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257" r:id="rId6"/>
    <p:sldId id="258" r:id="rId7"/>
    <p:sldId id="259" r:id="rId8"/>
    <p:sldId id="260" r:id="rId9"/>
    <p:sldId id="261" r:id="rId10"/>
    <p:sldId id="353" r:id="rId11"/>
    <p:sldId id="262" r:id="rId12"/>
    <p:sldId id="352" r:id="rId13"/>
    <p:sldId id="267" r:id="rId14"/>
    <p:sldId id="263" r:id="rId15"/>
    <p:sldId id="340" r:id="rId16"/>
    <p:sldId id="343" r:id="rId17"/>
    <p:sldId id="355" r:id="rId18"/>
    <p:sldId id="344" r:id="rId19"/>
    <p:sldId id="266" r:id="rId20"/>
    <p:sldId id="271" r:id="rId21"/>
    <p:sldId id="269" r:id="rId22"/>
    <p:sldId id="348" r:id="rId23"/>
    <p:sldId id="357" r:id="rId24"/>
    <p:sldId id="359" r:id="rId25"/>
    <p:sldId id="272" r:id="rId26"/>
    <p:sldId id="356" r:id="rId27"/>
    <p:sldId id="265" r:id="rId28"/>
  </p:sldIdLst>
  <p:sldSz cx="18288000" cy="10287000"/>
  <p:notesSz cx="6858000" cy="9144000"/>
  <p:embeddedFontLst>
    <p:embeddedFont>
      <p:font typeface="Arimo" panose="020B0604020202020204" charset="0"/>
      <p:regular r:id="rId30"/>
    </p:embeddedFont>
    <p:embeddedFont>
      <p:font typeface="Calibri" panose="020F0502020204030204" pitchFamily="34" charset="0"/>
      <p:regular r:id="rId31"/>
      <p:bold r:id="rId32"/>
      <p:italic r:id="rId33"/>
      <p:boldItalic r:id="rId34"/>
    </p:embeddedFont>
    <p:embeddedFont>
      <p:font typeface="Dreaming Outloud Sans" panose="020B0604020202020204" charset="0"/>
      <p:regular r:id="rId35"/>
    </p:embeddedFont>
    <p:embeddedFont>
      <p:font typeface="Halley" panose="020B0604020202020204" charset="0"/>
      <p:regular r:id="rId36"/>
    </p:embeddedFont>
    <p:embeddedFont>
      <p:font typeface="SassoonPrimaryInfant" pitchFamily="2" charset="0"/>
      <p:regular r:id="rId37"/>
      <p:bold r:id="rId38"/>
    </p:embeddedFont>
    <p:embeddedFont>
      <p:font typeface="Scripter"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5FBEA-4068-3788-7ADB-5BD44C55788D}" v="10" dt="2025-06-17T11:31:35.286"/>
    <p1510:client id="{F85AB35B-6FC1-9554-2ABE-FFE9C7679099}" v="63" dt="2025-06-16T14:58:58.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 HARVEY (Knypersley First School)" userId="S::v.harvey@cflptrust.co.uk::d43977b8-f458-42e8-a283-f8db62d1a4e1" providerId="AD" clId="Web-{4B95FBEA-4068-3788-7ADB-5BD44C55788D}"/>
    <pc:docChg chg="delSld modSld">
      <pc:chgData name="V. HARVEY (Knypersley First School)" userId="S::v.harvey@cflptrust.co.uk::d43977b8-f458-42e8-a283-f8db62d1a4e1" providerId="AD" clId="Web-{4B95FBEA-4068-3788-7ADB-5BD44C55788D}" dt="2025-06-17T11:31:35.286" v="9"/>
      <pc:docMkLst>
        <pc:docMk/>
      </pc:docMkLst>
      <pc:sldChg chg="addSp delSp modSp">
        <pc:chgData name="V. HARVEY (Knypersley First School)" userId="S::v.harvey@cflptrust.co.uk::d43977b8-f458-42e8-a283-f8db62d1a4e1" providerId="AD" clId="Web-{4B95FBEA-4068-3788-7ADB-5BD44C55788D}" dt="2025-06-17T11:31:35.286" v="9"/>
        <pc:sldMkLst>
          <pc:docMk/>
          <pc:sldMk cId="3315366288" sldId="266"/>
        </pc:sldMkLst>
        <pc:spChg chg="add del">
          <ac:chgData name="V. HARVEY (Knypersley First School)" userId="S::v.harvey@cflptrust.co.uk::d43977b8-f458-42e8-a283-f8db62d1a4e1" providerId="AD" clId="Web-{4B95FBEA-4068-3788-7ADB-5BD44C55788D}" dt="2025-06-17T11:31:05.958" v="5"/>
          <ac:spMkLst>
            <pc:docMk/>
            <pc:sldMk cId="3315366288" sldId="266"/>
            <ac:spMk id="8" creationId="{F6838000-3289-0E63-8782-3C4F270574B3}"/>
          </ac:spMkLst>
        </pc:spChg>
        <pc:spChg chg="add">
          <ac:chgData name="V. HARVEY (Knypersley First School)" userId="S::v.harvey@cflptrust.co.uk::d43977b8-f458-42e8-a283-f8db62d1a4e1" providerId="AD" clId="Web-{4B95FBEA-4068-3788-7ADB-5BD44C55788D}" dt="2025-06-17T11:31:17.161" v="6"/>
          <ac:spMkLst>
            <pc:docMk/>
            <pc:sldMk cId="3315366288" sldId="266"/>
            <ac:spMk id="9" creationId="{2EC9A830-303C-D17A-7D5F-71296211C114}"/>
          </ac:spMkLst>
        </pc:spChg>
        <pc:spChg chg="add">
          <ac:chgData name="V. HARVEY (Knypersley First School)" userId="S::v.harvey@cflptrust.co.uk::d43977b8-f458-42e8-a283-f8db62d1a4e1" providerId="AD" clId="Web-{4B95FBEA-4068-3788-7ADB-5BD44C55788D}" dt="2025-06-17T11:31:26.411" v="7"/>
          <ac:spMkLst>
            <pc:docMk/>
            <pc:sldMk cId="3315366288" sldId="266"/>
            <ac:spMk id="13" creationId="{A0265179-B8D3-4E75-5B6D-6EDC830A5B62}"/>
          </ac:spMkLst>
        </pc:spChg>
        <pc:spChg chg="add del">
          <ac:chgData name="V. HARVEY (Knypersley First School)" userId="S::v.harvey@cflptrust.co.uk::d43977b8-f458-42e8-a283-f8db62d1a4e1" providerId="AD" clId="Web-{4B95FBEA-4068-3788-7ADB-5BD44C55788D}" dt="2025-06-17T11:31:35.286" v="9"/>
          <ac:spMkLst>
            <pc:docMk/>
            <pc:sldMk cId="3315366288" sldId="266"/>
            <ac:spMk id="14" creationId="{D5A3E488-E02E-2D65-368D-01B450C13AFC}"/>
          </ac:spMkLst>
        </pc:spChg>
        <pc:picChg chg="mod modCrop">
          <ac:chgData name="V. HARVEY (Knypersley First School)" userId="S::v.harvey@cflptrust.co.uk::d43977b8-f458-42e8-a283-f8db62d1a4e1" providerId="AD" clId="Web-{4B95FBEA-4068-3788-7ADB-5BD44C55788D}" dt="2025-06-17T11:30:56.817" v="3"/>
          <ac:picMkLst>
            <pc:docMk/>
            <pc:sldMk cId="3315366288" sldId="266"/>
            <ac:picMk id="18" creationId="{19DE1BF8-AB4A-4182-8AE2-22C584591F20}"/>
          </ac:picMkLst>
        </pc:picChg>
      </pc:sldChg>
      <pc:sldChg chg="del">
        <pc:chgData name="V. HARVEY (Knypersley First School)" userId="S::v.harvey@cflptrust.co.uk::d43977b8-f458-42e8-a283-f8db62d1a4e1" providerId="AD" clId="Web-{4B95FBEA-4068-3788-7ADB-5BD44C55788D}" dt="2025-06-17T11:28:54.017" v="0"/>
        <pc:sldMkLst>
          <pc:docMk/>
          <pc:sldMk cId="624836046" sldId="358"/>
        </pc:sldMkLst>
      </pc:sldChg>
    </pc:docChg>
  </pc:docChgLst>
  <pc:docChgLst>
    <pc:chgData name="V. HARVEY (Knypersley First School)" userId="S::v.harvey@cflptrust.co.uk::d43977b8-f458-42e8-a283-f8db62d1a4e1" providerId="AD" clId="Web-{F85AB35B-6FC1-9554-2ABE-FFE9C7679099}"/>
    <pc:docChg chg="addSld modSld">
      <pc:chgData name="V. HARVEY (Knypersley First School)" userId="S::v.harvey@cflptrust.co.uk::d43977b8-f458-42e8-a283-f8db62d1a4e1" providerId="AD" clId="Web-{F85AB35B-6FC1-9554-2ABE-FFE9C7679099}" dt="2025-06-16T14:58:58.504" v="44" actId="14100"/>
      <pc:docMkLst>
        <pc:docMk/>
      </pc:docMkLst>
      <pc:sldChg chg="addSp modSp">
        <pc:chgData name="V. HARVEY (Knypersley First School)" userId="S::v.harvey@cflptrust.co.uk::d43977b8-f458-42e8-a283-f8db62d1a4e1" providerId="AD" clId="Web-{F85AB35B-6FC1-9554-2ABE-FFE9C7679099}" dt="2025-06-16T14:58:58.504" v="44" actId="14100"/>
        <pc:sldMkLst>
          <pc:docMk/>
          <pc:sldMk cId="0" sldId="258"/>
        </pc:sldMkLst>
        <pc:picChg chg="add mod">
          <ac:chgData name="V. HARVEY (Knypersley First School)" userId="S::v.harvey@cflptrust.co.uk::d43977b8-f458-42e8-a283-f8db62d1a4e1" providerId="AD" clId="Web-{F85AB35B-6FC1-9554-2ABE-FFE9C7679099}" dt="2025-06-16T14:43:21.359" v="7" actId="1076"/>
          <ac:picMkLst>
            <pc:docMk/>
            <pc:sldMk cId="0" sldId="258"/>
            <ac:picMk id="15" creationId="{FECF4C4C-B61B-13A2-503F-BAE3B2CBBFF1}"/>
          </ac:picMkLst>
        </pc:picChg>
        <pc:picChg chg="add mod">
          <ac:chgData name="V. HARVEY (Knypersley First School)" userId="S::v.harvey@cflptrust.co.uk::d43977b8-f458-42e8-a283-f8db62d1a4e1" providerId="AD" clId="Web-{F85AB35B-6FC1-9554-2ABE-FFE9C7679099}" dt="2025-06-16T14:58:58.504" v="44" actId="14100"/>
          <ac:picMkLst>
            <pc:docMk/>
            <pc:sldMk cId="0" sldId="258"/>
            <ac:picMk id="16" creationId="{18596173-7F5F-3E60-6348-E9A838F066B9}"/>
          </ac:picMkLst>
        </pc:picChg>
      </pc:sldChg>
      <pc:sldChg chg="addSp delSp modSp add replId">
        <pc:chgData name="V. HARVEY (Knypersley First School)" userId="S::v.harvey@cflptrust.co.uk::d43977b8-f458-42e8-a283-f8db62d1a4e1" providerId="AD" clId="Web-{F85AB35B-6FC1-9554-2ABE-FFE9C7679099}" dt="2025-06-16T14:46:43.851" v="38" actId="14100"/>
        <pc:sldMkLst>
          <pc:docMk/>
          <pc:sldMk cId="1213629301" sldId="359"/>
        </pc:sldMkLst>
        <pc:spChg chg="del mod">
          <ac:chgData name="V. HARVEY (Knypersley First School)" userId="S::v.harvey@cflptrust.co.uk::d43977b8-f458-42e8-a283-f8db62d1a4e1" providerId="AD" clId="Web-{F85AB35B-6FC1-9554-2ABE-FFE9C7679099}" dt="2025-06-16T14:46:33.397" v="35"/>
          <ac:spMkLst>
            <pc:docMk/>
            <pc:sldMk cId="1213629301" sldId="359"/>
            <ac:spMk id="10" creationId="{54483202-44D5-0C9F-58E1-1F6CA2FA8AC7}"/>
          </ac:spMkLst>
        </pc:spChg>
        <pc:spChg chg="del">
          <ac:chgData name="V. HARVEY (Knypersley First School)" userId="S::v.harvey@cflptrust.co.uk::d43977b8-f458-42e8-a283-f8db62d1a4e1" providerId="AD" clId="Web-{F85AB35B-6FC1-9554-2ABE-FFE9C7679099}" dt="2025-06-16T14:45:44.489" v="10"/>
          <ac:spMkLst>
            <pc:docMk/>
            <pc:sldMk cId="1213629301" sldId="359"/>
            <ac:spMk id="25" creationId="{65DAF489-DE4F-7031-3F20-20DABA734D71}"/>
          </ac:spMkLst>
        </pc:spChg>
        <pc:spChg chg="del mod">
          <ac:chgData name="V. HARVEY (Knypersley First School)" userId="S::v.harvey@cflptrust.co.uk::d43977b8-f458-42e8-a283-f8db62d1a4e1" providerId="AD" clId="Web-{F85AB35B-6FC1-9554-2ABE-FFE9C7679099}" dt="2025-06-16T14:45:44.708" v="14"/>
          <ac:spMkLst>
            <pc:docMk/>
            <pc:sldMk cId="1213629301" sldId="359"/>
            <ac:spMk id="30" creationId="{4DC7BDF9-38DC-93C5-B9D3-D7A01E2AF641}"/>
          </ac:spMkLst>
        </pc:spChg>
        <pc:spChg chg="mod">
          <ac:chgData name="V. HARVEY (Knypersley First School)" userId="S::v.harvey@cflptrust.co.uk::d43977b8-f458-42e8-a283-f8db62d1a4e1" providerId="AD" clId="Web-{F85AB35B-6FC1-9554-2ABE-FFE9C7679099}" dt="2025-06-16T14:46:05.974" v="33" actId="20577"/>
          <ac:spMkLst>
            <pc:docMk/>
            <pc:sldMk cId="1213629301" sldId="359"/>
            <ac:spMk id="31" creationId="{4AE17261-4F85-BE3A-C7DD-436FB43BBD0C}"/>
          </ac:spMkLst>
        </pc:spChg>
        <pc:spChg chg="del mod">
          <ac:chgData name="V. HARVEY (Knypersley First School)" userId="S::v.harvey@cflptrust.co.uk::d43977b8-f458-42e8-a283-f8db62d1a4e1" providerId="AD" clId="Web-{F85AB35B-6FC1-9554-2ABE-FFE9C7679099}" dt="2025-06-16T14:45:54.818" v="17"/>
          <ac:spMkLst>
            <pc:docMk/>
            <pc:sldMk cId="1213629301" sldId="359"/>
            <ac:spMk id="33" creationId="{4312B642-89D1-BEC0-6838-C8A6F9A4532E}"/>
          </ac:spMkLst>
        </pc:spChg>
        <pc:spChg chg="del mod">
          <ac:chgData name="V. HARVEY (Knypersley First School)" userId="S::v.harvey@cflptrust.co.uk::d43977b8-f458-42e8-a283-f8db62d1a4e1" providerId="AD" clId="Web-{F85AB35B-6FC1-9554-2ABE-FFE9C7679099}" dt="2025-06-16T14:46:05.115" v="31"/>
          <ac:spMkLst>
            <pc:docMk/>
            <pc:sldMk cId="1213629301" sldId="359"/>
            <ac:spMk id="35" creationId="{3D8FE4F0-58B6-E405-45B4-8BCF10ABAC49}"/>
          </ac:spMkLst>
        </pc:spChg>
        <pc:spChg chg="del mod">
          <ac:chgData name="V. HARVEY (Knypersley First School)" userId="S::v.harvey@cflptrust.co.uk::d43977b8-f458-42e8-a283-f8db62d1a4e1" providerId="AD" clId="Web-{F85AB35B-6FC1-9554-2ABE-FFE9C7679099}" dt="2025-06-16T14:46:05.037" v="28"/>
          <ac:spMkLst>
            <pc:docMk/>
            <pc:sldMk cId="1213629301" sldId="359"/>
            <ac:spMk id="38" creationId="{69F1D461-83AE-7FF2-2619-AF81FE44CC23}"/>
          </ac:spMkLst>
        </pc:spChg>
        <pc:spChg chg="del mod">
          <ac:chgData name="V. HARVEY (Knypersley First School)" userId="S::v.harvey@cflptrust.co.uk::d43977b8-f458-42e8-a283-f8db62d1a4e1" providerId="AD" clId="Web-{F85AB35B-6FC1-9554-2ABE-FFE9C7679099}" dt="2025-06-16T14:45:54.943" v="20"/>
          <ac:spMkLst>
            <pc:docMk/>
            <pc:sldMk cId="1213629301" sldId="359"/>
            <ac:spMk id="40" creationId="{CC565D19-E98C-D4DD-25AC-29D1DCD2CE3D}"/>
          </ac:spMkLst>
        </pc:spChg>
        <pc:spChg chg="del mod">
          <ac:chgData name="V. HARVEY (Knypersley First School)" userId="S::v.harvey@cflptrust.co.uk::d43977b8-f458-42e8-a283-f8db62d1a4e1" providerId="AD" clId="Web-{F85AB35B-6FC1-9554-2ABE-FFE9C7679099}" dt="2025-06-16T14:45:55.990" v="24"/>
          <ac:spMkLst>
            <pc:docMk/>
            <pc:sldMk cId="1213629301" sldId="359"/>
            <ac:spMk id="43" creationId="{4368E512-57E7-E3D8-21DB-90202DF2608D}"/>
          </ac:spMkLst>
        </pc:spChg>
        <pc:picChg chg="add mod">
          <ac:chgData name="V. HARVEY (Knypersley First School)" userId="S::v.harvey@cflptrust.co.uk::d43977b8-f458-42e8-a283-f8db62d1a4e1" providerId="AD" clId="Web-{F85AB35B-6FC1-9554-2ABE-FFE9C7679099}" dt="2025-06-16T14:46:43.851" v="38" actId="14100"/>
          <ac:picMkLst>
            <pc:docMk/>
            <pc:sldMk cId="1213629301" sldId="359"/>
            <ac:picMk id="7" creationId="{4EFB9E5E-E56A-63A5-6207-AB90288326C8}"/>
          </ac:picMkLst>
        </pc:picChg>
        <pc:picChg chg="del">
          <ac:chgData name="V. HARVEY (Knypersley First School)" userId="S::v.harvey@cflptrust.co.uk::d43977b8-f458-42e8-a283-f8db62d1a4e1" providerId="AD" clId="Web-{F85AB35B-6FC1-9554-2ABE-FFE9C7679099}" dt="2025-06-16T14:45:44.145" v="9"/>
          <ac:picMkLst>
            <pc:docMk/>
            <pc:sldMk cId="1213629301" sldId="359"/>
            <ac:picMk id="23" creationId="{B12ECF0C-557A-0F67-0A15-E30D63AF8DF6}"/>
          </ac:picMkLst>
        </pc:picChg>
        <pc:picChg chg="del">
          <ac:chgData name="V. HARVEY (Knypersley First School)" userId="S::v.harvey@cflptrust.co.uk::d43977b8-f458-42e8-a283-f8db62d1a4e1" providerId="AD" clId="Web-{F85AB35B-6FC1-9554-2ABE-FFE9C7679099}" dt="2025-06-16T14:46:05.146" v="32"/>
          <ac:picMkLst>
            <pc:docMk/>
            <pc:sldMk cId="1213629301" sldId="359"/>
            <ac:picMk id="24" creationId="{5F021984-5023-5025-32F9-D037EEEE4F6F}"/>
          </ac:picMkLst>
        </pc:picChg>
        <pc:picChg chg="del">
          <ac:chgData name="V. HARVEY (Knypersley First School)" userId="S::v.harvey@cflptrust.co.uk::d43977b8-f458-42e8-a283-f8db62d1a4e1" providerId="AD" clId="Web-{F85AB35B-6FC1-9554-2ABE-FFE9C7679099}" dt="2025-06-16T14:45:44.520" v="11"/>
          <ac:picMkLst>
            <pc:docMk/>
            <pc:sldMk cId="1213629301" sldId="359"/>
            <ac:picMk id="34" creationId="{F10624BB-25C2-33F5-D989-4CB7EAA12176}"/>
          </ac:picMkLst>
        </pc:picChg>
        <pc:picChg chg="del">
          <ac:chgData name="V. HARVEY (Knypersley First School)" userId="S::v.harvey@cflptrust.co.uk::d43977b8-f458-42e8-a283-f8db62d1a4e1" providerId="AD" clId="Web-{F85AB35B-6FC1-9554-2ABE-FFE9C7679099}" dt="2025-06-16T14:45:44.552" v="12"/>
          <ac:picMkLst>
            <pc:docMk/>
            <pc:sldMk cId="1213629301" sldId="359"/>
            <ac:picMk id="36" creationId="{0FDBB178-395A-FC4E-20BC-B1E2604FD7AD}"/>
          </ac:picMkLst>
        </pc:picChg>
        <pc:picChg chg="del">
          <ac:chgData name="V. HARVEY (Knypersley First School)" userId="S::v.harvey@cflptrust.co.uk::d43977b8-f458-42e8-a283-f8db62d1a4e1" providerId="AD" clId="Web-{F85AB35B-6FC1-9554-2ABE-FFE9C7679099}" dt="2025-06-16T14:45:45.724" v="15"/>
          <ac:picMkLst>
            <pc:docMk/>
            <pc:sldMk cId="1213629301" sldId="359"/>
            <ac:picMk id="37" creationId="{1E91B342-A9DF-55D6-195D-70931255D705}"/>
          </ac:picMkLst>
        </pc:picChg>
        <pc:picChg chg="del">
          <ac:chgData name="V. HARVEY (Knypersley First School)" userId="S::v.harvey@cflptrust.co.uk::d43977b8-f458-42e8-a283-f8db62d1a4e1" providerId="AD" clId="Web-{F85AB35B-6FC1-9554-2ABE-FFE9C7679099}" dt="2025-06-16T14:46:04.912" v="25"/>
          <ac:picMkLst>
            <pc:docMk/>
            <pc:sldMk cId="1213629301" sldId="359"/>
            <ac:picMk id="39" creationId="{E0EBFF3D-E2F9-D765-C3E8-272919A8C35C}"/>
          </ac:picMkLst>
        </pc:picChg>
        <pc:picChg chg="del">
          <ac:chgData name="V. HARVEY (Knypersley First School)" userId="S::v.harvey@cflptrust.co.uk::d43977b8-f458-42e8-a283-f8db62d1a4e1" providerId="AD" clId="Web-{F85AB35B-6FC1-9554-2ABE-FFE9C7679099}" dt="2025-06-16T14:45:55.005" v="22"/>
          <ac:picMkLst>
            <pc:docMk/>
            <pc:sldMk cId="1213629301" sldId="359"/>
            <ac:picMk id="42" creationId="{2393D8D1-C394-06C5-0164-1110BD0B9365}"/>
          </ac:picMkLst>
        </pc:picChg>
        <pc:picChg chg="del">
          <ac:chgData name="V. HARVEY (Knypersley First School)" userId="S::v.harvey@cflptrust.co.uk::d43977b8-f458-42e8-a283-f8db62d1a4e1" providerId="AD" clId="Web-{F85AB35B-6FC1-9554-2ABE-FFE9C7679099}" dt="2025-06-16T14:45:54.974" v="21"/>
          <ac:picMkLst>
            <pc:docMk/>
            <pc:sldMk cId="1213629301" sldId="359"/>
            <ac:picMk id="3074" creationId="{A3D4ADF6-ADE5-CCEC-D7D8-1EE78DB8D7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71C65-AF4D-41C3-A882-F085FA5E69D5}" type="datetimeFigureOut">
              <a:rPr lang="en-GB" smtClean="0"/>
              <a:t>17/06/2025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A77B-A9C4-4740-9784-7FE4296A9910}" type="slidenum">
              <a:rPr lang="en-GB" smtClean="0"/>
              <a:t>‹#›</a:t>
            </a:fld>
            <a:endParaRPr lang="en-GB"/>
          </a:p>
        </p:txBody>
      </p:sp>
    </p:spTree>
    <p:extLst>
      <p:ext uri="{BB962C8B-B14F-4D97-AF65-F5344CB8AC3E}">
        <p14:creationId xmlns:p14="http://schemas.microsoft.com/office/powerpoint/2010/main" val="122674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2</a:t>
            </a:fld>
            <a:endParaRPr lang="en-GB"/>
          </a:p>
        </p:txBody>
      </p:sp>
    </p:spTree>
    <p:extLst>
      <p:ext uri="{BB962C8B-B14F-4D97-AF65-F5344CB8AC3E}">
        <p14:creationId xmlns:p14="http://schemas.microsoft.com/office/powerpoint/2010/main" val="2519012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1.png"/><Relationship Id="rId2" Type="http://schemas.openxmlformats.org/officeDocument/2006/relationships/image" Target="../media/image78.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10.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www.knypersley.staffs.sch.uk/year-2/" TargetMode="External"/><Relationship Id="rId13" Type="http://schemas.openxmlformats.org/officeDocument/2006/relationships/image" Target="../media/image88.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7.svg"/><Relationship Id="rId2" Type="http://schemas.openxmlformats.org/officeDocument/2006/relationships/image" Target="../media/image78.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svg"/><Relationship Id="rId15" Type="http://schemas.openxmlformats.org/officeDocument/2006/relationships/image" Target="../media/image11.png"/><Relationship Id="rId10" Type="http://schemas.openxmlformats.org/officeDocument/2006/relationships/image" Target="../media/image85.sv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9.sv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image" Target="../media/image10.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0.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11.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0.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11.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3.pn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94.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0.png"/><Relationship Id="rId5" Type="http://schemas.openxmlformats.org/officeDocument/2006/relationships/image" Target="../media/image81.svg"/><Relationship Id="rId10" Type="http://schemas.openxmlformats.org/officeDocument/2006/relationships/image" Target="../media/image11.png"/><Relationship Id="rId4" Type="http://schemas.openxmlformats.org/officeDocument/2006/relationships/image" Target="../media/image80.png"/><Relationship Id="rId9" Type="http://schemas.openxmlformats.org/officeDocument/2006/relationships/image" Target="../media/image87.sv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5.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10.png"/><Relationship Id="rId17" Type="http://schemas.openxmlformats.org/officeDocument/2006/relationships/image" Target="../media/image97.png"/><Relationship Id="rId2" Type="http://schemas.openxmlformats.org/officeDocument/2006/relationships/image" Target="../media/image78.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1.png"/><Relationship Id="rId5" Type="http://schemas.openxmlformats.org/officeDocument/2006/relationships/image" Target="../media/image81.svg"/><Relationship Id="rId15" Type="http://schemas.openxmlformats.org/officeDocument/2006/relationships/image" Target="../media/image84.png"/><Relationship Id="rId10" Type="http://schemas.openxmlformats.org/officeDocument/2006/relationships/hyperlink" Target="https://www.knypersley.staffs.sch.uk/special-educational-needs-and-disabilities/" TargetMode="External"/><Relationship Id="rId4" Type="http://schemas.openxmlformats.org/officeDocument/2006/relationships/image" Target="../media/image80.png"/><Relationship Id="rId9" Type="http://schemas.openxmlformats.org/officeDocument/2006/relationships/image" Target="../media/image87.svg"/><Relationship Id="rId14"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svg"/><Relationship Id="rId18" Type="http://schemas.openxmlformats.org/officeDocument/2006/relationships/image" Target="../media/image102.jpeg"/><Relationship Id="rId3" Type="http://schemas.openxmlformats.org/officeDocument/2006/relationships/image" Target="../media/image79.svg"/><Relationship Id="rId7" Type="http://schemas.openxmlformats.org/officeDocument/2006/relationships/image" Target="../media/image87.svg"/><Relationship Id="rId12" Type="http://schemas.openxmlformats.org/officeDocument/2006/relationships/image" Target="../media/image84.png"/><Relationship Id="rId17" Type="http://schemas.openxmlformats.org/officeDocument/2006/relationships/image" Target="../media/image101.jpeg"/><Relationship Id="rId2" Type="http://schemas.openxmlformats.org/officeDocument/2006/relationships/image" Target="../media/image78.png"/><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3.svg"/><Relationship Id="rId5" Type="http://schemas.openxmlformats.org/officeDocument/2006/relationships/image" Target="../media/image81.svg"/><Relationship Id="rId15" Type="http://schemas.openxmlformats.org/officeDocument/2006/relationships/image" Target="../media/image99.pn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10.png"/><Relationship Id="rId14"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4.jpeg"/><Relationship Id="rId3" Type="http://schemas.openxmlformats.org/officeDocument/2006/relationships/image" Target="../media/image79.svg"/><Relationship Id="rId7" Type="http://schemas.openxmlformats.org/officeDocument/2006/relationships/image" Target="../media/image85.svg"/><Relationship Id="rId12" Type="http://schemas.openxmlformats.org/officeDocument/2006/relationships/image" Target="../media/image83.svg"/><Relationship Id="rId17" Type="http://schemas.openxmlformats.org/officeDocument/2006/relationships/image" Target="../media/image108.png"/><Relationship Id="rId2" Type="http://schemas.openxmlformats.org/officeDocument/2006/relationships/image" Target="../media/image78.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2.png"/><Relationship Id="rId5" Type="http://schemas.openxmlformats.org/officeDocument/2006/relationships/image" Target="../media/image81.svg"/><Relationship Id="rId15" Type="http://schemas.openxmlformats.org/officeDocument/2006/relationships/image" Target="../media/image106.png"/><Relationship Id="rId10" Type="http://schemas.openxmlformats.org/officeDocument/2006/relationships/image" Target="../media/image103.jpeg"/><Relationship Id="rId4" Type="http://schemas.openxmlformats.org/officeDocument/2006/relationships/image" Target="../media/image80.png"/><Relationship Id="rId9" Type="http://schemas.openxmlformats.org/officeDocument/2006/relationships/image" Target="../media/image10.png"/><Relationship Id="rId14" Type="http://schemas.openxmlformats.org/officeDocument/2006/relationships/image" Target="../media/image105.jpe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09.pn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hyperlink" Target="https://www.knypersley.staffs.sch.uk/newsletters/"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0.png"/><Relationship Id="rId5" Type="http://schemas.openxmlformats.org/officeDocument/2006/relationships/image" Target="../media/image81.svg"/><Relationship Id="rId10" Type="http://schemas.openxmlformats.org/officeDocument/2006/relationships/image" Target="../media/image11.png"/><Relationship Id="rId4" Type="http://schemas.openxmlformats.org/officeDocument/2006/relationships/image" Target="../media/image80.png"/><Relationship Id="rId9" Type="http://schemas.openxmlformats.org/officeDocument/2006/relationships/image" Target="../media/image87.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jpe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11.png"/><Relationship Id="rId4" Type="http://schemas.openxmlformats.org/officeDocument/2006/relationships/image" Target="../media/image13.svg"/><Relationship Id="rId9" Type="http://schemas.openxmlformats.org/officeDocument/2006/relationships/image" Target="../media/image18.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svg"/><Relationship Id="rId18" Type="http://schemas.openxmlformats.org/officeDocument/2006/relationships/image" Target="../media/image114.png"/><Relationship Id="rId3" Type="http://schemas.openxmlformats.org/officeDocument/2006/relationships/image" Target="../media/image79.svg"/><Relationship Id="rId21" Type="http://schemas.openxmlformats.org/officeDocument/2006/relationships/image" Target="../media/image117.jpeg"/><Relationship Id="rId7" Type="http://schemas.openxmlformats.org/officeDocument/2006/relationships/image" Target="../media/image87.svg"/><Relationship Id="rId12" Type="http://schemas.openxmlformats.org/officeDocument/2006/relationships/image" Target="../media/image84.png"/><Relationship Id="rId17" Type="http://schemas.openxmlformats.org/officeDocument/2006/relationships/image" Target="../media/image113.png"/><Relationship Id="rId2" Type="http://schemas.openxmlformats.org/officeDocument/2006/relationships/image" Target="../media/image78.png"/><Relationship Id="rId16" Type="http://schemas.openxmlformats.org/officeDocument/2006/relationships/image" Target="../media/image112.jp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3.svg"/><Relationship Id="rId5" Type="http://schemas.openxmlformats.org/officeDocument/2006/relationships/image" Target="../media/image81.svg"/><Relationship Id="rId15" Type="http://schemas.openxmlformats.org/officeDocument/2006/relationships/image" Target="../media/image111.jpeg"/><Relationship Id="rId10" Type="http://schemas.openxmlformats.org/officeDocument/2006/relationships/image" Target="../media/image82.png"/><Relationship Id="rId19" Type="http://schemas.openxmlformats.org/officeDocument/2006/relationships/image" Target="../media/image115.png"/><Relationship Id="rId4" Type="http://schemas.openxmlformats.org/officeDocument/2006/relationships/image" Target="../media/image80.png"/><Relationship Id="rId9" Type="http://schemas.openxmlformats.org/officeDocument/2006/relationships/image" Target="../media/image10.png"/><Relationship Id="rId14" Type="http://schemas.openxmlformats.org/officeDocument/2006/relationships/image" Target="../media/image110.jpe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svg"/><Relationship Id="rId3" Type="http://schemas.openxmlformats.org/officeDocument/2006/relationships/image" Target="../media/image79.svg"/><Relationship Id="rId7" Type="http://schemas.openxmlformats.org/officeDocument/2006/relationships/image" Target="../media/image87.svg"/><Relationship Id="rId12"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3.svg"/><Relationship Id="rId5" Type="http://schemas.openxmlformats.org/officeDocument/2006/relationships/image" Target="../media/image81.sv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10.png"/><Relationship Id="rId14"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svg"/><Relationship Id="rId3" Type="http://schemas.openxmlformats.org/officeDocument/2006/relationships/image" Target="../media/image79.svg"/><Relationship Id="rId7" Type="http://schemas.openxmlformats.org/officeDocument/2006/relationships/image" Target="../media/image87.svg"/><Relationship Id="rId12"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3.svg"/><Relationship Id="rId5" Type="http://schemas.openxmlformats.org/officeDocument/2006/relationships/image" Target="../media/image81.sv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5.svg"/><Relationship Id="rId3" Type="http://schemas.openxmlformats.org/officeDocument/2006/relationships/image" Target="../media/image79.svg"/><Relationship Id="rId7" Type="http://schemas.openxmlformats.org/officeDocument/2006/relationships/image" Target="../media/image87.svg"/><Relationship Id="rId12"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3.svg"/><Relationship Id="rId5" Type="http://schemas.openxmlformats.org/officeDocument/2006/relationships/image" Target="../media/image81.sv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10.png"/><Relationship Id="rId14" Type="http://schemas.openxmlformats.org/officeDocument/2006/relationships/image" Target="../media/image119.png"/></Relationships>
</file>

<file path=ppt/slides/_rels/slide2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28.svg"/><Relationship Id="rId5" Type="http://schemas.openxmlformats.org/officeDocument/2006/relationships/image" Target="../media/image123.svg"/><Relationship Id="rId10" Type="http://schemas.openxmlformats.org/officeDocument/2006/relationships/image" Target="../media/image27.png"/><Relationship Id="rId4" Type="http://schemas.openxmlformats.org/officeDocument/2006/relationships/image" Target="../media/image122.png"/><Relationship Id="rId9" Type="http://schemas.openxmlformats.org/officeDocument/2006/relationships/image" Target="../media/image127.sv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18" Type="http://schemas.openxmlformats.org/officeDocument/2006/relationships/image" Target="../media/image39.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11.png"/><Relationship Id="rId17" Type="http://schemas.openxmlformats.org/officeDocument/2006/relationships/image" Target="../media/image38.pn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26.svg"/><Relationship Id="rId10" Type="http://schemas.openxmlformats.org/officeDocument/2006/relationships/image" Target="../media/image35.png"/><Relationship Id="rId19"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44.svg"/><Relationship Id="rId12" Type="http://schemas.openxmlformats.org/officeDocument/2006/relationships/hyperlink" Target="https://www.knypersley.staffs.sch.uk/" TargetMode="External"/><Relationship Id="rId2" Type="http://schemas.openxmlformats.org/officeDocument/2006/relationships/image" Target="../media/image25.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1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0.png"/><Relationship Id="rId5" Type="http://schemas.openxmlformats.org/officeDocument/2006/relationships/image" Target="../media/image26.svg"/><Relationship Id="rId15" Type="http://schemas.openxmlformats.org/officeDocument/2006/relationships/image" Target="../media/image54.sv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48.sv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6.sv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28.svg"/><Relationship Id="rId15" Type="http://schemas.openxmlformats.org/officeDocument/2006/relationships/image" Target="../media/image11.png"/><Relationship Id="rId10"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0.jpeg"/><Relationship Id="rId14"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8.svg"/><Relationship Id="rId7" Type="http://schemas.openxmlformats.org/officeDocument/2006/relationships/image" Target="../media/image64.png"/><Relationship Id="rId12" Type="http://schemas.openxmlformats.org/officeDocument/2006/relationships/image" Target="../media/image6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2.png"/><Relationship Id="rId5" Type="http://schemas.openxmlformats.org/officeDocument/2006/relationships/image" Target="../media/image59.sv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svg"/><Relationship Id="rId7" Type="http://schemas.openxmlformats.org/officeDocument/2006/relationships/image" Target="../media/image72.png"/><Relationship Id="rId12"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hyperlink" Target="https://www.knypersley.staffs.sch.uk/wp-content/uploads/2023/08/Knypersley-Positive-Behaviour-Policy-23-24-5.pdf" TargetMode="External"/><Relationship Id="rId5" Type="http://schemas.openxmlformats.org/officeDocument/2006/relationships/image" Target="../media/image70.svg"/><Relationship Id="rId10" Type="http://schemas.openxmlformats.org/officeDocument/2006/relationships/image" Target="../media/image75.gif"/><Relationship Id="rId4" Type="http://schemas.openxmlformats.org/officeDocument/2006/relationships/image" Target="../media/image69.pn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8.svg"/><Relationship Id="rId7"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5.gif"/><Relationship Id="rId11" Type="http://schemas.openxmlformats.org/officeDocument/2006/relationships/image" Target="../media/image77.png"/><Relationship Id="rId5" Type="http://schemas.openxmlformats.org/officeDocument/2006/relationships/image" Target="../media/image73.svg"/><Relationship Id="rId10" Type="http://schemas.openxmlformats.org/officeDocument/2006/relationships/image" Target="../media/image63.svg"/><Relationship Id="rId4" Type="http://schemas.openxmlformats.org/officeDocument/2006/relationships/image" Target="../media/image72.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71385" y="-1571385"/>
            <a:ext cx="10287000" cy="13429770"/>
            <a:chOff x="0" y="0"/>
            <a:chExt cx="660400" cy="862158"/>
          </a:xfrm>
        </p:grpSpPr>
        <p:sp>
          <p:nvSpPr>
            <p:cNvPr id="3" name="Freeform 3"/>
            <p:cNvSpPr/>
            <p:nvPr/>
          </p:nvSpPr>
          <p:spPr>
            <a:xfrm>
              <a:off x="0" y="0"/>
              <a:ext cx="660400" cy="862158"/>
            </a:xfrm>
            <a:custGeom>
              <a:avLst/>
              <a:gdLst/>
              <a:ahLst/>
              <a:cxnLst/>
              <a:rect l="l" t="t" r="r" b="b"/>
              <a:pathLst>
                <a:path w="660400" h="862158">
                  <a:moveTo>
                    <a:pt x="220252" y="843089"/>
                  </a:moveTo>
                  <a:cubicBezTo>
                    <a:pt x="254109" y="854603"/>
                    <a:pt x="292600" y="862158"/>
                    <a:pt x="330378" y="862158"/>
                  </a:cubicBezTo>
                  <a:cubicBezTo>
                    <a:pt x="368157" y="862158"/>
                    <a:pt x="404509" y="855681"/>
                    <a:pt x="438009" y="844167"/>
                  </a:cubicBezTo>
                  <a:cubicBezTo>
                    <a:pt x="438723" y="843808"/>
                    <a:pt x="439435" y="843808"/>
                    <a:pt x="440148" y="843448"/>
                  </a:cubicBezTo>
                  <a:cubicBezTo>
                    <a:pt x="565955" y="797393"/>
                    <a:pt x="658618" y="675779"/>
                    <a:pt x="660400" y="532560"/>
                  </a:cubicBezTo>
                  <a:lnTo>
                    <a:pt x="660400" y="0"/>
                  </a:lnTo>
                  <a:lnTo>
                    <a:pt x="0" y="0"/>
                  </a:lnTo>
                  <a:lnTo>
                    <a:pt x="0" y="532164"/>
                  </a:lnTo>
                  <a:cubicBezTo>
                    <a:pt x="1782" y="676498"/>
                    <a:pt x="93019" y="798113"/>
                    <a:pt x="220252" y="843089"/>
                  </a:cubicBezTo>
                  <a:close/>
                </a:path>
              </a:pathLst>
            </a:custGeom>
            <a:solidFill>
              <a:srgbClr val="FF3131"/>
            </a:solidFill>
          </p:spPr>
        </p:sp>
        <p:sp>
          <p:nvSpPr>
            <p:cNvPr id="4" name="TextBox 4"/>
            <p:cNvSpPr txBox="1"/>
            <p:nvPr/>
          </p:nvSpPr>
          <p:spPr>
            <a:xfrm>
              <a:off x="0" y="-57150"/>
              <a:ext cx="660400" cy="792308"/>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947521" y="1125216"/>
            <a:ext cx="8236598" cy="9161784"/>
            <a:chOff x="687070" y="247650"/>
            <a:chExt cx="11148060" cy="12400280"/>
          </a:xfrm>
        </p:grpSpPr>
        <p:sp>
          <p:nvSpPr>
            <p:cNvPr id="6" name="Freeform 6"/>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EEF4F4"/>
            </a:solidFill>
            <a:ln w="12700">
              <a:solidFill>
                <a:srgbClr val="000000"/>
              </a:solidFill>
            </a:ln>
          </p:spPr>
        </p:sp>
      </p:grpSp>
      <p:grpSp>
        <p:nvGrpSpPr>
          <p:cNvPr id="7" name="Group 7"/>
          <p:cNvGrpSpPr>
            <a:grpSpLocks noChangeAspect="1"/>
          </p:cNvGrpSpPr>
          <p:nvPr/>
        </p:nvGrpSpPr>
        <p:grpSpPr>
          <a:xfrm>
            <a:off x="10099921" y="1277616"/>
            <a:ext cx="8236598" cy="9161784"/>
            <a:chOff x="687070" y="247650"/>
            <a:chExt cx="11148060" cy="12400280"/>
          </a:xfrm>
        </p:grpSpPr>
        <p:sp>
          <p:nvSpPr>
            <p:cNvPr id="8" name="Freeform 8"/>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2C001"/>
            </a:solidFill>
            <a:ln w="12700">
              <a:solidFill>
                <a:srgbClr val="000000"/>
              </a:solidFill>
            </a:ln>
          </p:spPr>
        </p:sp>
      </p:grpSp>
      <p:grpSp>
        <p:nvGrpSpPr>
          <p:cNvPr id="9" name="Group 9"/>
          <p:cNvGrpSpPr>
            <a:grpSpLocks noChangeAspect="1"/>
          </p:cNvGrpSpPr>
          <p:nvPr/>
        </p:nvGrpSpPr>
        <p:grpSpPr>
          <a:xfrm>
            <a:off x="10707011" y="1642241"/>
            <a:ext cx="7580989" cy="8432533"/>
            <a:chOff x="687070" y="247650"/>
            <a:chExt cx="11148060" cy="12400280"/>
          </a:xfrm>
        </p:grpSpPr>
        <p:sp>
          <p:nvSpPr>
            <p:cNvPr id="10" name="Freeform 10"/>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14391" t="-2044" r="-61432" b="2044"/>
              </a:stretch>
            </a:blipFill>
          </p:spPr>
        </p:sp>
      </p:grpSp>
      <p:sp>
        <p:nvSpPr>
          <p:cNvPr id="11" name="Freeform 11"/>
          <p:cNvSpPr/>
          <p:nvPr/>
        </p:nvSpPr>
        <p:spPr>
          <a:xfrm>
            <a:off x="360474" y="1803333"/>
            <a:ext cx="1825778" cy="1882145"/>
          </a:xfrm>
          <a:custGeom>
            <a:avLst/>
            <a:gdLst/>
            <a:ahLst/>
            <a:cxnLst/>
            <a:rect l="l" t="t" r="r" b="b"/>
            <a:pathLst>
              <a:path w="1825778" h="1882145">
                <a:moveTo>
                  <a:pt x="0" y="0"/>
                </a:moveTo>
                <a:lnTo>
                  <a:pt x="1825778" y="0"/>
                </a:lnTo>
                <a:lnTo>
                  <a:pt x="1825778" y="1882144"/>
                </a:lnTo>
                <a:lnTo>
                  <a:pt x="0" y="1882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8234825" y="7563698"/>
            <a:ext cx="2164699" cy="2214525"/>
          </a:xfrm>
          <a:custGeom>
            <a:avLst/>
            <a:gdLst/>
            <a:ahLst/>
            <a:cxnLst/>
            <a:rect l="l" t="t" r="r" b="b"/>
            <a:pathLst>
              <a:path w="2164699" h="2214525">
                <a:moveTo>
                  <a:pt x="0" y="0"/>
                </a:moveTo>
                <a:lnTo>
                  <a:pt x="2164698" y="0"/>
                </a:lnTo>
                <a:lnTo>
                  <a:pt x="2164698" y="2214525"/>
                </a:lnTo>
                <a:lnTo>
                  <a:pt x="0" y="2214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3933056" y="8286530"/>
            <a:ext cx="3020521" cy="768860"/>
          </a:xfrm>
          <a:custGeom>
            <a:avLst/>
            <a:gdLst/>
            <a:ahLst/>
            <a:cxnLst/>
            <a:rect l="l" t="t" r="r" b="b"/>
            <a:pathLst>
              <a:path w="3020521" h="768860">
                <a:moveTo>
                  <a:pt x="0" y="0"/>
                </a:moveTo>
                <a:lnTo>
                  <a:pt x="3020522" y="0"/>
                </a:lnTo>
                <a:lnTo>
                  <a:pt x="3020522" y="768860"/>
                </a:lnTo>
                <a:lnTo>
                  <a:pt x="0" y="768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4" name="Freeform 14"/>
          <p:cNvSpPr/>
          <p:nvPr/>
        </p:nvSpPr>
        <p:spPr>
          <a:xfrm>
            <a:off x="15837603" y="550223"/>
            <a:ext cx="1962872" cy="2206507"/>
          </a:xfrm>
          <a:custGeom>
            <a:avLst/>
            <a:gdLst/>
            <a:ahLst/>
            <a:cxnLst/>
            <a:rect l="l" t="t" r="r" b="b"/>
            <a:pathLst>
              <a:path w="1962872" h="2206507">
                <a:moveTo>
                  <a:pt x="0" y="0"/>
                </a:moveTo>
                <a:lnTo>
                  <a:pt x="1962872" y="0"/>
                </a:lnTo>
                <a:lnTo>
                  <a:pt x="1962872" y="2206507"/>
                </a:lnTo>
                <a:lnTo>
                  <a:pt x="0" y="2206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Freeform 15"/>
          <p:cNvSpPr/>
          <p:nvPr/>
        </p:nvSpPr>
        <p:spPr>
          <a:xfrm>
            <a:off x="8594212" y="65909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txBody>
          <a:bodyPr/>
          <a:lstStyle/>
          <a:p>
            <a:endParaRPr lang="en-GB"/>
          </a:p>
        </p:txBody>
      </p:sp>
      <p:sp>
        <p:nvSpPr>
          <p:cNvPr id="16" name="Freeform 16"/>
          <p:cNvSpPr/>
          <p:nvPr/>
        </p:nvSpPr>
        <p:spPr>
          <a:xfrm>
            <a:off x="372453" y="8427130"/>
            <a:ext cx="2496163" cy="1387461"/>
          </a:xfrm>
          <a:custGeom>
            <a:avLst/>
            <a:gdLst/>
            <a:ahLst/>
            <a:cxnLst/>
            <a:rect l="l" t="t" r="r" b="b"/>
            <a:pathLst>
              <a:path w="2496163" h="1387461">
                <a:moveTo>
                  <a:pt x="0" y="0"/>
                </a:moveTo>
                <a:lnTo>
                  <a:pt x="2496163" y="0"/>
                </a:lnTo>
                <a:lnTo>
                  <a:pt x="2496163" y="1387461"/>
                </a:lnTo>
                <a:lnTo>
                  <a:pt x="0" y="1387461"/>
                </a:lnTo>
                <a:lnTo>
                  <a:pt x="0" y="0"/>
                </a:lnTo>
                <a:close/>
              </a:path>
            </a:pathLst>
          </a:custGeom>
          <a:blipFill>
            <a:blip r:embed="rId12"/>
            <a:stretch>
              <a:fillRect/>
            </a:stretch>
          </a:blipFill>
        </p:spPr>
        <p:txBody>
          <a:bodyPr/>
          <a:lstStyle/>
          <a:p>
            <a:endParaRPr lang="en-GB"/>
          </a:p>
        </p:txBody>
      </p:sp>
      <p:sp>
        <p:nvSpPr>
          <p:cNvPr id="17" name="TextBox 17"/>
          <p:cNvSpPr txBox="1"/>
          <p:nvPr/>
        </p:nvSpPr>
        <p:spPr>
          <a:xfrm>
            <a:off x="627161" y="2786148"/>
            <a:ext cx="9632312" cy="4334263"/>
          </a:xfrm>
          <a:prstGeom prst="rect">
            <a:avLst/>
          </a:prstGeom>
        </p:spPr>
        <p:txBody>
          <a:bodyPr lIns="0" tIns="0" rIns="0" bIns="0" rtlCol="0" anchor="t">
            <a:spAutoFit/>
          </a:bodyPr>
          <a:lstStyle/>
          <a:p>
            <a:pPr algn="ctr">
              <a:lnSpc>
                <a:spcPts val="18098"/>
              </a:lnSpc>
            </a:pPr>
            <a:r>
              <a:rPr lang="en-US" sz="11500" dirty="0">
                <a:solidFill>
                  <a:srgbClr val="EEF4F4"/>
                </a:solidFill>
                <a:latin typeface="Scripter"/>
              </a:rPr>
              <a:t>Welcome to Year 2</a:t>
            </a:r>
          </a:p>
        </p:txBody>
      </p:sp>
      <p:sp>
        <p:nvSpPr>
          <p:cNvPr id="18" name="TextBox 18"/>
          <p:cNvSpPr txBox="1"/>
          <p:nvPr/>
        </p:nvSpPr>
        <p:spPr>
          <a:xfrm>
            <a:off x="1981200" y="7216592"/>
            <a:ext cx="6897964" cy="1051570"/>
          </a:xfrm>
          <a:prstGeom prst="rect">
            <a:avLst/>
          </a:prstGeom>
        </p:spPr>
        <p:txBody>
          <a:bodyPr lIns="0" tIns="0" rIns="0" bIns="0" rtlCol="0" anchor="t">
            <a:spAutoFit/>
          </a:bodyPr>
          <a:lstStyle/>
          <a:p>
            <a:pPr algn="ctr">
              <a:lnSpc>
                <a:spcPts val="8242"/>
              </a:lnSpc>
            </a:pPr>
            <a:r>
              <a:rPr lang="en-US" sz="7561" dirty="0">
                <a:solidFill>
                  <a:srgbClr val="EEF4F4"/>
                </a:solidFill>
                <a:latin typeface="Halley"/>
              </a:rPr>
              <a:t>2025</a:t>
            </a:r>
          </a:p>
        </p:txBody>
      </p:sp>
      <p:sp>
        <p:nvSpPr>
          <p:cNvPr id="19" name="TextBox 19"/>
          <p:cNvSpPr txBox="1"/>
          <p:nvPr/>
        </p:nvSpPr>
        <p:spPr>
          <a:xfrm>
            <a:off x="1028700" y="927722"/>
            <a:ext cx="7213087" cy="716486"/>
          </a:xfrm>
          <a:prstGeom prst="rect">
            <a:avLst/>
          </a:prstGeom>
        </p:spPr>
        <p:txBody>
          <a:bodyPr lIns="0" tIns="0" rIns="0" bIns="0" rtlCol="0" anchor="t">
            <a:spAutoFit/>
          </a:bodyPr>
          <a:lstStyle/>
          <a:p>
            <a:pPr algn="l">
              <a:lnSpc>
                <a:spcPts val="4846"/>
              </a:lnSpc>
            </a:pPr>
            <a:r>
              <a:rPr lang="en-US" sz="4446">
                <a:solidFill>
                  <a:srgbClr val="EEF4F4"/>
                </a:solidFill>
                <a:latin typeface="Halley"/>
              </a:rPr>
              <a:t>KNYPERSLEY FIRST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639800" y="290752"/>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987450"/>
          </a:xfrm>
          <a:prstGeom prst="rect">
            <a:avLst/>
          </a:prstGeom>
        </p:spPr>
        <p:txBody>
          <a:bodyPr wrap="square" lIns="0" tIns="0" rIns="0" bIns="0" rtlCol="0" anchor="t">
            <a:spAutoFit/>
          </a:bodyPr>
          <a:lstStyle/>
          <a:p>
            <a:pPr algn="ctr">
              <a:lnSpc>
                <a:spcPts val="7720"/>
              </a:lnSpc>
            </a:pPr>
            <a:r>
              <a:rPr lang="en-US" sz="7083" dirty="0" err="1">
                <a:solidFill>
                  <a:srgbClr val="F90303"/>
                </a:solidFill>
                <a:latin typeface="Scripter"/>
              </a:rPr>
              <a:t>Behaviours</a:t>
            </a:r>
            <a:r>
              <a:rPr lang="en-US" sz="7083" dirty="0">
                <a:solidFill>
                  <a:srgbClr val="F90303"/>
                </a:solidFill>
                <a:latin typeface="Scripter"/>
              </a:rPr>
              <a:t> for learning</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sp>
      <p:pic>
        <p:nvPicPr>
          <p:cNvPr id="14" name="Picture 13">
            <a:extLst>
              <a:ext uri="{FF2B5EF4-FFF2-40B4-BE49-F238E27FC236}">
                <a16:creationId xmlns:a16="http://schemas.microsoft.com/office/drawing/2014/main" id="{73A9DA97-BAE9-4818-A8AC-2CD1B7FB21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43041" y="1435797"/>
            <a:ext cx="6124224" cy="8663442"/>
          </a:xfrm>
          <a:prstGeom prst="rect">
            <a:avLst/>
          </a:prstGeom>
        </p:spPr>
      </p:pic>
      <p:pic>
        <p:nvPicPr>
          <p:cNvPr id="16" name="Picture 15">
            <a:extLst>
              <a:ext uri="{FF2B5EF4-FFF2-40B4-BE49-F238E27FC236}">
                <a16:creationId xmlns:a16="http://schemas.microsoft.com/office/drawing/2014/main" id="{5A25DD06-CD5A-496A-BF29-E08437631304}"/>
              </a:ext>
            </a:extLst>
          </p:cNvPr>
          <p:cNvPicPr>
            <a:picLocks noChangeAspect="1"/>
          </p:cNvPicPr>
          <p:nvPr/>
        </p:nvPicPr>
        <p:blipFill>
          <a:blip r:embed="rId17"/>
          <a:stretch>
            <a:fillRect/>
          </a:stretch>
        </p:blipFill>
        <p:spPr>
          <a:xfrm>
            <a:off x="332218" y="2879987"/>
            <a:ext cx="7858297" cy="5318970"/>
          </a:xfrm>
          <a:prstGeom prst="rect">
            <a:avLst/>
          </a:prstGeom>
        </p:spPr>
      </p:pic>
    </p:spTree>
    <p:extLst>
      <p:ext uri="{BB962C8B-B14F-4D97-AF65-F5344CB8AC3E}">
        <p14:creationId xmlns:p14="http://schemas.microsoft.com/office/powerpoint/2010/main" val="8496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hlinkClick r:id="rId8"/>
          </p:cNvPr>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8" name="TextBox 8"/>
          <p:cNvSpPr txBox="1"/>
          <p:nvPr/>
        </p:nvSpPr>
        <p:spPr>
          <a:xfrm>
            <a:off x="1585047" y="3060924"/>
            <a:ext cx="12142109" cy="7598619"/>
          </a:xfrm>
          <a:prstGeom prst="rect">
            <a:avLst/>
          </a:prstGeom>
        </p:spPr>
        <p:txBody>
          <a:bodyPr lIns="0" tIns="0" rIns="0" bIns="0" rtlCol="0" anchor="t">
            <a:spAutoFit/>
          </a:bodyPr>
          <a:lstStyle/>
          <a:p>
            <a:pPr algn="ctr">
              <a:lnSpc>
                <a:spcPts val="6024"/>
              </a:lnSpc>
            </a:pPr>
            <a:r>
              <a:rPr lang="en-US" sz="3765" dirty="0">
                <a:solidFill>
                  <a:srgbClr val="3B3B3B"/>
                </a:solidFill>
                <a:latin typeface="Halley"/>
              </a:rPr>
              <a:t>Our year group page hosts a wealth of information that staff refer to throughout the year such as:</a:t>
            </a:r>
          </a:p>
          <a:p>
            <a:pPr marL="812969" lvl="1" indent="-406484" algn="l">
              <a:lnSpc>
                <a:spcPts val="6024"/>
              </a:lnSpc>
              <a:buFont typeface="Arial"/>
              <a:buChar char="•"/>
            </a:pPr>
            <a:r>
              <a:rPr lang="en-US" sz="3765" dirty="0">
                <a:solidFill>
                  <a:srgbClr val="3B3B3B"/>
                </a:solidFill>
                <a:latin typeface="Halley"/>
              </a:rPr>
              <a:t>Curriculum Overviews - Overview of learning over the year. This is a great way to pre-teach or to engage with learning theme's as your child is immersed within them in school.</a:t>
            </a:r>
          </a:p>
          <a:p>
            <a:pPr marL="812969" lvl="1" indent="-406484" algn="l">
              <a:lnSpc>
                <a:spcPts val="6024"/>
              </a:lnSpc>
              <a:buFont typeface="Arial"/>
              <a:buChar char="•"/>
            </a:pPr>
            <a:r>
              <a:rPr lang="en-US" sz="3765" dirty="0">
                <a:solidFill>
                  <a:srgbClr val="3B3B3B"/>
                </a:solidFill>
                <a:latin typeface="Halley"/>
              </a:rPr>
              <a:t>Class Webpages</a:t>
            </a:r>
          </a:p>
          <a:p>
            <a:pPr marL="812969" lvl="1" indent="-406484" algn="l">
              <a:lnSpc>
                <a:spcPts val="6024"/>
              </a:lnSpc>
              <a:buFont typeface="Arial"/>
              <a:buChar char="•"/>
            </a:pPr>
            <a:r>
              <a:rPr lang="en-US" sz="3765" dirty="0">
                <a:solidFill>
                  <a:srgbClr val="3B3B3B"/>
                </a:solidFill>
                <a:latin typeface="Halley"/>
              </a:rPr>
              <a:t>Curriculum drivers i.e. Careers Week, Faith in Focus Etc.</a:t>
            </a:r>
          </a:p>
          <a:p>
            <a:pPr marL="812969" lvl="1" indent="-406484" algn="l">
              <a:lnSpc>
                <a:spcPts val="6024"/>
              </a:lnSpc>
              <a:buFont typeface="Arial"/>
              <a:buChar char="•"/>
            </a:pPr>
            <a:r>
              <a:rPr lang="en-US" sz="3765" dirty="0">
                <a:solidFill>
                  <a:srgbClr val="3B3B3B"/>
                </a:solidFill>
                <a:latin typeface="Halley"/>
              </a:rPr>
              <a:t>Specific subject curriculum areas.</a:t>
            </a:r>
          </a:p>
          <a:p>
            <a:pPr algn="ctr">
              <a:lnSpc>
                <a:spcPts val="6024"/>
              </a:lnSpc>
            </a:pPr>
            <a:endParaRPr lang="en-US" sz="3765" dirty="0">
              <a:solidFill>
                <a:srgbClr val="3B3B3B"/>
              </a:solidFill>
              <a:latin typeface="Halley"/>
            </a:endParaRP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4990438" y="867060"/>
            <a:ext cx="8307124" cy="2054826"/>
          </a:xfrm>
          <a:prstGeom prst="rect">
            <a:avLst/>
          </a:prstGeom>
        </p:spPr>
        <p:txBody>
          <a:bodyPr lIns="0" tIns="0" rIns="0" bIns="0" rtlCol="0" anchor="t">
            <a:spAutoFit/>
          </a:bodyPr>
          <a:lstStyle/>
          <a:p>
            <a:pPr algn="ctr">
              <a:lnSpc>
                <a:spcPts val="7720"/>
              </a:lnSpc>
            </a:pPr>
            <a:r>
              <a:rPr lang="en-US" sz="7083" dirty="0">
                <a:solidFill>
                  <a:srgbClr val="F90303"/>
                </a:solidFill>
                <a:latin typeface="Scripter"/>
              </a:rPr>
              <a:t>Class Webpages/ Curriculum overviews</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5"/>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717840">
            <a:off x="-1600726" y="8748656"/>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8" name="TextBox 8"/>
          <p:cNvSpPr txBox="1"/>
          <p:nvPr/>
        </p:nvSpPr>
        <p:spPr>
          <a:xfrm>
            <a:off x="799694" y="2562353"/>
            <a:ext cx="15316200" cy="8045792"/>
          </a:xfrm>
          <a:prstGeom prst="rect">
            <a:avLst/>
          </a:prstGeom>
        </p:spPr>
        <p:txBody>
          <a:bodyPr wrap="square" lIns="0" tIns="0" rIns="0" bIns="0" rtlCol="0" anchor="t">
            <a:spAutoFit/>
          </a:bodyPr>
          <a:lstStyle/>
          <a:p>
            <a:pPr eaLnBrk="1" hangingPunct="1"/>
            <a:r>
              <a:rPr lang="en-GB" altLang="en-US" sz="3200" b="1" dirty="0">
                <a:latin typeface="Halley" panose="020B0604020202020204" charset="0"/>
                <a:cs typeface="Arial"/>
              </a:rPr>
              <a:t>Children will be heard read by an adult at least once a week.</a:t>
            </a:r>
          </a:p>
          <a:p>
            <a:pPr eaLnBrk="1" hangingPunct="1"/>
            <a:endParaRPr lang="en-GB" altLang="en-US" sz="3200" b="1" dirty="0">
              <a:latin typeface="Halley" panose="020B0604020202020204" charset="0"/>
              <a:cs typeface="Arial"/>
            </a:endParaRPr>
          </a:p>
          <a:p>
            <a:pPr eaLnBrk="1" hangingPunct="1"/>
            <a:r>
              <a:rPr lang="en-GB" altLang="en-US" sz="3200" b="1" dirty="0">
                <a:latin typeface="Halley" panose="020B0604020202020204" charset="0"/>
                <a:cs typeface="Arial"/>
              </a:rPr>
              <a:t>There will also be reading in Good Morning Work , sometimes with a reading buddy.</a:t>
            </a:r>
          </a:p>
          <a:p>
            <a:pPr eaLnBrk="1" hangingPunct="1"/>
            <a:endParaRPr lang="en-GB" altLang="en-US" sz="3200" b="1" dirty="0">
              <a:latin typeface="Halley" panose="020B0604020202020204" charset="0"/>
              <a:cs typeface="Arial"/>
            </a:endParaRPr>
          </a:p>
          <a:p>
            <a:pPr eaLnBrk="1" hangingPunct="1"/>
            <a:r>
              <a:rPr lang="en-GB" altLang="en-US" sz="3200" b="1" dirty="0">
                <a:latin typeface="Halley" panose="020B0604020202020204" charset="0"/>
                <a:cs typeface="Arial"/>
              </a:rPr>
              <a:t>In Year 2, children revisit Phase 5 phonics (Little Wandle) daily and take part in reading sessions just like in Year 1.</a:t>
            </a:r>
          </a:p>
          <a:p>
            <a:pPr eaLnBrk="1" hangingPunct="1"/>
            <a:endParaRPr lang="en-GB" altLang="en-US" sz="3200" b="1" dirty="0">
              <a:latin typeface="Halley" panose="020B0604020202020204" charset="0"/>
              <a:cs typeface="Arial"/>
            </a:endParaRPr>
          </a:p>
          <a:p>
            <a:r>
              <a:rPr lang="en-GB" altLang="en-US" sz="3200" b="1" dirty="0">
                <a:latin typeface="Halley"/>
                <a:cs typeface="Arial"/>
              </a:rPr>
              <a:t>From October, children will take part in ERIC sessions three times a week,  to promote the joy of reading and to teach specific age related reading skills.</a:t>
            </a:r>
          </a:p>
          <a:p>
            <a:pPr eaLnBrk="1" hangingPunct="1"/>
            <a:endParaRPr lang="en-GB" altLang="en-US" sz="3200" b="1" dirty="0">
              <a:latin typeface="Halley" panose="020B0604020202020204" charset="0"/>
              <a:cs typeface="Arial"/>
            </a:endParaRPr>
          </a:p>
          <a:p>
            <a:r>
              <a:rPr lang="en-GB" altLang="en-US" sz="3200" b="1" dirty="0">
                <a:latin typeface="Halley"/>
                <a:cs typeface="Arial"/>
              </a:rPr>
              <a:t>The focus in Year 2 is reading with fluency, prosody and being able to comprehend what is being read.</a:t>
            </a:r>
            <a:endParaRPr lang="en-GB" altLang="en-US" sz="3200" b="1" dirty="0">
              <a:latin typeface="Halley" panose="020B0604020202020204" charset="0"/>
              <a:cs typeface="Arial"/>
            </a:endParaRPr>
          </a:p>
          <a:p>
            <a:endParaRPr lang="en-GB" altLang="en-US" sz="3200" b="1" dirty="0">
              <a:latin typeface="Halley" panose="020B0604020202020204" charset="0"/>
              <a:cs typeface="Arial"/>
            </a:endParaRPr>
          </a:p>
          <a:p>
            <a:r>
              <a:rPr lang="en-GB" altLang="en-US" sz="3200" b="1" dirty="0">
                <a:latin typeface="Halley" panose="020B0604020202020204" charset="0"/>
                <a:cs typeface="Arial"/>
              </a:rPr>
              <a:t>To promote a love of reading, we will visit our school library each week to select a book to share.</a:t>
            </a:r>
          </a:p>
          <a:p>
            <a:pPr marL="0" marR="0" lvl="0" indent="0" algn="ctr" defTabSz="914400" rtl="0" eaLnBrk="1" fontAlgn="auto" latinLnBrk="0" hangingPunct="1">
              <a:lnSpc>
                <a:spcPts val="6024"/>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B3B3B"/>
              </a:solidFill>
              <a:effectLst/>
              <a:uLnTx/>
              <a:uFillTx/>
              <a:latin typeface="Halley"/>
              <a:ea typeface="+mn-ea"/>
              <a:cs typeface="+mn-cs"/>
            </a:endParaRP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TextBox 10"/>
          <p:cNvSpPr txBox="1"/>
          <p:nvPr/>
        </p:nvSpPr>
        <p:spPr>
          <a:xfrm>
            <a:off x="4990438" y="867060"/>
            <a:ext cx="8307124" cy="987450"/>
          </a:xfrm>
          <a:prstGeom prst="rect">
            <a:avLst/>
          </a:prstGeom>
        </p:spPr>
        <p:txBody>
          <a:bodyPr lIns="0" tIns="0" rIns="0" bIns="0" rtlCol="0" anchor="t">
            <a:spAutoFit/>
          </a:bodyPr>
          <a:lstStyle/>
          <a:p>
            <a:pPr marL="0" marR="0" lvl="0"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Reading</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txBody>
          <a:bodyPr/>
          <a:lstStyle/>
          <a:p>
            <a:endParaRPr lang="en-GB"/>
          </a:p>
        </p:txBody>
      </p:sp>
    </p:spTree>
    <p:extLst>
      <p:ext uri="{BB962C8B-B14F-4D97-AF65-F5344CB8AC3E}">
        <p14:creationId xmlns:p14="http://schemas.microsoft.com/office/powerpoint/2010/main" val="125194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3096799" y="223103"/>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8" name="TextBox 8"/>
          <p:cNvSpPr txBox="1"/>
          <p:nvPr/>
        </p:nvSpPr>
        <p:spPr>
          <a:xfrm>
            <a:off x="2018042" y="1929990"/>
            <a:ext cx="6458248" cy="9123010"/>
          </a:xfrm>
          <a:prstGeom prst="rect">
            <a:avLst/>
          </a:prstGeom>
        </p:spPr>
        <p:txBody>
          <a:bodyPr wrap="square" lIns="0" tIns="0" rIns="0" bIns="0" rtlCol="0" anchor="t">
            <a:spAutoFit/>
          </a:bodyPr>
          <a:lstStyle/>
          <a:p>
            <a:pPr algn="ctr">
              <a:lnSpc>
                <a:spcPts val="6024"/>
              </a:lnSpc>
            </a:pPr>
            <a:r>
              <a:rPr lang="en-GB" altLang="en-US" sz="3600" b="1" dirty="0">
                <a:latin typeface="Halley" panose="020B0604020202020204" charset="0"/>
                <a:cs typeface="Arial"/>
              </a:rPr>
              <a:t>In Year 2, the main focus of our English lessons will be to add greater detail to different types of sentences and use a range of openers and conjunctions such as 'and, because, so and if'. We will enjoy lots of fabulous stories to inspire our writing and gather lots of high-level language.</a:t>
            </a:r>
          </a:p>
          <a:p>
            <a:pPr marL="0" marR="0" lvl="0" indent="0" algn="ctr" defTabSz="914400" rtl="0" eaLnBrk="1" fontAlgn="auto" latinLnBrk="0" hangingPunct="1">
              <a:lnSpc>
                <a:spcPts val="6024"/>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B3B3B"/>
              </a:solidFill>
              <a:effectLst/>
              <a:uLnTx/>
              <a:uFillTx/>
              <a:latin typeface="Halley"/>
              <a:ea typeface="+mn-ea"/>
              <a:cs typeface="+mn-cs"/>
            </a:endParaRPr>
          </a:p>
        </p:txBody>
      </p:sp>
      <p:sp>
        <p:nvSpPr>
          <p:cNvPr id="10" name="TextBox 10"/>
          <p:cNvSpPr txBox="1"/>
          <p:nvPr/>
        </p:nvSpPr>
        <p:spPr>
          <a:xfrm>
            <a:off x="4990438" y="386485"/>
            <a:ext cx="8307124" cy="987450"/>
          </a:xfrm>
          <a:prstGeom prst="rect">
            <a:avLst/>
          </a:prstGeom>
        </p:spPr>
        <p:txBody>
          <a:bodyPr lIns="0" tIns="0" rIns="0" bIns="0" rtlCol="0" anchor="t">
            <a:spAutoFit/>
          </a:bodyPr>
          <a:lstStyle/>
          <a:p>
            <a:pPr marL="0" marR="0" lvl="0" indent="0" algn="ctr" defTabSz="914400" rtl="0" eaLnBrk="1" fontAlgn="auto" latinLnBrk="0" hangingPunct="1">
              <a:lnSpc>
                <a:spcPts val="7720"/>
              </a:lnSpc>
              <a:spcBef>
                <a:spcPts val="0"/>
              </a:spcBef>
              <a:spcAft>
                <a:spcPts val="0"/>
              </a:spcAft>
              <a:buClrTx/>
              <a:buSzTx/>
              <a:buFontTx/>
              <a:buNone/>
              <a:tabLst/>
              <a:defRPr/>
            </a:pPr>
            <a:r>
              <a:rPr kumimoji="0" lang="en-US" sz="7050" b="0" i="0" u="none" strike="noStrike" kern="1200" cap="none" spc="0" normalizeH="0" baseline="0" noProof="0" dirty="0">
                <a:ln>
                  <a:noFill/>
                </a:ln>
                <a:solidFill>
                  <a:srgbClr val="F90303"/>
                </a:solidFill>
                <a:effectLst/>
                <a:uLnTx/>
                <a:uFillTx/>
                <a:latin typeface="Scripter"/>
                <a:ea typeface="+mn-ea"/>
                <a:cs typeface="+mn-cs"/>
              </a:rPr>
              <a:t>Writing in year </a:t>
            </a:r>
            <a:r>
              <a:rPr lang="en-US" sz="7050" dirty="0">
                <a:solidFill>
                  <a:srgbClr val="F90303"/>
                </a:solidFill>
                <a:latin typeface="Scripter"/>
              </a:rPr>
              <a:t>2</a:t>
            </a:r>
            <a:endParaRPr kumimoji="0" lang="en-US" sz="7050" b="0" i="0" u="none" strike="noStrike" kern="1200" cap="none" spc="0" normalizeH="0" baseline="0" noProof="0" dirty="0">
              <a:ln>
                <a:noFill/>
              </a:ln>
              <a:solidFill>
                <a:srgbClr val="F90303"/>
              </a:solidFill>
              <a:effectLst/>
              <a:uLnTx/>
              <a:uFillTx/>
              <a:latin typeface="Scripter"/>
              <a:ea typeface="+mn-ea"/>
              <a:cs typeface="+mn-cs"/>
            </a:endParaRP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txBody>
          <a:bodyPr/>
          <a:lstStyle/>
          <a:p>
            <a:endParaRPr lang="en-GB"/>
          </a:p>
        </p:txBody>
      </p:sp>
      <p:pic>
        <p:nvPicPr>
          <p:cNvPr id="14" name="Picture 13">
            <a:extLst>
              <a:ext uri="{FF2B5EF4-FFF2-40B4-BE49-F238E27FC236}">
                <a16:creationId xmlns:a16="http://schemas.microsoft.com/office/drawing/2014/main" id="{C947C306-CF49-4D25-B09B-15ADE5CE7319}"/>
              </a:ext>
            </a:extLst>
          </p:cNvPr>
          <p:cNvPicPr>
            <a:picLocks noChangeAspect="1"/>
          </p:cNvPicPr>
          <p:nvPr/>
        </p:nvPicPr>
        <p:blipFill>
          <a:blip r:embed="rId14"/>
          <a:stretch>
            <a:fillRect/>
          </a:stretch>
        </p:blipFill>
        <p:spPr>
          <a:xfrm>
            <a:off x="9056314" y="1487706"/>
            <a:ext cx="6597351" cy="8412809"/>
          </a:xfrm>
          <a:prstGeom prst="rect">
            <a:avLst/>
          </a:prstGeom>
        </p:spPr>
      </p:pic>
    </p:spTree>
    <p:extLst>
      <p:ext uri="{BB962C8B-B14F-4D97-AF65-F5344CB8AC3E}">
        <p14:creationId xmlns:p14="http://schemas.microsoft.com/office/powerpoint/2010/main" val="31232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3096799" y="223103"/>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10" name="TextBox 10"/>
          <p:cNvSpPr txBox="1"/>
          <p:nvPr/>
        </p:nvSpPr>
        <p:spPr>
          <a:xfrm>
            <a:off x="4990438" y="386485"/>
            <a:ext cx="8307124" cy="987450"/>
          </a:xfrm>
          <a:prstGeom prst="rect">
            <a:avLst/>
          </a:prstGeom>
        </p:spPr>
        <p:txBody>
          <a:bodyPr lIns="0" tIns="0" rIns="0" bIns="0" rtlCol="0" anchor="t">
            <a:spAutoFit/>
          </a:bodyPr>
          <a:lstStyle/>
          <a:p>
            <a:pPr marL="0" marR="0" lvl="0"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Spelling</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txBody>
          <a:bodyPr/>
          <a:lstStyle/>
          <a:p>
            <a:endParaRPr lang="en-GB"/>
          </a:p>
        </p:txBody>
      </p:sp>
      <p:sp>
        <p:nvSpPr>
          <p:cNvPr id="15" name="TextBox 14">
            <a:extLst>
              <a:ext uri="{FF2B5EF4-FFF2-40B4-BE49-F238E27FC236}">
                <a16:creationId xmlns:a16="http://schemas.microsoft.com/office/drawing/2014/main" id="{7D79DF7E-09CB-45C5-BCFD-DB18AB1CE046}"/>
              </a:ext>
            </a:extLst>
          </p:cNvPr>
          <p:cNvSpPr txBox="1"/>
          <p:nvPr/>
        </p:nvSpPr>
        <p:spPr>
          <a:xfrm>
            <a:off x="1133643" y="2988299"/>
            <a:ext cx="9725186" cy="4031873"/>
          </a:xfrm>
          <a:prstGeom prst="rect">
            <a:avLst/>
          </a:prstGeom>
          <a:noFill/>
        </p:spPr>
        <p:txBody>
          <a:bodyPr wrap="square">
            <a:spAutoFit/>
          </a:bodyPr>
          <a:lstStyle/>
          <a:p>
            <a:r>
              <a:rPr lang="en-GB" altLang="en-US" sz="3200" dirty="0">
                <a:latin typeface="Halley" panose="020B0604020202020204" charset="0"/>
              </a:rPr>
              <a:t>Children receive daily spelling lessons that focus on year group specific spelling rules. </a:t>
            </a:r>
          </a:p>
          <a:p>
            <a:r>
              <a:rPr lang="en-GB" altLang="en-US" sz="3200" dirty="0">
                <a:latin typeface="Halley" panose="020B0604020202020204" charset="0"/>
              </a:rPr>
              <a:t>Spelling of the common exception words is a big focus across the school.</a:t>
            </a:r>
          </a:p>
          <a:p>
            <a:r>
              <a:rPr lang="en-GB" altLang="en-US" sz="3200" dirty="0">
                <a:latin typeface="Halley" panose="020B0604020202020204" charset="0"/>
              </a:rPr>
              <a:t>Children will also have a login for The Spelling Shed to use at home, with games that link to their spelling words. We will update these every Friday following in-class assessments. </a:t>
            </a:r>
          </a:p>
        </p:txBody>
      </p:sp>
      <p:pic>
        <p:nvPicPr>
          <p:cNvPr id="1026" name="Picture 2" descr="Logo">
            <a:extLst>
              <a:ext uri="{FF2B5EF4-FFF2-40B4-BE49-F238E27FC236}">
                <a16:creationId xmlns:a16="http://schemas.microsoft.com/office/drawing/2014/main" id="{BEAF8A9C-F06E-4A91-B622-14A73A062D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42240" y="6668415"/>
            <a:ext cx="56769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8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8" name="TextBox 8"/>
          <p:cNvSpPr txBox="1"/>
          <p:nvPr/>
        </p:nvSpPr>
        <p:spPr>
          <a:xfrm>
            <a:off x="326199" y="2721940"/>
            <a:ext cx="8589202" cy="6076022"/>
          </a:xfrm>
          <a:prstGeom prst="rect">
            <a:avLst/>
          </a:prstGeom>
        </p:spPr>
        <p:txBody>
          <a:bodyPr wrap="square" lIns="0" tIns="0" rIns="0" bIns="0" rtlCol="0" anchor="t">
            <a:spAutoFit/>
          </a:bodyPr>
          <a:lstStyle/>
          <a:p>
            <a:r>
              <a:rPr lang="en-GB" altLang="en-US" sz="3200" dirty="0">
                <a:latin typeface="Halley" panose="020B0604020202020204" charset="0"/>
              </a:rPr>
              <a:t>The children are given lots of opportunities to explore new maths learning through discussions with partners and in groups; using equipment to support their understanding.</a:t>
            </a:r>
          </a:p>
          <a:p>
            <a:r>
              <a:rPr lang="en-GB" altLang="en-US" sz="3200" dirty="0">
                <a:latin typeface="Halley" panose="020B0604020202020204" charset="0"/>
              </a:rPr>
              <a:t>We encourage the children to represent their working out using concrete resources, pictorially, using abstract methods and then demonstrate their depth of understanding when exploring reasoning and problem-solving challenges.</a:t>
            </a:r>
          </a:p>
          <a:p>
            <a:r>
              <a:rPr lang="en-GB" altLang="en-US" sz="3200" dirty="0">
                <a:latin typeface="Halley"/>
              </a:rPr>
              <a:t>In year 2, the children are encouraged to know their number facts to 100.</a:t>
            </a:r>
          </a:p>
          <a:p>
            <a:pPr marL="0" marR="0" lvl="0" indent="0" algn="ctr" defTabSz="914400" rtl="0" eaLnBrk="1" fontAlgn="auto" latinLnBrk="0" hangingPunct="1">
              <a:lnSpc>
                <a:spcPts val="6024"/>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B3B3B"/>
              </a:solidFill>
              <a:effectLst/>
              <a:uLnTx/>
              <a:uFillTx/>
              <a:latin typeface="Halley"/>
              <a:ea typeface="+mn-ea"/>
              <a:cs typeface="+mn-cs"/>
            </a:endParaRPr>
          </a:p>
        </p:txBody>
      </p:sp>
      <p:sp>
        <p:nvSpPr>
          <p:cNvPr id="10" name="TextBox 10"/>
          <p:cNvSpPr txBox="1"/>
          <p:nvPr/>
        </p:nvSpPr>
        <p:spPr>
          <a:xfrm>
            <a:off x="6697194" y="947988"/>
            <a:ext cx="514416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err="1">
                <a:ln>
                  <a:noFill/>
                </a:ln>
                <a:solidFill>
                  <a:srgbClr val="F90303"/>
                </a:solidFill>
                <a:effectLst/>
                <a:uLnTx/>
                <a:uFillTx/>
                <a:latin typeface="Scripter"/>
                <a:ea typeface="+mn-ea"/>
                <a:cs typeface="+mn-cs"/>
              </a:rPr>
              <a:t>Maths</a:t>
            </a:r>
            <a:endParaRPr kumimoji="0" lang="en-US" sz="7083" b="0" i="0" u="none" strike="noStrike" kern="1200" cap="none" spc="0" normalizeH="0" baseline="0" noProof="0" dirty="0">
              <a:ln>
                <a:noFill/>
              </a:ln>
              <a:solidFill>
                <a:srgbClr val="F90303"/>
              </a:solidFill>
              <a:effectLst/>
              <a:uLnTx/>
              <a:uFillTx/>
              <a:latin typeface="Scripter"/>
              <a:ea typeface="+mn-ea"/>
              <a:cs typeface="+mn-cs"/>
            </a:endParaRP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sp>
      <p:pic>
        <p:nvPicPr>
          <p:cNvPr id="5" name="Picture 4" descr="A screenshot of a computer&#10;&#10;Description automatically generated">
            <a:extLst>
              <a:ext uri="{FF2B5EF4-FFF2-40B4-BE49-F238E27FC236}">
                <a16:creationId xmlns:a16="http://schemas.microsoft.com/office/drawing/2014/main" id="{19BCE818-9B1F-4100-C20F-FA905CECA258}"/>
              </a:ext>
            </a:extLst>
          </p:cNvPr>
          <p:cNvPicPr>
            <a:picLocks noChangeAspect="1"/>
          </p:cNvPicPr>
          <p:nvPr/>
        </p:nvPicPr>
        <p:blipFill>
          <a:blip r:embed="rId12"/>
          <a:stretch>
            <a:fillRect/>
          </a:stretch>
        </p:blipFill>
        <p:spPr>
          <a:xfrm>
            <a:off x="9675019" y="4525565"/>
            <a:ext cx="8189119" cy="5325666"/>
          </a:xfrm>
          <a:prstGeom prst="rect">
            <a:avLst/>
          </a:prstGeom>
        </p:spPr>
      </p:pic>
    </p:spTree>
    <p:extLst>
      <p:ext uri="{BB962C8B-B14F-4D97-AF65-F5344CB8AC3E}">
        <p14:creationId xmlns:p14="http://schemas.microsoft.com/office/powerpoint/2010/main" val="1393158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489401" y="-22679"/>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5603544" y="1541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2809144" y="9586567"/>
            <a:ext cx="11714512" cy="451149"/>
          </a:xfrm>
          <a:prstGeom prst="rect">
            <a:avLst/>
          </a:prstGeom>
        </p:spPr>
        <p:txBody>
          <a:bodyPr wrap="square" lIns="0" tIns="0" rIns="0" bIns="0" rtlCol="0" anchor="t">
            <a:spAutoFit/>
          </a:bodyPr>
          <a:lstStyle/>
          <a:p>
            <a:pPr algn="ctr">
              <a:lnSpc>
                <a:spcPts val="4135"/>
              </a:lnSpc>
            </a:pPr>
            <a:r>
              <a:rPr lang="en-US" sz="2000" dirty="0">
                <a:solidFill>
                  <a:srgbClr val="FF0000"/>
                </a:solidFill>
                <a:latin typeface="Scripter"/>
                <a:hlinkClick r:id="rId10"/>
              </a:rPr>
              <a:t>https://www.knypersley.staffs.sch.uk/special-educational-needs-and-disabilities/</a:t>
            </a:r>
            <a:endParaRPr lang="en-US" sz="2000" dirty="0">
              <a:solidFill>
                <a:srgbClr val="FF0000"/>
              </a:solidFill>
              <a:latin typeface="Scripter"/>
            </a:endParaRPr>
          </a:p>
        </p:txBody>
      </p:sp>
      <p:sp>
        <p:nvSpPr>
          <p:cNvPr id="10" name="TextBox 10"/>
          <p:cNvSpPr txBox="1"/>
          <p:nvPr/>
        </p:nvSpPr>
        <p:spPr>
          <a:xfrm>
            <a:off x="3111307" y="127697"/>
            <a:ext cx="12517113" cy="868443"/>
          </a:xfrm>
          <a:prstGeom prst="rect">
            <a:avLst/>
          </a:prstGeom>
        </p:spPr>
        <p:txBody>
          <a:bodyPr wrap="square" lIns="0" tIns="0" rIns="0" bIns="0" rtlCol="0" anchor="t">
            <a:spAutoFit/>
          </a:bodyPr>
          <a:lstStyle/>
          <a:p>
            <a:pPr algn="ctr">
              <a:lnSpc>
                <a:spcPts val="7720"/>
              </a:lnSpc>
            </a:pPr>
            <a:r>
              <a:rPr lang="en-US" sz="4800" dirty="0">
                <a:solidFill>
                  <a:srgbClr val="F90303"/>
                </a:solidFill>
                <a:latin typeface="Scripter"/>
              </a:rPr>
              <a:t>SEND support AT Knypersley First School</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990705" y="257153"/>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txBody>
          <a:bodyPr/>
          <a:lstStyle/>
          <a:p>
            <a:endParaRPr lang="en-GB"/>
          </a:p>
        </p:txBody>
      </p:sp>
      <p:pic>
        <p:nvPicPr>
          <p:cNvPr id="18" name="Picture 17">
            <a:extLst>
              <a:ext uri="{FF2B5EF4-FFF2-40B4-BE49-F238E27FC236}">
                <a16:creationId xmlns:a16="http://schemas.microsoft.com/office/drawing/2014/main" id="{19DE1BF8-AB4A-4182-8AE2-22C584591F20}"/>
              </a:ext>
            </a:extLst>
          </p:cNvPr>
          <p:cNvPicPr>
            <a:picLocks noChangeAspect="1"/>
          </p:cNvPicPr>
          <p:nvPr/>
        </p:nvPicPr>
        <p:blipFill>
          <a:blip r:embed="rId13"/>
          <a:srcRect l="116" t="33125"/>
          <a:stretch>
            <a:fillRect/>
          </a:stretch>
        </p:blipFill>
        <p:spPr>
          <a:xfrm>
            <a:off x="9141629" y="3545909"/>
            <a:ext cx="4693449" cy="5644534"/>
          </a:xfrm>
          <a:prstGeom prst="rect">
            <a:avLst/>
          </a:prstGeom>
        </p:spPr>
      </p:pic>
      <p:pic>
        <p:nvPicPr>
          <p:cNvPr id="19" name="Picture 18">
            <a:extLst>
              <a:ext uri="{FF2B5EF4-FFF2-40B4-BE49-F238E27FC236}">
                <a16:creationId xmlns:a16="http://schemas.microsoft.com/office/drawing/2014/main" id="{80F0EDF7-8F0A-412F-8183-CA0D41F6DCD7}"/>
              </a:ext>
            </a:extLst>
          </p:cNvPr>
          <p:cNvPicPr>
            <a:picLocks noChangeAspect="1"/>
          </p:cNvPicPr>
          <p:nvPr/>
        </p:nvPicPr>
        <p:blipFill>
          <a:blip r:embed="rId14"/>
          <a:stretch>
            <a:fillRect/>
          </a:stretch>
        </p:blipFill>
        <p:spPr>
          <a:xfrm>
            <a:off x="14354678" y="3945949"/>
            <a:ext cx="3671715" cy="4759631"/>
          </a:xfrm>
          <a:prstGeom prst="rect">
            <a:avLst/>
          </a:prstGeom>
        </p:spPr>
      </p:pic>
      <p:sp>
        <p:nvSpPr>
          <p:cNvPr id="5" name="Freeform 5"/>
          <p:cNvSpPr/>
          <p:nvPr/>
        </p:nvSpPr>
        <p:spPr>
          <a:xfrm rot="5695331">
            <a:off x="13973236" y="1182332"/>
            <a:ext cx="1157668" cy="954000"/>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pic>
        <p:nvPicPr>
          <p:cNvPr id="23" name="Picture 22">
            <a:extLst>
              <a:ext uri="{FF2B5EF4-FFF2-40B4-BE49-F238E27FC236}">
                <a16:creationId xmlns:a16="http://schemas.microsoft.com/office/drawing/2014/main" id="{893DD21D-73B8-4AA5-A409-BEBA181D0583}"/>
              </a:ext>
            </a:extLst>
          </p:cNvPr>
          <p:cNvPicPr>
            <a:picLocks noChangeAspect="1"/>
          </p:cNvPicPr>
          <p:nvPr/>
        </p:nvPicPr>
        <p:blipFill>
          <a:blip r:embed="rId17"/>
          <a:stretch>
            <a:fillRect/>
          </a:stretch>
        </p:blipFill>
        <p:spPr>
          <a:xfrm>
            <a:off x="1365750" y="3102813"/>
            <a:ext cx="6846323" cy="4828230"/>
          </a:xfrm>
          <a:prstGeom prst="rect">
            <a:avLst/>
          </a:prstGeom>
        </p:spPr>
      </p:pic>
      <p:sp>
        <p:nvSpPr>
          <p:cNvPr id="9" name="TextBox 8">
            <a:extLst>
              <a:ext uri="{FF2B5EF4-FFF2-40B4-BE49-F238E27FC236}">
                <a16:creationId xmlns:a16="http://schemas.microsoft.com/office/drawing/2014/main" id="{2EC9A830-303C-D17A-7D5F-71296211C114}"/>
              </a:ext>
            </a:extLst>
          </p:cNvPr>
          <p:cNvSpPr txBox="1"/>
          <p:nvPr/>
        </p:nvSpPr>
        <p:spPr>
          <a:xfrm>
            <a:off x="9148197" y="2494963"/>
            <a:ext cx="4435489" cy="8064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3" name="TextBox 12">
            <a:extLst>
              <a:ext uri="{FF2B5EF4-FFF2-40B4-BE49-F238E27FC236}">
                <a16:creationId xmlns:a16="http://schemas.microsoft.com/office/drawing/2014/main" id="{A0265179-B8D3-4E75-5B6D-6EDC830A5B62}"/>
              </a:ext>
            </a:extLst>
          </p:cNvPr>
          <p:cNvSpPr txBox="1"/>
          <p:nvPr/>
        </p:nvSpPr>
        <p:spPr>
          <a:xfrm>
            <a:off x="8845777" y="2192543"/>
            <a:ext cx="4183473" cy="982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3315366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02317" y="-800100"/>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4591372" y="483419"/>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Year 2 Essentials</a:t>
            </a: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txBody>
          <a:bodyPr/>
          <a:lstStyle/>
          <a:p>
            <a:endParaRPr lang="en-GB"/>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0826B8EE-4800-46BD-A12D-B6042A83D00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rot="823810">
            <a:off x="840924" y="3407326"/>
            <a:ext cx="3191408" cy="3655829"/>
          </a:xfrm>
          <a:prstGeom prst="rect">
            <a:avLst/>
          </a:prstGeom>
        </p:spPr>
      </p:pic>
      <p:pic>
        <p:nvPicPr>
          <p:cNvPr id="5122" name="Picture 2" descr="No Nuts Please… | Green Top School">
            <a:extLst>
              <a:ext uri="{FF2B5EF4-FFF2-40B4-BE49-F238E27FC236}">
                <a16:creationId xmlns:a16="http://schemas.microsoft.com/office/drawing/2014/main" id="{8E46522F-7CDF-4CCA-874E-F71DB7C679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29717" y="1594232"/>
            <a:ext cx="2834283" cy="28454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5 Care Home/School Stick-On Name Clothing Labels For Clothing &amp; Item">
            <a:extLst>
              <a:ext uri="{FF2B5EF4-FFF2-40B4-BE49-F238E27FC236}">
                <a16:creationId xmlns:a16="http://schemas.microsoft.com/office/drawing/2014/main" id="{649120EC-42F8-4F59-93E6-C9B28405B6A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772908" y="5451812"/>
            <a:ext cx="3393651" cy="33512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culating kids' medication dose is rocket science | BabyScience">
            <a:extLst>
              <a:ext uri="{FF2B5EF4-FFF2-40B4-BE49-F238E27FC236}">
                <a16:creationId xmlns:a16="http://schemas.microsoft.com/office/drawing/2014/main" id="{F9D13E09-4266-4CB5-9870-7F0DA5BDEA4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83058" y="1814108"/>
            <a:ext cx="3764867" cy="31373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852024-2916-49AD-961F-DD6CE7E7CC68}"/>
              </a:ext>
            </a:extLst>
          </p:cNvPr>
          <p:cNvSpPr txBox="1"/>
          <p:nvPr/>
        </p:nvSpPr>
        <p:spPr>
          <a:xfrm>
            <a:off x="5866763" y="5143500"/>
            <a:ext cx="5943600" cy="646331"/>
          </a:xfrm>
          <a:prstGeom prst="rect">
            <a:avLst/>
          </a:prstGeom>
          <a:noFill/>
        </p:spPr>
        <p:txBody>
          <a:bodyPr wrap="square" rtlCol="0">
            <a:spAutoFit/>
          </a:bodyPr>
          <a:lstStyle/>
          <a:p>
            <a:pPr algn="ctr"/>
            <a:r>
              <a:rPr lang="en-GB" dirty="0">
                <a:latin typeface="SassoonPrimaryInfant" pitchFamily="2" charset="0"/>
              </a:rPr>
              <a:t>Please can all medication be signed into school via the main office. No medicine will be accepted on the door. </a:t>
            </a:r>
          </a:p>
        </p:txBody>
      </p:sp>
      <p:sp>
        <p:nvSpPr>
          <p:cNvPr id="30" name="TextBox 29">
            <a:extLst>
              <a:ext uri="{FF2B5EF4-FFF2-40B4-BE49-F238E27FC236}">
                <a16:creationId xmlns:a16="http://schemas.microsoft.com/office/drawing/2014/main" id="{6482897D-44EC-4F95-A25A-48A16B42F29D}"/>
              </a:ext>
            </a:extLst>
          </p:cNvPr>
          <p:cNvSpPr txBox="1"/>
          <p:nvPr/>
        </p:nvSpPr>
        <p:spPr>
          <a:xfrm>
            <a:off x="363551" y="2547833"/>
            <a:ext cx="4895458" cy="923330"/>
          </a:xfrm>
          <a:prstGeom prst="rect">
            <a:avLst/>
          </a:prstGeom>
          <a:noFill/>
        </p:spPr>
        <p:txBody>
          <a:bodyPr wrap="square" rtlCol="0">
            <a:spAutoFit/>
          </a:bodyPr>
          <a:lstStyle/>
          <a:p>
            <a:pPr algn="ctr"/>
            <a:r>
              <a:rPr lang="en-GB" dirty="0">
                <a:latin typeface="SassoonPrimaryInfant" pitchFamily="2" charset="0"/>
              </a:rPr>
              <a:t>We are a healthy school and promote water in bottles and healthy lunchboxes. Please speak to a member of staff if you require support with this.</a:t>
            </a:r>
          </a:p>
        </p:txBody>
      </p:sp>
      <p:sp>
        <p:nvSpPr>
          <p:cNvPr id="31" name="TextBox 30">
            <a:extLst>
              <a:ext uri="{FF2B5EF4-FFF2-40B4-BE49-F238E27FC236}">
                <a16:creationId xmlns:a16="http://schemas.microsoft.com/office/drawing/2014/main" id="{F21C17FE-1ADA-4BC7-BC62-9A0CF4635113}"/>
              </a:ext>
            </a:extLst>
          </p:cNvPr>
          <p:cNvSpPr txBox="1"/>
          <p:nvPr/>
        </p:nvSpPr>
        <p:spPr>
          <a:xfrm>
            <a:off x="12881985" y="9013445"/>
            <a:ext cx="4895458" cy="1200329"/>
          </a:xfrm>
          <a:prstGeom prst="rect">
            <a:avLst/>
          </a:prstGeom>
          <a:noFill/>
        </p:spPr>
        <p:txBody>
          <a:bodyPr wrap="square" rtlCol="0">
            <a:spAutoFit/>
          </a:bodyPr>
          <a:lstStyle/>
          <a:p>
            <a:pPr algn="ctr"/>
            <a:r>
              <a:rPr lang="en-GB" dirty="0">
                <a:latin typeface="SassoonPrimaryInfant" pitchFamily="2" charset="0"/>
              </a:rPr>
              <a:t>All uniform is required to be the same therefore items can be swapped or misplaced. Please support staff in returning items by clearly labelling all items including bottles, hats, coats etc.</a:t>
            </a:r>
          </a:p>
        </p:txBody>
      </p:sp>
      <p:sp>
        <p:nvSpPr>
          <p:cNvPr id="33" name="TextBox 32">
            <a:extLst>
              <a:ext uri="{FF2B5EF4-FFF2-40B4-BE49-F238E27FC236}">
                <a16:creationId xmlns:a16="http://schemas.microsoft.com/office/drawing/2014/main" id="{2079EC73-27B8-4E05-811A-17DBA32A5A55}"/>
              </a:ext>
            </a:extLst>
          </p:cNvPr>
          <p:cNvSpPr txBox="1"/>
          <p:nvPr/>
        </p:nvSpPr>
        <p:spPr>
          <a:xfrm>
            <a:off x="12195259" y="4677247"/>
            <a:ext cx="5943600" cy="646331"/>
          </a:xfrm>
          <a:prstGeom prst="rect">
            <a:avLst/>
          </a:prstGeom>
          <a:noFill/>
        </p:spPr>
        <p:txBody>
          <a:bodyPr wrap="square" rtlCol="0">
            <a:spAutoFit/>
          </a:bodyPr>
          <a:lstStyle/>
          <a:p>
            <a:pPr algn="ctr"/>
            <a:r>
              <a:rPr lang="en-GB" dirty="0">
                <a:latin typeface="SassoonPrimaryInfant" pitchFamily="2" charset="0"/>
              </a:rPr>
              <a:t>We are a nut free setting due to allergies identified. Thank you for your support with this.</a:t>
            </a:r>
          </a:p>
        </p:txBody>
      </p:sp>
      <p:sp>
        <p:nvSpPr>
          <p:cNvPr id="35" name="TextBox 34">
            <a:extLst>
              <a:ext uri="{FF2B5EF4-FFF2-40B4-BE49-F238E27FC236}">
                <a16:creationId xmlns:a16="http://schemas.microsoft.com/office/drawing/2014/main" id="{61C78076-68FA-4B12-899C-AFD0AB3C01FD}"/>
              </a:ext>
            </a:extLst>
          </p:cNvPr>
          <p:cNvSpPr txBox="1"/>
          <p:nvPr/>
        </p:nvSpPr>
        <p:spPr>
          <a:xfrm>
            <a:off x="6247287" y="7846707"/>
            <a:ext cx="5943600" cy="2031325"/>
          </a:xfrm>
          <a:prstGeom prst="rect">
            <a:avLst/>
          </a:prstGeom>
          <a:noFill/>
        </p:spPr>
        <p:txBody>
          <a:bodyPr wrap="square" rtlCol="0">
            <a:spAutoFit/>
          </a:bodyPr>
          <a:lstStyle/>
          <a:p>
            <a:pPr algn="ctr"/>
            <a:r>
              <a:rPr lang="en-GB" b="1" u="sng" dirty="0">
                <a:latin typeface="SassoonPrimaryInfant" pitchFamily="2" charset="0"/>
              </a:rPr>
              <a:t>Year 2 Uniform:</a:t>
            </a:r>
          </a:p>
          <a:p>
            <a:pPr algn="ctr"/>
            <a:endParaRPr lang="en-GB" dirty="0">
              <a:latin typeface="SassoonPrimaryInfant" pitchFamily="2" charset="0"/>
            </a:endParaRPr>
          </a:p>
          <a:p>
            <a:pPr algn="ctr"/>
            <a:r>
              <a:rPr lang="en-GB" dirty="0">
                <a:latin typeface="SassoonPrimaryInfant" pitchFamily="2" charset="0"/>
              </a:rPr>
              <a:t>Red jumper or cardigan</a:t>
            </a:r>
          </a:p>
          <a:p>
            <a:pPr algn="ctr"/>
            <a:r>
              <a:rPr lang="en-GB" dirty="0">
                <a:latin typeface="SassoonPrimaryInfant" pitchFamily="2" charset="0"/>
              </a:rPr>
              <a:t>White Polo Top</a:t>
            </a:r>
          </a:p>
          <a:p>
            <a:pPr algn="ctr"/>
            <a:r>
              <a:rPr lang="en-GB" dirty="0">
                <a:latin typeface="SassoonPrimaryInfant" pitchFamily="2" charset="0"/>
              </a:rPr>
              <a:t>Black or grey skirt or trousers</a:t>
            </a:r>
          </a:p>
          <a:p>
            <a:pPr algn="ctr"/>
            <a:r>
              <a:rPr lang="en-GB" dirty="0">
                <a:latin typeface="SassoonPrimaryInfant" pitchFamily="2" charset="0"/>
              </a:rPr>
              <a:t>Black shoes</a:t>
            </a:r>
          </a:p>
          <a:p>
            <a:pPr algn="ctr"/>
            <a:endParaRPr lang="en-GB" dirty="0">
              <a:latin typeface="SassoonPrimaryInfant" pitchFamily="2" charset="0"/>
            </a:endParaRPr>
          </a:p>
        </p:txBody>
      </p:sp>
      <p:pic>
        <p:nvPicPr>
          <p:cNvPr id="2050" name="Picture 2" descr="School Uniform – Knypersley First School | Biddulph | Staffordshire">
            <a:extLst>
              <a:ext uri="{FF2B5EF4-FFF2-40B4-BE49-F238E27FC236}">
                <a16:creationId xmlns:a16="http://schemas.microsoft.com/office/drawing/2014/main" id="{39827C46-B750-416E-92F1-BB8B48FADCD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73183" y="7631605"/>
            <a:ext cx="4686124" cy="171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98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82073" y="-710962"/>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4198090" y="31441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7907483" y="2823987"/>
            <a:ext cx="6288613" cy="2628925"/>
          </a:xfrm>
          <a:prstGeom prst="rect">
            <a:avLst/>
          </a:prstGeom>
        </p:spPr>
        <p:txBody>
          <a:bodyPr wrap="square" lIns="0" tIns="0" rIns="0" bIns="0" rtlCol="0" anchor="t">
            <a:spAutoFit/>
          </a:bodyPr>
          <a:lstStyle/>
          <a:p>
            <a:pPr marL="571500" indent="-571500">
              <a:lnSpc>
                <a:spcPts val="4135"/>
              </a:lnSpc>
              <a:buFont typeface="Arial" panose="020B0604020202020204" pitchFamily="34" charset="0"/>
              <a:buChar char="•"/>
            </a:pPr>
            <a:r>
              <a:rPr lang="en-US" dirty="0">
                <a:solidFill>
                  <a:srgbClr val="FF0000"/>
                </a:solidFill>
                <a:latin typeface="Scripter"/>
              </a:rPr>
              <a:t>Weekly drop-in sessions</a:t>
            </a:r>
          </a:p>
          <a:p>
            <a:pPr marL="571500" indent="-571500">
              <a:lnSpc>
                <a:spcPts val="4135"/>
              </a:lnSpc>
              <a:buFont typeface="Arial" panose="020B0604020202020204" pitchFamily="34" charset="0"/>
              <a:buChar char="•"/>
            </a:pPr>
            <a:r>
              <a:rPr lang="en-US" dirty="0">
                <a:solidFill>
                  <a:srgbClr val="FF0000"/>
                </a:solidFill>
                <a:latin typeface="Scripter"/>
              </a:rPr>
              <a:t>Parent’s evening</a:t>
            </a:r>
          </a:p>
          <a:p>
            <a:pPr marL="571500" indent="-571500">
              <a:lnSpc>
                <a:spcPts val="4135"/>
              </a:lnSpc>
              <a:buFont typeface="Arial" panose="020B0604020202020204" pitchFamily="34" charset="0"/>
              <a:buChar char="•"/>
            </a:pPr>
            <a:r>
              <a:rPr lang="en-US" dirty="0">
                <a:solidFill>
                  <a:srgbClr val="FF0000"/>
                </a:solidFill>
                <a:latin typeface="Scripter"/>
              </a:rPr>
              <a:t>Reports</a:t>
            </a:r>
          </a:p>
          <a:p>
            <a:pPr marL="571500" indent="-571500">
              <a:lnSpc>
                <a:spcPts val="4135"/>
              </a:lnSpc>
              <a:buFont typeface="Arial" panose="020B0604020202020204" pitchFamily="34" charset="0"/>
              <a:buChar char="•"/>
            </a:pPr>
            <a:r>
              <a:rPr lang="en-US" dirty="0">
                <a:solidFill>
                  <a:srgbClr val="FF0000"/>
                </a:solidFill>
                <a:latin typeface="Scripter"/>
              </a:rPr>
              <a:t>Evidence Me</a:t>
            </a:r>
          </a:p>
          <a:p>
            <a:pPr marL="571500" indent="-571500">
              <a:lnSpc>
                <a:spcPts val="4135"/>
              </a:lnSpc>
              <a:buFont typeface="Arial" panose="020B0604020202020204" pitchFamily="34" charset="0"/>
              <a:buChar char="•"/>
            </a:pPr>
            <a:r>
              <a:rPr lang="en-US" dirty="0">
                <a:solidFill>
                  <a:srgbClr val="FF0000"/>
                </a:solidFill>
                <a:latin typeface="Scripter"/>
              </a:rPr>
              <a:t>Learning together sessions</a:t>
            </a:r>
          </a:p>
        </p:txBody>
      </p:sp>
      <p:sp>
        <p:nvSpPr>
          <p:cNvPr id="10" name="TextBox 10"/>
          <p:cNvSpPr txBox="1"/>
          <p:nvPr/>
        </p:nvSpPr>
        <p:spPr>
          <a:xfrm>
            <a:off x="4449941" y="178388"/>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Supporting your child at home</a:t>
            </a:r>
          </a:p>
        </p:txBody>
      </p:sp>
      <p:sp>
        <p:nvSpPr>
          <p:cNvPr id="11" name="Freeform 6">
            <a:extLst>
              <a:ext uri="{FF2B5EF4-FFF2-40B4-BE49-F238E27FC236}">
                <a16:creationId xmlns:a16="http://schemas.microsoft.com/office/drawing/2014/main" id="{E37ACFFC-5C20-493C-9409-D8C59D716BF4}"/>
              </a:ext>
            </a:extLst>
          </p:cNvPr>
          <p:cNvSpPr/>
          <p:nvPr/>
        </p:nvSpPr>
        <p:spPr>
          <a:xfrm>
            <a:off x="16158501" y="898059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txBody>
          <a:bodyPr/>
          <a:lstStyle/>
          <a:p>
            <a:endParaRPr lang="en-GB"/>
          </a:p>
        </p:txBody>
      </p:sp>
      <p:pic>
        <p:nvPicPr>
          <p:cNvPr id="2054" name="Picture 6" descr="Benefits of Reading Bedtime Story to Kids | Improve communication skills,  Communication skills, Bedtime reading">
            <a:extLst>
              <a:ext uri="{FF2B5EF4-FFF2-40B4-BE49-F238E27FC236}">
                <a16:creationId xmlns:a16="http://schemas.microsoft.com/office/drawing/2014/main" id="{00474DC4-1EB2-4271-A6C5-651257A354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77526" y="2597204"/>
            <a:ext cx="4396006" cy="439600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6723525" y="188561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2056" name="Picture 8" descr="Popular Parks in Howard County | Historic Parks &amp; Playgrounds">
            <a:extLst>
              <a:ext uri="{FF2B5EF4-FFF2-40B4-BE49-F238E27FC236}">
                <a16:creationId xmlns:a16="http://schemas.microsoft.com/office/drawing/2014/main" id="{64C437D7-C073-43FF-B462-C22888FFC0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60917" y="7870342"/>
            <a:ext cx="3667249" cy="18520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C967B-26F8-41B2-AD03-0499FC0147F0}"/>
              </a:ext>
            </a:extLst>
          </p:cNvPr>
          <p:cNvSpPr txBox="1"/>
          <p:nvPr/>
        </p:nvSpPr>
        <p:spPr>
          <a:xfrm>
            <a:off x="3740173" y="6240662"/>
            <a:ext cx="4578652" cy="1200329"/>
          </a:xfrm>
          <a:prstGeom prst="rect">
            <a:avLst/>
          </a:prstGeom>
          <a:noFill/>
        </p:spPr>
        <p:txBody>
          <a:bodyPr wrap="square" rtlCol="0">
            <a:spAutoFit/>
          </a:bodyPr>
          <a:lstStyle/>
          <a:p>
            <a:r>
              <a:rPr lang="en-GB" dirty="0"/>
              <a:t>Times Tables rockstars is popular with the children. Please ensure your child accesses it as much as possible as home. There are certificates to be won!</a:t>
            </a:r>
          </a:p>
        </p:txBody>
      </p:sp>
      <p:sp>
        <p:nvSpPr>
          <p:cNvPr id="22" name="TextBox 21">
            <a:extLst>
              <a:ext uri="{FF2B5EF4-FFF2-40B4-BE49-F238E27FC236}">
                <a16:creationId xmlns:a16="http://schemas.microsoft.com/office/drawing/2014/main" id="{EB4335C5-E075-4740-8525-2D43FE4AF343}"/>
              </a:ext>
            </a:extLst>
          </p:cNvPr>
          <p:cNvSpPr txBox="1"/>
          <p:nvPr/>
        </p:nvSpPr>
        <p:spPr>
          <a:xfrm>
            <a:off x="15628166" y="7355488"/>
            <a:ext cx="2659834" cy="1477328"/>
          </a:xfrm>
          <a:prstGeom prst="rect">
            <a:avLst/>
          </a:prstGeom>
          <a:noFill/>
        </p:spPr>
        <p:txBody>
          <a:bodyPr wrap="square" rtlCol="0">
            <a:spAutoFit/>
          </a:bodyPr>
          <a:lstStyle/>
          <a:p>
            <a:r>
              <a:rPr lang="en-GB" dirty="0"/>
              <a:t>Visit your local park regularly to support your child’s gross motor development i.e. balance, core strength etc.</a:t>
            </a:r>
          </a:p>
        </p:txBody>
      </p:sp>
      <p:sp>
        <p:nvSpPr>
          <p:cNvPr id="23" name="TextBox 22">
            <a:extLst>
              <a:ext uri="{FF2B5EF4-FFF2-40B4-BE49-F238E27FC236}">
                <a16:creationId xmlns:a16="http://schemas.microsoft.com/office/drawing/2014/main" id="{8795A77E-0AB6-47D7-939C-F615B4B914B7}"/>
              </a:ext>
            </a:extLst>
          </p:cNvPr>
          <p:cNvSpPr txBox="1"/>
          <p:nvPr/>
        </p:nvSpPr>
        <p:spPr>
          <a:xfrm>
            <a:off x="8522776" y="7440991"/>
            <a:ext cx="3336144" cy="1477328"/>
          </a:xfrm>
          <a:prstGeom prst="rect">
            <a:avLst/>
          </a:prstGeom>
          <a:noFill/>
        </p:spPr>
        <p:txBody>
          <a:bodyPr wrap="square" rtlCol="0">
            <a:spAutoFit/>
          </a:bodyPr>
          <a:lstStyle/>
          <a:p>
            <a:r>
              <a:rPr lang="en-GB" dirty="0"/>
              <a:t>Reading at home is critical to a child’s development. If children read 3 times at home and their reading record is signed they will get a ‘dip in the box’.</a:t>
            </a:r>
          </a:p>
        </p:txBody>
      </p:sp>
      <p:pic>
        <p:nvPicPr>
          <p:cNvPr id="2062" name="Picture 14" descr="Little Wandle Letters and Sounds Revised (@LettersSounds) / X">
            <a:extLst>
              <a:ext uri="{FF2B5EF4-FFF2-40B4-BE49-F238E27FC236}">
                <a16:creationId xmlns:a16="http://schemas.microsoft.com/office/drawing/2014/main" id="{B511FA33-7BE1-4120-8B6F-4700C5873A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4801" y="5870676"/>
            <a:ext cx="2273981" cy="22739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9B8517-B0BB-45A6-B390-749DD3AD5607}"/>
              </a:ext>
            </a:extLst>
          </p:cNvPr>
          <p:cNvSpPr txBox="1"/>
          <p:nvPr/>
        </p:nvSpPr>
        <p:spPr>
          <a:xfrm>
            <a:off x="133728" y="8656937"/>
            <a:ext cx="4305881" cy="1200329"/>
          </a:xfrm>
          <a:prstGeom prst="rect">
            <a:avLst/>
          </a:prstGeom>
          <a:noFill/>
        </p:spPr>
        <p:txBody>
          <a:bodyPr wrap="square" rtlCol="0">
            <a:spAutoFit/>
          </a:bodyPr>
          <a:lstStyle/>
          <a:p>
            <a:r>
              <a:rPr lang="en-GB" dirty="0"/>
              <a:t>Our school Phonic and Early Reading scheme is Little </a:t>
            </a:r>
            <a:r>
              <a:rPr lang="en-GB" dirty="0" err="1"/>
              <a:t>Wandle</a:t>
            </a:r>
            <a:r>
              <a:rPr lang="en-GB" dirty="0"/>
              <a:t> – In Year 2 we recap Phonics until October half term and then move onto Little </a:t>
            </a:r>
            <a:r>
              <a:rPr lang="en-GB" dirty="0" err="1"/>
              <a:t>Wandle</a:t>
            </a:r>
            <a:r>
              <a:rPr lang="en-GB" dirty="0"/>
              <a:t> spelling rules.</a:t>
            </a:r>
          </a:p>
        </p:txBody>
      </p:sp>
      <p:pic>
        <p:nvPicPr>
          <p:cNvPr id="9" name="Picture 8">
            <a:extLst>
              <a:ext uri="{FF2B5EF4-FFF2-40B4-BE49-F238E27FC236}">
                <a16:creationId xmlns:a16="http://schemas.microsoft.com/office/drawing/2014/main" id="{ADBF0D57-83A1-4593-B76C-7BA3A65138B2}"/>
              </a:ext>
            </a:extLst>
          </p:cNvPr>
          <p:cNvPicPr>
            <a:picLocks noChangeAspect="1"/>
          </p:cNvPicPr>
          <p:nvPr/>
        </p:nvPicPr>
        <p:blipFill>
          <a:blip r:embed="rId15"/>
          <a:stretch>
            <a:fillRect/>
          </a:stretch>
        </p:blipFill>
        <p:spPr>
          <a:xfrm>
            <a:off x="5181600" y="7554197"/>
            <a:ext cx="2419688" cy="2105319"/>
          </a:xfrm>
          <a:prstGeom prst="rect">
            <a:avLst/>
          </a:prstGeom>
        </p:spPr>
      </p:pic>
      <p:pic>
        <p:nvPicPr>
          <p:cNvPr id="14" name="Picture 13">
            <a:extLst>
              <a:ext uri="{FF2B5EF4-FFF2-40B4-BE49-F238E27FC236}">
                <a16:creationId xmlns:a16="http://schemas.microsoft.com/office/drawing/2014/main" id="{68D5DFE0-94B2-4EC9-BC29-4E51D828869E}"/>
              </a:ext>
            </a:extLst>
          </p:cNvPr>
          <p:cNvPicPr>
            <a:picLocks noChangeAspect="1"/>
          </p:cNvPicPr>
          <p:nvPr/>
        </p:nvPicPr>
        <p:blipFill>
          <a:blip r:embed="rId16"/>
          <a:stretch>
            <a:fillRect/>
          </a:stretch>
        </p:blipFill>
        <p:spPr>
          <a:xfrm>
            <a:off x="1013358" y="2709924"/>
            <a:ext cx="2034642" cy="1514421"/>
          </a:xfrm>
          <a:prstGeom prst="rect">
            <a:avLst/>
          </a:prstGeom>
        </p:spPr>
      </p:pic>
      <p:sp>
        <p:nvSpPr>
          <p:cNvPr id="16" name="TextBox 15">
            <a:extLst>
              <a:ext uri="{FF2B5EF4-FFF2-40B4-BE49-F238E27FC236}">
                <a16:creationId xmlns:a16="http://schemas.microsoft.com/office/drawing/2014/main" id="{9C356283-98E7-4E3D-826F-3E80B1721384}"/>
              </a:ext>
            </a:extLst>
          </p:cNvPr>
          <p:cNvSpPr txBox="1"/>
          <p:nvPr/>
        </p:nvSpPr>
        <p:spPr>
          <a:xfrm>
            <a:off x="3505200" y="3125018"/>
            <a:ext cx="2286000" cy="2031325"/>
          </a:xfrm>
          <a:prstGeom prst="rect">
            <a:avLst/>
          </a:prstGeom>
          <a:noFill/>
        </p:spPr>
        <p:txBody>
          <a:bodyPr wrap="square" rtlCol="0">
            <a:spAutoFit/>
          </a:bodyPr>
          <a:lstStyle/>
          <a:p>
            <a:r>
              <a:rPr lang="en-GB" dirty="0"/>
              <a:t>Weekly spellings will be set for your child on Spelling Shed. Children will get a ‘dip in the box’ if they access it 3 times a week.</a:t>
            </a:r>
          </a:p>
        </p:txBody>
      </p:sp>
      <p:pic>
        <p:nvPicPr>
          <p:cNvPr id="18" name="Picture 17">
            <a:extLst>
              <a:ext uri="{FF2B5EF4-FFF2-40B4-BE49-F238E27FC236}">
                <a16:creationId xmlns:a16="http://schemas.microsoft.com/office/drawing/2014/main" id="{B6A2306E-4173-467D-A3EA-47CD18B0B2B1}"/>
              </a:ext>
            </a:extLst>
          </p:cNvPr>
          <p:cNvPicPr>
            <a:picLocks noChangeAspect="1"/>
          </p:cNvPicPr>
          <p:nvPr/>
        </p:nvPicPr>
        <p:blipFill>
          <a:blip r:embed="rId17"/>
          <a:stretch>
            <a:fillRect/>
          </a:stretch>
        </p:blipFill>
        <p:spPr>
          <a:xfrm>
            <a:off x="8839200" y="5834549"/>
            <a:ext cx="2666493" cy="1378772"/>
          </a:xfrm>
          <a:prstGeom prst="rect">
            <a:avLst/>
          </a:prstGeom>
        </p:spPr>
      </p:pic>
    </p:spTree>
    <p:extLst>
      <p:ext uri="{BB962C8B-B14F-4D97-AF65-F5344CB8AC3E}">
        <p14:creationId xmlns:p14="http://schemas.microsoft.com/office/powerpoint/2010/main" val="336820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10" name="TextBox 10"/>
          <p:cNvSpPr txBox="1"/>
          <p:nvPr/>
        </p:nvSpPr>
        <p:spPr>
          <a:xfrm>
            <a:off x="5917335" y="100886"/>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newsletter</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txBody>
          <a:bodyPr/>
          <a:lstStyle/>
          <a:p>
            <a:endParaRPr lang="en-GB"/>
          </a:p>
        </p:txBody>
      </p:sp>
      <p:sp>
        <p:nvSpPr>
          <p:cNvPr id="13" name="TextBox 12">
            <a:extLst>
              <a:ext uri="{FF2B5EF4-FFF2-40B4-BE49-F238E27FC236}">
                <a16:creationId xmlns:a16="http://schemas.microsoft.com/office/drawing/2014/main" id="{13068BCF-4565-4C89-8943-87FBB708DF25}"/>
              </a:ext>
            </a:extLst>
          </p:cNvPr>
          <p:cNvSpPr txBox="1"/>
          <p:nvPr/>
        </p:nvSpPr>
        <p:spPr>
          <a:xfrm>
            <a:off x="10896600" y="9690184"/>
            <a:ext cx="7737648"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black"/>
                </a:solidFill>
                <a:effectLst/>
                <a:uLnTx/>
                <a:uFillTx/>
                <a:latin typeface="Calibri"/>
                <a:ea typeface="+mn-ea"/>
                <a:cs typeface="+mn-cs"/>
                <a:hlinkClick r:id="rId12"/>
              </a:rPr>
              <a:t>https://www.knypersley.staffs.sch.uk/newsletters/</a:t>
            </a:r>
            <a:endParaRPr kumimoji="0" lang="en-GB" sz="2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016FC4E-98EB-4A9B-B983-8A4A1978B0AD}"/>
              </a:ext>
            </a:extLst>
          </p:cNvPr>
          <p:cNvPicPr>
            <a:picLocks noChangeAspect="1"/>
          </p:cNvPicPr>
          <p:nvPr/>
        </p:nvPicPr>
        <p:blipFill>
          <a:blip r:embed="rId13"/>
          <a:stretch>
            <a:fillRect/>
          </a:stretch>
        </p:blipFill>
        <p:spPr>
          <a:xfrm>
            <a:off x="5685384" y="1127671"/>
            <a:ext cx="7344816" cy="8477433"/>
          </a:xfrm>
          <a:prstGeom prst="rect">
            <a:avLst/>
          </a:prstGeom>
        </p:spPr>
      </p:pic>
      <p:sp>
        <p:nvSpPr>
          <p:cNvPr id="16" name="TextBox 8">
            <a:extLst>
              <a:ext uri="{FF2B5EF4-FFF2-40B4-BE49-F238E27FC236}">
                <a16:creationId xmlns:a16="http://schemas.microsoft.com/office/drawing/2014/main" id="{7275BFB1-08DB-4F73-B6DA-E72BAF34B926}"/>
              </a:ext>
            </a:extLst>
          </p:cNvPr>
          <p:cNvSpPr txBox="1"/>
          <p:nvPr/>
        </p:nvSpPr>
        <p:spPr>
          <a:xfrm>
            <a:off x="152400" y="2921886"/>
            <a:ext cx="5532984" cy="5355312"/>
          </a:xfrm>
          <a:prstGeom prst="rect">
            <a:avLst/>
          </a:prstGeom>
        </p:spPr>
        <p:txBody>
          <a:bodyPr wrap="square" lIns="0" tIns="0" rIns="0" bIns="0" rtlCol="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All important information / dates will be on the newsletter.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B3B3B"/>
                </a:solidFill>
                <a:effectLst/>
                <a:uLnTx/>
                <a:uFillTx/>
                <a:latin typeface="Halley"/>
                <a:ea typeface="+mn-ea"/>
                <a:cs typeface="+mn-cs"/>
              </a:rPr>
              <a:t>You will be emailed this each Friday.</a:t>
            </a:r>
            <a:endParaRPr kumimoji="0" lang="en-GB" sz="3600" b="1" i="0" u="none" strike="noStrike" kern="1200" cap="none" spc="0" normalizeH="0" baseline="0" noProof="0" dirty="0">
              <a:ln>
                <a:noFill/>
              </a:ln>
              <a:solidFill>
                <a:srgbClr val="FF0000"/>
              </a:solidFill>
              <a:effectLst/>
              <a:uLnTx/>
              <a:uFillTx/>
              <a:latin typeface="Halley"/>
              <a:ea typeface="+mn-ea"/>
              <a:cs typeface="+mn-cs"/>
            </a:endParaRPr>
          </a:p>
        </p:txBody>
      </p:sp>
    </p:spTree>
    <p:extLst>
      <p:ext uri="{BB962C8B-B14F-4D97-AF65-F5344CB8AC3E}">
        <p14:creationId xmlns:p14="http://schemas.microsoft.com/office/powerpoint/2010/main" val="270794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V="1">
            <a:off x="999558" y="7923862"/>
            <a:ext cx="4515556" cy="4114800"/>
          </a:xfrm>
          <a:custGeom>
            <a:avLst/>
            <a:gdLst/>
            <a:ahLst/>
            <a:cxnLst/>
            <a:rect l="l" t="t" r="r" b="b"/>
            <a:pathLst>
              <a:path w="4515556" h="4114800">
                <a:moveTo>
                  <a:pt x="0" y="4114800"/>
                </a:moveTo>
                <a:lnTo>
                  <a:pt x="4515556" y="4114800"/>
                </a:lnTo>
                <a:lnTo>
                  <a:pt x="4515556"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1287202" y="1836601"/>
            <a:ext cx="6456606" cy="66137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90303"/>
            </a:solidFill>
            <a:ln w="12700">
              <a:solidFill>
                <a:srgbClr val="000000"/>
              </a:solidFill>
            </a:ln>
          </p:spPr>
        </p:sp>
      </p:grpSp>
      <p:grpSp>
        <p:nvGrpSpPr>
          <p:cNvPr id="5" name="Group 5"/>
          <p:cNvGrpSpPr>
            <a:grpSpLocks noChangeAspect="1"/>
          </p:cNvGrpSpPr>
          <p:nvPr/>
        </p:nvGrpSpPr>
        <p:grpSpPr>
          <a:xfrm>
            <a:off x="1528720" y="2084000"/>
            <a:ext cx="5973569" cy="6119000"/>
            <a:chOff x="0" y="0"/>
            <a:chExt cx="2086610" cy="2137410"/>
          </a:xfrm>
        </p:grpSpPr>
        <p:sp>
          <p:nvSpPr>
            <p:cNvPr id="6" name="Freeform 6"/>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5"/>
              <a:stretch>
                <a:fillRect t="-23354" b="-23354"/>
              </a:stretch>
            </a:blipFill>
          </p:spPr>
        </p:sp>
      </p:grpSp>
      <p:sp>
        <p:nvSpPr>
          <p:cNvPr id="7" name="Freeform 7"/>
          <p:cNvSpPr/>
          <p:nvPr/>
        </p:nvSpPr>
        <p:spPr>
          <a:xfrm>
            <a:off x="15469382" y="5732407"/>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569299">
            <a:off x="1546740" y="1093457"/>
            <a:ext cx="3459040" cy="1981087"/>
          </a:xfrm>
          <a:custGeom>
            <a:avLst/>
            <a:gdLst/>
            <a:ahLst/>
            <a:cxnLst/>
            <a:rect l="l" t="t" r="r" b="b"/>
            <a:pathLst>
              <a:path w="3459040" h="1981087">
                <a:moveTo>
                  <a:pt x="0" y="0"/>
                </a:moveTo>
                <a:lnTo>
                  <a:pt x="3459040" y="0"/>
                </a:lnTo>
                <a:lnTo>
                  <a:pt x="3459040" y="1981086"/>
                </a:lnTo>
                <a:lnTo>
                  <a:pt x="0" y="1981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902511" y="7336361"/>
            <a:ext cx="3599779" cy="2510846"/>
          </a:xfrm>
          <a:custGeom>
            <a:avLst/>
            <a:gdLst/>
            <a:ahLst/>
            <a:cxnLst/>
            <a:rect l="l" t="t" r="r" b="b"/>
            <a:pathLst>
              <a:path w="3599779" h="2510846">
                <a:moveTo>
                  <a:pt x="0" y="0"/>
                </a:moveTo>
                <a:lnTo>
                  <a:pt x="3599779" y="0"/>
                </a:lnTo>
                <a:lnTo>
                  <a:pt x="3599779" y="2510846"/>
                </a:lnTo>
                <a:lnTo>
                  <a:pt x="0" y="2510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5872456" y="432509"/>
            <a:ext cx="1789918" cy="1787680"/>
          </a:xfrm>
          <a:custGeom>
            <a:avLst/>
            <a:gdLst/>
            <a:ahLst/>
            <a:cxnLst/>
            <a:rect l="l" t="t" r="r" b="b"/>
            <a:pathLst>
              <a:path w="1789918" h="1787680">
                <a:moveTo>
                  <a:pt x="0" y="0"/>
                </a:moveTo>
                <a:lnTo>
                  <a:pt x="1789918" y="0"/>
                </a:lnTo>
                <a:lnTo>
                  <a:pt x="1789918" y="1787681"/>
                </a:lnTo>
                <a:lnTo>
                  <a:pt x="0" y="17876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1799704">
            <a:off x="13405987" y="7788129"/>
            <a:ext cx="1830062" cy="2169254"/>
          </a:xfrm>
          <a:custGeom>
            <a:avLst/>
            <a:gdLst/>
            <a:ahLst/>
            <a:cxnLst/>
            <a:rect l="l" t="t" r="r" b="b"/>
            <a:pathLst>
              <a:path w="1830062" h="2169254">
                <a:moveTo>
                  <a:pt x="0" y="0"/>
                </a:moveTo>
                <a:lnTo>
                  <a:pt x="1830061" y="0"/>
                </a:lnTo>
                <a:lnTo>
                  <a:pt x="1830061" y="2169254"/>
                </a:lnTo>
                <a:lnTo>
                  <a:pt x="0" y="21692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8051102" y="2596418"/>
            <a:ext cx="5974412" cy="8786188"/>
          </a:xfrm>
          <a:prstGeom prst="rect">
            <a:avLst/>
          </a:prstGeom>
        </p:spPr>
        <p:txBody>
          <a:bodyPr wrap="square" lIns="0" tIns="0" rIns="0" bIns="0" rtlCol="0" anchor="t">
            <a:spAutoFit/>
          </a:bodyPr>
          <a:lstStyle/>
          <a:p>
            <a:pPr marL="851206" lvl="1" indent="-425603" algn="l">
              <a:lnSpc>
                <a:spcPts val="6308"/>
              </a:lnSpc>
              <a:buFont typeface="Arial"/>
              <a:buChar char="•"/>
            </a:pPr>
            <a:r>
              <a:rPr lang="en-US" sz="2800" dirty="0">
                <a:solidFill>
                  <a:srgbClr val="F90303"/>
                </a:solidFill>
                <a:latin typeface="Halley"/>
              </a:rPr>
              <a:t>School website</a:t>
            </a:r>
          </a:p>
          <a:p>
            <a:pPr marL="851206" lvl="1" indent="-425603" algn="l">
              <a:lnSpc>
                <a:spcPts val="6308"/>
              </a:lnSpc>
              <a:buFont typeface="Arial"/>
              <a:buChar char="•"/>
            </a:pPr>
            <a:r>
              <a:rPr lang="en-US" sz="2800" dirty="0">
                <a:solidFill>
                  <a:srgbClr val="F90303"/>
                </a:solidFill>
                <a:latin typeface="Halley"/>
              </a:rPr>
              <a:t>Attendance</a:t>
            </a:r>
          </a:p>
          <a:p>
            <a:pPr marL="851206" lvl="1" indent="-425603" algn="l">
              <a:lnSpc>
                <a:spcPts val="6308"/>
              </a:lnSpc>
              <a:buFont typeface="Arial"/>
              <a:buChar char="•"/>
            </a:pPr>
            <a:r>
              <a:rPr lang="en-US" sz="2800" dirty="0" err="1">
                <a:solidFill>
                  <a:srgbClr val="F90303"/>
                </a:solidFill>
                <a:latin typeface="Halley"/>
              </a:rPr>
              <a:t>Behaviour</a:t>
            </a:r>
            <a:r>
              <a:rPr lang="en-US" sz="2800" dirty="0">
                <a:solidFill>
                  <a:srgbClr val="F90303"/>
                </a:solidFill>
                <a:latin typeface="Halley"/>
              </a:rPr>
              <a:t> Policy</a:t>
            </a:r>
          </a:p>
          <a:p>
            <a:pPr marL="851206" lvl="1" indent="-425603" algn="l">
              <a:lnSpc>
                <a:spcPts val="6308"/>
              </a:lnSpc>
              <a:buFont typeface="Arial"/>
              <a:buChar char="•"/>
            </a:pPr>
            <a:r>
              <a:rPr lang="en-US" sz="2800" dirty="0">
                <a:solidFill>
                  <a:srgbClr val="F90303"/>
                </a:solidFill>
                <a:latin typeface="Halley"/>
              </a:rPr>
              <a:t>Communication</a:t>
            </a:r>
          </a:p>
          <a:p>
            <a:pPr marL="851206" lvl="1" indent="-425603" algn="l">
              <a:lnSpc>
                <a:spcPts val="6308"/>
              </a:lnSpc>
              <a:buFont typeface="Arial"/>
              <a:buChar char="•"/>
            </a:pPr>
            <a:r>
              <a:rPr lang="en-US" sz="2800" dirty="0">
                <a:solidFill>
                  <a:srgbClr val="F90303"/>
                </a:solidFill>
                <a:latin typeface="Halley"/>
              </a:rPr>
              <a:t>SEND support</a:t>
            </a:r>
          </a:p>
          <a:p>
            <a:pPr marL="851206" lvl="1" indent="-425603" algn="l">
              <a:lnSpc>
                <a:spcPts val="6308"/>
              </a:lnSpc>
              <a:buFont typeface="Arial"/>
              <a:buChar char="•"/>
            </a:pPr>
            <a:r>
              <a:rPr lang="en-US" sz="2800" dirty="0">
                <a:solidFill>
                  <a:srgbClr val="F90303"/>
                </a:solidFill>
                <a:latin typeface="Halley"/>
              </a:rPr>
              <a:t>Yearly Overviews</a:t>
            </a:r>
          </a:p>
          <a:p>
            <a:pPr marL="851206" lvl="1" indent="-425603" algn="l">
              <a:lnSpc>
                <a:spcPts val="6308"/>
              </a:lnSpc>
              <a:buFont typeface="Arial"/>
              <a:buChar char="•"/>
            </a:pPr>
            <a:r>
              <a:rPr lang="en-US" sz="2800" dirty="0">
                <a:solidFill>
                  <a:srgbClr val="F90303"/>
                </a:solidFill>
                <a:latin typeface="Halley"/>
              </a:rPr>
              <a:t>How to support at home</a:t>
            </a:r>
          </a:p>
          <a:p>
            <a:pPr marL="851206" lvl="1" indent="-425603" algn="l">
              <a:lnSpc>
                <a:spcPts val="6308"/>
              </a:lnSpc>
              <a:buFont typeface="Arial"/>
              <a:buChar char="•"/>
            </a:pPr>
            <a:r>
              <a:rPr lang="en-US" sz="2800" dirty="0">
                <a:solidFill>
                  <a:srgbClr val="F90303"/>
                </a:solidFill>
                <a:latin typeface="Halley"/>
              </a:rPr>
              <a:t>Exciting Events</a:t>
            </a:r>
          </a:p>
          <a:p>
            <a:pPr marL="851206" lvl="1" indent="-425603" algn="l">
              <a:lnSpc>
                <a:spcPts val="6308"/>
              </a:lnSpc>
              <a:buFont typeface="Arial"/>
              <a:buChar char="•"/>
            </a:pPr>
            <a:r>
              <a:rPr lang="en-US" sz="2800" dirty="0">
                <a:solidFill>
                  <a:srgbClr val="F90303"/>
                </a:solidFill>
                <a:latin typeface="Halley"/>
              </a:rPr>
              <a:t>Reminders</a:t>
            </a:r>
          </a:p>
          <a:p>
            <a:pPr marL="851206" lvl="1" indent="-425603" algn="l">
              <a:lnSpc>
                <a:spcPts val="6308"/>
              </a:lnSpc>
              <a:buFont typeface="Arial"/>
              <a:buChar char="•"/>
            </a:pPr>
            <a:endParaRPr lang="en-US" sz="3942" dirty="0">
              <a:solidFill>
                <a:srgbClr val="F90303"/>
              </a:solidFill>
              <a:latin typeface="Halley"/>
            </a:endParaRPr>
          </a:p>
          <a:p>
            <a:pPr marL="851206" lvl="1" indent="-425603" algn="l">
              <a:lnSpc>
                <a:spcPts val="6308"/>
              </a:lnSpc>
              <a:buFont typeface="Arial"/>
              <a:buChar char="•"/>
            </a:pPr>
            <a:endParaRPr lang="en-US" sz="3942" dirty="0">
              <a:solidFill>
                <a:srgbClr val="F90303"/>
              </a:solidFill>
              <a:latin typeface="Halley"/>
            </a:endParaRPr>
          </a:p>
        </p:txBody>
      </p:sp>
      <p:sp>
        <p:nvSpPr>
          <p:cNvPr id="13" name="TextBox 13"/>
          <p:cNvSpPr txBox="1"/>
          <p:nvPr/>
        </p:nvSpPr>
        <p:spPr>
          <a:xfrm>
            <a:off x="8597546" y="118477"/>
            <a:ext cx="6871836" cy="2581783"/>
          </a:xfrm>
          <a:prstGeom prst="rect">
            <a:avLst/>
          </a:prstGeom>
        </p:spPr>
        <p:txBody>
          <a:bodyPr lIns="0" tIns="0" rIns="0" bIns="0" rtlCol="0" anchor="t">
            <a:spAutoFit/>
          </a:bodyPr>
          <a:lstStyle/>
          <a:p>
            <a:pPr algn="l">
              <a:lnSpc>
                <a:spcPts val="9701"/>
              </a:lnSpc>
            </a:pPr>
            <a:r>
              <a:rPr lang="en-US" sz="8900" dirty="0">
                <a:solidFill>
                  <a:srgbClr val="F90303"/>
                </a:solidFill>
                <a:latin typeface="Scripter"/>
              </a:rPr>
              <a:t>What We'll Discuss today</a:t>
            </a:r>
          </a:p>
        </p:txBody>
      </p:sp>
      <p:sp>
        <p:nvSpPr>
          <p:cNvPr id="14" name="Freeform 14"/>
          <p:cNvSpPr/>
          <p:nvPr/>
        </p:nvSpPr>
        <p:spPr>
          <a:xfrm>
            <a:off x="305738" y="305738"/>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6"/>
            <a:stretch>
              <a:fillRect/>
            </a:stretch>
          </a:blipFill>
        </p:spPr>
      </p:sp>
      <p:sp>
        <p:nvSpPr>
          <p:cNvPr id="15" name="Freeform 15"/>
          <p:cNvSpPr/>
          <p:nvPr/>
        </p:nvSpPr>
        <p:spPr>
          <a:xfrm rot="10800000">
            <a:off x="-1183338" y="6200470"/>
            <a:ext cx="4744167" cy="5154368"/>
          </a:xfrm>
          <a:custGeom>
            <a:avLst/>
            <a:gdLst/>
            <a:ahLst/>
            <a:cxnLst/>
            <a:rect l="l" t="t" r="r" b="b"/>
            <a:pathLst>
              <a:path w="4744167" h="5154368">
                <a:moveTo>
                  <a:pt x="0" y="0"/>
                </a:moveTo>
                <a:lnTo>
                  <a:pt x="4744167" y="0"/>
                </a:lnTo>
                <a:lnTo>
                  <a:pt x="4744167" y="5154368"/>
                </a:lnTo>
                <a:lnTo>
                  <a:pt x="0" y="51543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dirty="0"/>
          </a:p>
        </p:txBody>
      </p:sp>
      <p:sp>
        <p:nvSpPr>
          <p:cNvPr id="16" name="Freeform 16"/>
          <p:cNvSpPr/>
          <p:nvPr/>
        </p:nvSpPr>
        <p:spPr>
          <a:xfrm>
            <a:off x="372453" y="8976601"/>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9"/>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909190" y="133698"/>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Exciting events</a:t>
            </a: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3" name="Picture 2" descr="Image">
            <a:extLst>
              <a:ext uri="{FF2B5EF4-FFF2-40B4-BE49-F238E27FC236}">
                <a16:creationId xmlns:a16="http://schemas.microsoft.com/office/drawing/2014/main" id="{E3306849-22DD-4350-9503-9F73AEB08E2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993175">
            <a:off x="372663" y="2658246"/>
            <a:ext cx="3880828" cy="29106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a:extLst>
              <a:ext uri="{FF2B5EF4-FFF2-40B4-BE49-F238E27FC236}">
                <a16:creationId xmlns:a16="http://schemas.microsoft.com/office/drawing/2014/main" id="{DD31BE04-8601-4E81-BE35-17B4970327F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4588" y="7030090"/>
            <a:ext cx="2328761" cy="310501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3FCFF08-149F-47F0-BDF1-857AD64ACB35}"/>
              </a:ext>
            </a:extLst>
          </p:cNvPr>
          <p:cNvSpPr txBox="1"/>
          <p:nvPr/>
        </p:nvSpPr>
        <p:spPr>
          <a:xfrm>
            <a:off x="564143" y="1939718"/>
            <a:ext cx="2377241" cy="584775"/>
          </a:xfrm>
          <a:prstGeom prst="rect">
            <a:avLst/>
          </a:prstGeom>
          <a:noFill/>
        </p:spPr>
        <p:txBody>
          <a:bodyPr wrap="square" rtlCol="0">
            <a:spAutoFit/>
          </a:bodyPr>
          <a:lstStyle/>
          <a:p>
            <a:r>
              <a:rPr lang="en-GB" sz="3200" dirty="0">
                <a:latin typeface="SassoonPrimaryInfant" pitchFamily="2" charset="0"/>
              </a:rPr>
              <a:t>School disco!</a:t>
            </a:r>
          </a:p>
        </p:txBody>
      </p:sp>
      <p:sp>
        <p:nvSpPr>
          <p:cNvPr id="30" name="TextBox 29">
            <a:extLst>
              <a:ext uri="{FF2B5EF4-FFF2-40B4-BE49-F238E27FC236}">
                <a16:creationId xmlns:a16="http://schemas.microsoft.com/office/drawing/2014/main" id="{D24327E4-8FDC-4D53-8781-79770880F237}"/>
              </a:ext>
            </a:extLst>
          </p:cNvPr>
          <p:cNvSpPr txBox="1"/>
          <p:nvPr/>
        </p:nvSpPr>
        <p:spPr>
          <a:xfrm>
            <a:off x="10013586" y="1138021"/>
            <a:ext cx="2377241" cy="584775"/>
          </a:xfrm>
          <a:prstGeom prst="rect">
            <a:avLst/>
          </a:prstGeom>
          <a:noFill/>
        </p:spPr>
        <p:txBody>
          <a:bodyPr wrap="square" rtlCol="0">
            <a:spAutoFit/>
          </a:bodyPr>
          <a:lstStyle/>
          <a:p>
            <a:r>
              <a:rPr lang="en-GB" sz="3200" dirty="0">
                <a:latin typeface="SassoonPrimaryInfant" pitchFamily="2" charset="0"/>
              </a:rPr>
              <a:t>Forest School</a:t>
            </a:r>
          </a:p>
        </p:txBody>
      </p:sp>
      <p:sp>
        <p:nvSpPr>
          <p:cNvPr id="31" name="TextBox 30">
            <a:extLst>
              <a:ext uri="{FF2B5EF4-FFF2-40B4-BE49-F238E27FC236}">
                <a16:creationId xmlns:a16="http://schemas.microsoft.com/office/drawing/2014/main" id="{716ECCFC-367D-4709-AECC-C9BF3F51A2FB}"/>
              </a:ext>
            </a:extLst>
          </p:cNvPr>
          <p:cNvSpPr txBox="1"/>
          <p:nvPr/>
        </p:nvSpPr>
        <p:spPr>
          <a:xfrm>
            <a:off x="-408457" y="6269647"/>
            <a:ext cx="4514850" cy="584775"/>
          </a:xfrm>
          <a:prstGeom prst="rect">
            <a:avLst/>
          </a:prstGeom>
          <a:noFill/>
        </p:spPr>
        <p:txBody>
          <a:bodyPr wrap="square" rtlCol="0">
            <a:spAutoFit/>
          </a:bodyPr>
          <a:lstStyle/>
          <a:p>
            <a:pPr algn="ctr"/>
            <a:r>
              <a:rPr lang="en-GB" sz="3200" dirty="0">
                <a:latin typeface="SassoonPrimaryInfant" pitchFamily="2" charset="0"/>
              </a:rPr>
              <a:t>Celebration Assembly </a:t>
            </a:r>
          </a:p>
        </p:txBody>
      </p:sp>
      <p:sp>
        <p:nvSpPr>
          <p:cNvPr id="33" name="TextBox 32">
            <a:extLst>
              <a:ext uri="{FF2B5EF4-FFF2-40B4-BE49-F238E27FC236}">
                <a16:creationId xmlns:a16="http://schemas.microsoft.com/office/drawing/2014/main" id="{103867BA-BE82-44E2-A7D5-1FEFFB4547A9}"/>
              </a:ext>
            </a:extLst>
          </p:cNvPr>
          <p:cNvSpPr txBox="1"/>
          <p:nvPr/>
        </p:nvSpPr>
        <p:spPr>
          <a:xfrm>
            <a:off x="12986969" y="493476"/>
            <a:ext cx="3476871" cy="584775"/>
          </a:xfrm>
          <a:prstGeom prst="rect">
            <a:avLst/>
          </a:prstGeom>
          <a:noFill/>
        </p:spPr>
        <p:txBody>
          <a:bodyPr wrap="square" lIns="91440" tIns="45720" rIns="91440" bIns="45720" rtlCol="0" anchor="t">
            <a:spAutoFit/>
          </a:bodyPr>
          <a:lstStyle/>
          <a:p>
            <a:r>
              <a:rPr lang="en-GB" sz="3200" dirty="0">
                <a:latin typeface="SassoonPrimaryInfant"/>
              </a:rPr>
              <a:t>Pantomime!</a:t>
            </a:r>
            <a:endParaRPr lang="en-GB" sz="3200" dirty="0">
              <a:latin typeface="SassoonPrimaryInfant" pitchFamily="2" charset="0"/>
            </a:endParaRPr>
          </a:p>
        </p:txBody>
      </p:sp>
      <p:pic>
        <p:nvPicPr>
          <p:cNvPr id="34" name="Picture 33">
            <a:extLst>
              <a:ext uri="{FF2B5EF4-FFF2-40B4-BE49-F238E27FC236}">
                <a16:creationId xmlns:a16="http://schemas.microsoft.com/office/drawing/2014/main" id="{069FFE8A-2F8D-4CD7-B6D2-5644EB14D9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22927" y="2255590"/>
            <a:ext cx="4146052" cy="2762920"/>
          </a:xfrm>
          <a:prstGeom prst="rect">
            <a:avLst/>
          </a:prstGeom>
        </p:spPr>
      </p:pic>
      <p:sp>
        <p:nvSpPr>
          <p:cNvPr id="35" name="TextBox 34">
            <a:extLst>
              <a:ext uri="{FF2B5EF4-FFF2-40B4-BE49-F238E27FC236}">
                <a16:creationId xmlns:a16="http://schemas.microsoft.com/office/drawing/2014/main" id="{9A307694-55D6-469E-8C56-CF13D121C9D8}"/>
              </a:ext>
            </a:extLst>
          </p:cNvPr>
          <p:cNvSpPr txBox="1"/>
          <p:nvPr/>
        </p:nvSpPr>
        <p:spPr>
          <a:xfrm>
            <a:off x="5987879" y="5158597"/>
            <a:ext cx="2377241" cy="584775"/>
          </a:xfrm>
          <a:prstGeom prst="rect">
            <a:avLst/>
          </a:prstGeom>
          <a:noFill/>
        </p:spPr>
        <p:txBody>
          <a:bodyPr wrap="square" rtlCol="0">
            <a:spAutoFit/>
          </a:bodyPr>
          <a:lstStyle/>
          <a:p>
            <a:r>
              <a:rPr lang="en-GB" sz="3200" dirty="0">
                <a:latin typeface="SassoonPrimaryInfant" pitchFamily="2" charset="0"/>
              </a:rPr>
              <a:t>Swimming</a:t>
            </a:r>
          </a:p>
        </p:txBody>
      </p:sp>
      <p:pic>
        <p:nvPicPr>
          <p:cNvPr id="36" name="Picture 35">
            <a:extLst>
              <a:ext uri="{FF2B5EF4-FFF2-40B4-BE49-F238E27FC236}">
                <a16:creationId xmlns:a16="http://schemas.microsoft.com/office/drawing/2014/main" id="{9FA1A58F-C125-4F94-8789-01A8FDBC4B8F}"/>
              </a:ext>
            </a:extLst>
          </p:cNvPr>
          <p:cNvPicPr>
            <a:picLocks noChangeAspect="1"/>
          </p:cNvPicPr>
          <p:nvPr/>
        </p:nvPicPr>
        <p:blipFill>
          <a:blip r:embed="rId17"/>
          <a:stretch>
            <a:fillRect/>
          </a:stretch>
        </p:blipFill>
        <p:spPr>
          <a:xfrm rot="625667">
            <a:off x="9629933" y="1969451"/>
            <a:ext cx="3172365" cy="3791473"/>
          </a:xfrm>
          <a:prstGeom prst="rect">
            <a:avLst/>
          </a:prstGeom>
        </p:spPr>
      </p:pic>
      <p:pic>
        <p:nvPicPr>
          <p:cNvPr id="37" name="Picture 2" descr="A group of people in clothing&#10;&#10;Description automatically generated">
            <a:extLst>
              <a:ext uri="{FF2B5EF4-FFF2-40B4-BE49-F238E27FC236}">
                <a16:creationId xmlns:a16="http://schemas.microsoft.com/office/drawing/2014/main" id="{9A4F8465-C119-40F3-ADFD-6F61E43E57CD}"/>
              </a:ext>
            </a:extLst>
          </p:cNvPr>
          <p:cNvPicPr>
            <a:picLocks noChangeAspect="1"/>
          </p:cNvPicPr>
          <p:nvPr/>
        </p:nvPicPr>
        <p:blipFill>
          <a:blip r:embed="rId18"/>
          <a:stretch>
            <a:fillRect/>
          </a:stretch>
        </p:blipFill>
        <p:spPr>
          <a:xfrm>
            <a:off x="13242791" y="1517161"/>
            <a:ext cx="4551441" cy="2742974"/>
          </a:xfrm>
          <a:prstGeom prst="rect">
            <a:avLst/>
          </a:prstGeom>
        </p:spPr>
      </p:pic>
      <p:sp>
        <p:nvSpPr>
          <p:cNvPr id="38" name="TextBox 37">
            <a:extLst>
              <a:ext uri="{FF2B5EF4-FFF2-40B4-BE49-F238E27FC236}">
                <a16:creationId xmlns:a16="http://schemas.microsoft.com/office/drawing/2014/main" id="{DDCB4D50-A23A-4001-9911-C27CC6658EDA}"/>
              </a:ext>
            </a:extLst>
          </p:cNvPr>
          <p:cNvSpPr txBox="1"/>
          <p:nvPr/>
        </p:nvSpPr>
        <p:spPr>
          <a:xfrm>
            <a:off x="3234085" y="7265974"/>
            <a:ext cx="4514850" cy="584775"/>
          </a:xfrm>
          <a:prstGeom prst="rect">
            <a:avLst/>
          </a:prstGeom>
          <a:noFill/>
        </p:spPr>
        <p:txBody>
          <a:bodyPr wrap="square" rtlCol="0">
            <a:spAutoFit/>
          </a:bodyPr>
          <a:lstStyle/>
          <a:p>
            <a:pPr algn="ctr"/>
            <a:r>
              <a:rPr lang="en-GB" sz="3200" dirty="0">
                <a:latin typeface="SassoonPrimaryInfant" pitchFamily="2" charset="0"/>
              </a:rPr>
              <a:t>Change for Life Festival</a:t>
            </a:r>
          </a:p>
        </p:txBody>
      </p:sp>
      <p:pic>
        <p:nvPicPr>
          <p:cNvPr id="39" name="Picture 38">
            <a:extLst>
              <a:ext uri="{FF2B5EF4-FFF2-40B4-BE49-F238E27FC236}">
                <a16:creationId xmlns:a16="http://schemas.microsoft.com/office/drawing/2014/main" id="{51FAB6B3-5475-4C3D-9A4F-70D81CFE7ABC}"/>
              </a:ext>
            </a:extLst>
          </p:cNvPr>
          <p:cNvPicPr>
            <a:picLocks noChangeAspect="1"/>
          </p:cNvPicPr>
          <p:nvPr/>
        </p:nvPicPr>
        <p:blipFill>
          <a:blip r:embed="rId19"/>
          <a:stretch>
            <a:fillRect/>
          </a:stretch>
        </p:blipFill>
        <p:spPr>
          <a:xfrm>
            <a:off x="4136367" y="7967253"/>
            <a:ext cx="2662042" cy="2034153"/>
          </a:xfrm>
          <a:prstGeom prst="rect">
            <a:avLst/>
          </a:prstGeom>
        </p:spPr>
      </p:pic>
      <p:sp>
        <p:nvSpPr>
          <p:cNvPr id="40" name="TextBox 39">
            <a:extLst>
              <a:ext uri="{FF2B5EF4-FFF2-40B4-BE49-F238E27FC236}">
                <a16:creationId xmlns:a16="http://schemas.microsoft.com/office/drawing/2014/main" id="{F6EAB982-D606-4155-91F4-F0FF6A5BDE33}"/>
              </a:ext>
            </a:extLst>
          </p:cNvPr>
          <p:cNvSpPr txBox="1"/>
          <p:nvPr/>
        </p:nvSpPr>
        <p:spPr>
          <a:xfrm>
            <a:off x="13376156" y="6329186"/>
            <a:ext cx="2377241" cy="584775"/>
          </a:xfrm>
          <a:prstGeom prst="rect">
            <a:avLst/>
          </a:prstGeom>
          <a:noFill/>
        </p:spPr>
        <p:txBody>
          <a:bodyPr wrap="square" rtlCol="0">
            <a:spAutoFit/>
          </a:bodyPr>
          <a:lstStyle/>
          <a:p>
            <a:r>
              <a:rPr lang="en-GB" sz="3200" dirty="0">
                <a:latin typeface="SassoonPrimaryInfant" pitchFamily="2" charset="0"/>
              </a:rPr>
              <a:t>School Trips</a:t>
            </a:r>
          </a:p>
        </p:txBody>
      </p:sp>
      <p:pic>
        <p:nvPicPr>
          <p:cNvPr id="42" name="Picture 41" descr="A group of children in clothing&#10;&#10;Description automatically generated">
            <a:extLst>
              <a:ext uri="{FF2B5EF4-FFF2-40B4-BE49-F238E27FC236}">
                <a16:creationId xmlns:a16="http://schemas.microsoft.com/office/drawing/2014/main" id="{F5A2BDDA-5214-43B9-A13D-C7FE716AB704}"/>
              </a:ext>
            </a:extLst>
          </p:cNvPr>
          <p:cNvPicPr>
            <a:picLocks noChangeAspect="1"/>
          </p:cNvPicPr>
          <p:nvPr/>
        </p:nvPicPr>
        <p:blipFill rotWithShape="1">
          <a:blip r:embed="rId20"/>
          <a:srcRect l="-27218" t="-7378" r="27218" b="7378"/>
          <a:stretch/>
        </p:blipFill>
        <p:spPr>
          <a:xfrm>
            <a:off x="6484921" y="7479985"/>
            <a:ext cx="5656175" cy="2302811"/>
          </a:xfrm>
          <a:prstGeom prst="rect">
            <a:avLst/>
          </a:prstGeom>
        </p:spPr>
      </p:pic>
      <p:sp>
        <p:nvSpPr>
          <p:cNvPr id="43" name="TextBox 42">
            <a:extLst>
              <a:ext uri="{FF2B5EF4-FFF2-40B4-BE49-F238E27FC236}">
                <a16:creationId xmlns:a16="http://schemas.microsoft.com/office/drawing/2014/main" id="{07F32C6C-5815-4746-8856-5941820B520D}"/>
              </a:ext>
            </a:extLst>
          </p:cNvPr>
          <p:cNvSpPr txBox="1"/>
          <p:nvPr/>
        </p:nvSpPr>
        <p:spPr>
          <a:xfrm>
            <a:off x="8348330" y="7080592"/>
            <a:ext cx="3476871" cy="584775"/>
          </a:xfrm>
          <a:prstGeom prst="rect">
            <a:avLst/>
          </a:prstGeom>
          <a:noFill/>
        </p:spPr>
        <p:txBody>
          <a:bodyPr wrap="square" rtlCol="0">
            <a:spAutoFit/>
          </a:bodyPr>
          <a:lstStyle/>
          <a:p>
            <a:r>
              <a:rPr lang="en-GB" sz="3200" dirty="0">
                <a:latin typeface="SassoonPrimaryInfant" pitchFamily="2" charset="0"/>
              </a:rPr>
              <a:t>Christmas nativity</a:t>
            </a:r>
          </a:p>
        </p:txBody>
      </p:sp>
      <p:pic>
        <p:nvPicPr>
          <p:cNvPr id="3074" name="Picture 2" descr="Knowsley Safari Park - Wikipedia">
            <a:extLst>
              <a:ext uri="{FF2B5EF4-FFF2-40B4-BE49-F238E27FC236}">
                <a16:creationId xmlns:a16="http://schemas.microsoft.com/office/drawing/2014/main" id="{A1D58823-40FE-46B0-9F58-39C0435F57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983094" y="7372979"/>
            <a:ext cx="42291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4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a:extLst>
            <a:ext uri="{FF2B5EF4-FFF2-40B4-BE49-F238E27FC236}">
              <a16:creationId xmlns:a16="http://schemas.microsoft.com/office/drawing/2014/main" id="{83CB6267-AD2B-8007-5393-6DBB005D1D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9405FA-F4A9-ED6F-717D-E1A51CBEAE0E}"/>
              </a:ext>
            </a:extLst>
          </p:cNvPr>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827D8EA2-EC3F-80F1-F96D-AEF9CAF67CF3}"/>
              </a:ext>
            </a:extLst>
          </p:cNvPr>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2685D2A2-939C-86A2-C0A9-AACB83737A3B}"/>
              </a:ext>
            </a:extLst>
          </p:cNvPr>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6">
            <a:extLst>
              <a:ext uri="{FF2B5EF4-FFF2-40B4-BE49-F238E27FC236}">
                <a16:creationId xmlns:a16="http://schemas.microsoft.com/office/drawing/2014/main" id="{C2285630-C35A-02B6-B57C-C2F0916FEC1F}"/>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2" name="Freeform 7">
            <a:extLst>
              <a:ext uri="{FF2B5EF4-FFF2-40B4-BE49-F238E27FC236}">
                <a16:creationId xmlns:a16="http://schemas.microsoft.com/office/drawing/2014/main" id="{9D51BEDF-BBD5-7BE4-E52F-2006756FA2D3}"/>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5F3559AA-443F-5C7D-BDDA-800242F15BB1}"/>
              </a:ext>
            </a:extLst>
          </p:cNvPr>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a:extLst>
              <a:ext uri="{FF2B5EF4-FFF2-40B4-BE49-F238E27FC236}">
                <a16:creationId xmlns:a16="http://schemas.microsoft.com/office/drawing/2014/main" id="{9E8813F3-5441-CE3E-AF49-053F8AFB2869}"/>
              </a:ext>
            </a:extLst>
          </p:cNvPr>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TextBox 30">
            <a:extLst>
              <a:ext uri="{FF2B5EF4-FFF2-40B4-BE49-F238E27FC236}">
                <a16:creationId xmlns:a16="http://schemas.microsoft.com/office/drawing/2014/main" id="{4AE17261-4F85-BE3A-C7DD-436FB43BBD0C}"/>
              </a:ext>
            </a:extLst>
          </p:cNvPr>
          <p:cNvSpPr txBox="1"/>
          <p:nvPr/>
        </p:nvSpPr>
        <p:spPr>
          <a:xfrm>
            <a:off x="-408457" y="6269647"/>
            <a:ext cx="4514850" cy="584775"/>
          </a:xfrm>
          <a:prstGeom prst="rect">
            <a:avLst/>
          </a:prstGeom>
          <a:noFill/>
        </p:spPr>
        <p:txBody>
          <a:bodyPr wrap="square" lIns="91440" tIns="45720" rIns="91440" bIns="45720" rtlCol="0" anchor="t">
            <a:spAutoFit/>
          </a:bodyPr>
          <a:lstStyle/>
          <a:p>
            <a:pPr algn="ctr"/>
            <a:r>
              <a:rPr lang="en-GB" sz="3200" dirty="0">
                <a:latin typeface="SassoonPrimaryInfant"/>
              </a:rPr>
              <a:t> </a:t>
            </a:r>
          </a:p>
        </p:txBody>
      </p:sp>
      <p:pic>
        <p:nvPicPr>
          <p:cNvPr id="7" name="Picture 6" descr="A poster with a group of women&#10;&#10;AI-generated content may be incorrect.">
            <a:extLst>
              <a:ext uri="{FF2B5EF4-FFF2-40B4-BE49-F238E27FC236}">
                <a16:creationId xmlns:a16="http://schemas.microsoft.com/office/drawing/2014/main" id="{4EFB9E5E-E56A-63A5-6207-AB90288326C8}"/>
              </a:ext>
            </a:extLst>
          </p:cNvPr>
          <p:cNvPicPr>
            <a:picLocks noChangeAspect="1"/>
          </p:cNvPicPr>
          <p:nvPr/>
        </p:nvPicPr>
        <p:blipFill>
          <a:blip r:embed="rId14"/>
          <a:stretch>
            <a:fillRect/>
          </a:stretch>
        </p:blipFill>
        <p:spPr>
          <a:xfrm>
            <a:off x="5445499" y="-3362"/>
            <a:ext cx="7447428" cy="10293723"/>
          </a:xfrm>
          <a:prstGeom prst="rect">
            <a:avLst/>
          </a:prstGeom>
        </p:spPr>
      </p:pic>
    </p:spTree>
    <p:extLst>
      <p:ext uri="{BB962C8B-B14F-4D97-AF65-F5344CB8AC3E}">
        <p14:creationId xmlns:p14="http://schemas.microsoft.com/office/powerpoint/2010/main" val="1213629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4082494" y="1656746"/>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Reminders</a:t>
            </a: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txBody>
          <a:bodyPr/>
          <a:lstStyle/>
          <a:p>
            <a:endParaRPr lang="en-GB"/>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 name="TextBox 6">
            <a:extLst>
              <a:ext uri="{FF2B5EF4-FFF2-40B4-BE49-F238E27FC236}">
                <a16:creationId xmlns:a16="http://schemas.microsoft.com/office/drawing/2014/main" id="{A4E52D76-6E9C-4151-9110-953FDBD09ABE}"/>
              </a:ext>
            </a:extLst>
          </p:cNvPr>
          <p:cNvSpPr txBox="1"/>
          <p:nvPr/>
        </p:nvSpPr>
        <p:spPr>
          <a:xfrm>
            <a:off x="3149375" y="3468783"/>
            <a:ext cx="12344400" cy="4832092"/>
          </a:xfrm>
          <a:prstGeom prst="rect">
            <a:avLst/>
          </a:prstGeom>
          <a:noFill/>
        </p:spPr>
        <p:txBody>
          <a:bodyPr wrap="square" rtlCol="0">
            <a:spAutoFit/>
          </a:bodyPr>
          <a:lstStyle/>
          <a:p>
            <a:pPr algn="ctr"/>
            <a:r>
              <a:rPr lang="en-GB" sz="4400" dirty="0">
                <a:latin typeface="SassoonPrimaryInfant" pitchFamily="2" charset="0"/>
              </a:rPr>
              <a:t>Please ensure that you have updated your child’s details with the school office if they have had a change of address or phone number or if they have developed an allergy. Please also check your child’s social media status is up to date as we now use Facebook to post pictures. Give us a follow! We will post pictures weekly.</a:t>
            </a:r>
          </a:p>
        </p:txBody>
      </p:sp>
    </p:spTree>
    <p:extLst>
      <p:ext uri="{BB962C8B-B14F-4D97-AF65-F5344CB8AC3E}">
        <p14:creationId xmlns:p14="http://schemas.microsoft.com/office/powerpoint/2010/main" val="38040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4171791" y="406590"/>
            <a:ext cx="10478162" cy="987450"/>
          </a:xfrm>
          <a:prstGeom prst="rect">
            <a:avLst/>
          </a:prstGeom>
        </p:spPr>
        <p:txBody>
          <a:bodyPr wrap="square" lIns="0" tIns="0" rIns="0" bIns="0" rtlCol="0" anchor="t">
            <a:spAutoFit/>
          </a:bodyPr>
          <a:lstStyle/>
          <a:p>
            <a:pPr algn="ctr">
              <a:lnSpc>
                <a:spcPts val="7720"/>
              </a:lnSpc>
            </a:pPr>
            <a:r>
              <a:rPr lang="en-US" sz="7050" dirty="0">
                <a:solidFill>
                  <a:srgbClr val="F90303"/>
                </a:solidFill>
                <a:latin typeface="Scripter"/>
              </a:rPr>
              <a:t>And finally</a:t>
            </a:r>
            <a:endParaRPr lang="en-US" sz="7083" dirty="0">
              <a:solidFill>
                <a:srgbClr val="F90303"/>
              </a:solidFill>
              <a:latin typeface="Scripter"/>
            </a:endParaRP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txBody>
          <a:bodyPr/>
          <a:lstStyle/>
          <a:p>
            <a:endParaRPr lang="en-GB"/>
          </a:p>
        </p:txBody>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txBody>
          <a:bodyPr/>
          <a:lstStyle/>
          <a:p>
            <a:endParaRPr lang="en-GB"/>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9" name="Picture 8" descr="A close-up of a note&#10;&#10;Description automatically generated">
            <a:extLst>
              <a:ext uri="{FF2B5EF4-FFF2-40B4-BE49-F238E27FC236}">
                <a16:creationId xmlns:a16="http://schemas.microsoft.com/office/drawing/2014/main" id="{6287BFFC-680E-DE17-B4F1-AB6F2F41073E}"/>
              </a:ext>
            </a:extLst>
          </p:cNvPr>
          <p:cNvPicPr>
            <a:picLocks noChangeAspect="1"/>
          </p:cNvPicPr>
          <p:nvPr/>
        </p:nvPicPr>
        <p:blipFill>
          <a:blip r:embed="rId14"/>
          <a:stretch>
            <a:fillRect/>
          </a:stretch>
        </p:blipFill>
        <p:spPr>
          <a:xfrm>
            <a:off x="2867025" y="1568053"/>
            <a:ext cx="13089730" cy="8418909"/>
          </a:xfrm>
          <a:prstGeom prst="rect">
            <a:avLst/>
          </a:prstGeom>
        </p:spPr>
      </p:pic>
    </p:spTree>
    <p:extLst>
      <p:ext uri="{BB962C8B-B14F-4D97-AF65-F5344CB8AC3E}">
        <p14:creationId xmlns:p14="http://schemas.microsoft.com/office/powerpoint/2010/main" val="76768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C001"/>
        </a:solidFill>
        <a:effectLst/>
      </p:bgPr>
    </p:bg>
    <p:spTree>
      <p:nvGrpSpPr>
        <p:cNvPr id="1" name=""/>
        <p:cNvGrpSpPr/>
        <p:nvPr/>
      </p:nvGrpSpPr>
      <p:grpSpPr>
        <a:xfrm>
          <a:off x="0" y="0"/>
          <a:ext cx="0" cy="0"/>
          <a:chOff x="0" y="0"/>
          <a:chExt cx="0" cy="0"/>
        </a:xfrm>
      </p:grpSpPr>
      <p:sp>
        <p:nvSpPr>
          <p:cNvPr id="2" name="Freeform 2"/>
          <p:cNvSpPr/>
          <p:nvPr/>
        </p:nvSpPr>
        <p:spPr>
          <a:xfrm rot="185557">
            <a:off x="2584944" y="1765586"/>
            <a:ext cx="13118112" cy="6755828"/>
          </a:xfrm>
          <a:custGeom>
            <a:avLst/>
            <a:gdLst/>
            <a:ahLst/>
            <a:cxnLst/>
            <a:rect l="l" t="t" r="r" b="b"/>
            <a:pathLst>
              <a:path w="13118112" h="6755828">
                <a:moveTo>
                  <a:pt x="0" y="0"/>
                </a:moveTo>
                <a:lnTo>
                  <a:pt x="13118112" y="0"/>
                </a:lnTo>
                <a:lnTo>
                  <a:pt x="13118112" y="6755828"/>
                </a:lnTo>
                <a:lnTo>
                  <a:pt x="0" y="6755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453532" y="4217689"/>
            <a:ext cx="5368618" cy="4597489"/>
          </a:xfrm>
          <a:custGeom>
            <a:avLst/>
            <a:gdLst/>
            <a:ahLst/>
            <a:cxnLst/>
            <a:rect l="l" t="t" r="r" b="b"/>
            <a:pathLst>
              <a:path w="5368618" h="4597489">
                <a:moveTo>
                  <a:pt x="0" y="0"/>
                </a:moveTo>
                <a:lnTo>
                  <a:pt x="5368618" y="0"/>
                </a:lnTo>
                <a:lnTo>
                  <a:pt x="5368618" y="4597489"/>
                </a:lnTo>
                <a:lnTo>
                  <a:pt x="0" y="4597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0086">
            <a:off x="1956461" y="1405474"/>
            <a:ext cx="4321351" cy="879984"/>
          </a:xfrm>
          <a:custGeom>
            <a:avLst/>
            <a:gdLst/>
            <a:ahLst/>
            <a:cxnLst/>
            <a:rect l="l" t="t" r="r" b="b"/>
            <a:pathLst>
              <a:path w="4321351" h="879984">
                <a:moveTo>
                  <a:pt x="0" y="0"/>
                </a:moveTo>
                <a:lnTo>
                  <a:pt x="4321350" y="0"/>
                </a:lnTo>
                <a:lnTo>
                  <a:pt x="4321350" y="879984"/>
                </a:lnTo>
                <a:lnTo>
                  <a:pt x="0" y="879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4667897" y="3605342"/>
            <a:ext cx="7467789" cy="1761692"/>
          </a:xfrm>
          <a:prstGeom prst="rect">
            <a:avLst/>
          </a:prstGeom>
        </p:spPr>
        <p:txBody>
          <a:bodyPr lIns="0" tIns="0" rIns="0" bIns="0" rtlCol="0" anchor="t">
            <a:spAutoFit/>
          </a:bodyPr>
          <a:lstStyle/>
          <a:p>
            <a:pPr algn="ctr">
              <a:lnSpc>
                <a:spcPts val="13210"/>
              </a:lnSpc>
            </a:pPr>
            <a:r>
              <a:rPr lang="en-US" sz="10568">
                <a:solidFill>
                  <a:srgbClr val="EEF4F4"/>
                </a:solidFill>
                <a:latin typeface="Scripter"/>
              </a:rPr>
              <a:t>Thank You!</a:t>
            </a:r>
          </a:p>
        </p:txBody>
      </p:sp>
      <p:sp>
        <p:nvSpPr>
          <p:cNvPr id="6" name="TextBox 6"/>
          <p:cNvSpPr txBox="1"/>
          <p:nvPr/>
        </p:nvSpPr>
        <p:spPr>
          <a:xfrm>
            <a:off x="5350051" y="5262259"/>
            <a:ext cx="6103482" cy="1267000"/>
          </a:xfrm>
          <a:prstGeom prst="rect">
            <a:avLst/>
          </a:prstGeom>
        </p:spPr>
        <p:txBody>
          <a:bodyPr lIns="0" tIns="0" rIns="0" bIns="0" rtlCol="0" anchor="t">
            <a:spAutoFit/>
          </a:bodyPr>
          <a:lstStyle/>
          <a:p>
            <a:pPr algn="ctr">
              <a:lnSpc>
                <a:spcPts val="4777"/>
              </a:lnSpc>
            </a:pPr>
            <a:r>
              <a:rPr lang="en-US" sz="3732">
                <a:solidFill>
                  <a:srgbClr val="EEF4F4"/>
                </a:solidFill>
                <a:latin typeface="Halley"/>
              </a:rPr>
              <a:t>Do you have any questions for me before we go?</a:t>
            </a:r>
          </a:p>
        </p:txBody>
      </p:sp>
      <p:sp>
        <p:nvSpPr>
          <p:cNvPr id="7" name="Freeform 7"/>
          <p:cNvSpPr/>
          <p:nvPr/>
        </p:nvSpPr>
        <p:spPr>
          <a:xfrm>
            <a:off x="15875743" y="3651635"/>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358388" y="5665119"/>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79719" y="8815178"/>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1844365" y="-2252469"/>
            <a:ext cx="6904034" cy="6814857"/>
          </a:xfrm>
          <a:custGeom>
            <a:avLst/>
            <a:gdLst/>
            <a:ahLst/>
            <a:cxnLst/>
            <a:rect l="l" t="t" r="r" b="b"/>
            <a:pathLst>
              <a:path w="6904034" h="6814857">
                <a:moveTo>
                  <a:pt x="0" y="0"/>
                </a:moveTo>
                <a:lnTo>
                  <a:pt x="6904034" y="0"/>
                </a:lnTo>
                <a:lnTo>
                  <a:pt x="6904034" y="6814857"/>
                </a:lnTo>
                <a:lnTo>
                  <a:pt x="0" y="68148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sp>
        <p:nvSpPr>
          <p:cNvPr id="2" name="Freeform 2"/>
          <p:cNvSpPr/>
          <p:nvPr/>
        </p:nvSpPr>
        <p:spPr>
          <a:xfrm flipH="1">
            <a:off x="-584752" y="0"/>
            <a:ext cx="5760187" cy="5685784"/>
          </a:xfrm>
          <a:custGeom>
            <a:avLst/>
            <a:gdLst/>
            <a:ahLst/>
            <a:cxnLst/>
            <a:rect l="l" t="t" r="r" b="b"/>
            <a:pathLst>
              <a:path w="5760187" h="5685784">
                <a:moveTo>
                  <a:pt x="5760187" y="0"/>
                </a:moveTo>
                <a:lnTo>
                  <a:pt x="0" y="0"/>
                </a:lnTo>
                <a:lnTo>
                  <a:pt x="0" y="5685784"/>
                </a:lnTo>
                <a:lnTo>
                  <a:pt x="5760187" y="5685784"/>
                </a:lnTo>
                <a:lnTo>
                  <a:pt x="576018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3322165" flipH="1">
            <a:off x="13797299" y="-198452"/>
            <a:ext cx="5480572" cy="5409781"/>
          </a:xfrm>
          <a:custGeom>
            <a:avLst/>
            <a:gdLst/>
            <a:ahLst/>
            <a:cxnLst/>
            <a:rect l="l" t="t" r="r" b="b"/>
            <a:pathLst>
              <a:path w="5480572" h="5409781">
                <a:moveTo>
                  <a:pt x="5480572" y="0"/>
                </a:moveTo>
                <a:lnTo>
                  <a:pt x="0" y="0"/>
                </a:lnTo>
                <a:lnTo>
                  <a:pt x="0" y="5409781"/>
                </a:lnTo>
                <a:lnTo>
                  <a:pt x="5480572" y="5409781"/>
                </a:lnTo>
                <a:lnTo>
                  <a:pt x="54805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3386375" y="1552001"/>
            <a:ext cx="1069534" cy="1539904"/>
          </a:xfrm>
          <a:custGeom>
            <a:avLst/>
            <a:gdLst/>
            <a:ahLst/>
            <a:cxnLst/>
            <a:rect l="l" t="t" r="r" b="b"/>
            <a:pathLst>
              <a:path w="1069534" h="1539904">
                <a:moveTo>
                  <a:pt x="0" y="0"/>
                </a:moveTo>
                <a:lnTo>
                  <a:pt x="1069533" y="0"/>
                </a:lnTo>
                <a:lnTo>
                  <a:pt x="1069533" y="1539904"/>
                </a:lnTo>
                <a:lnTo>
                  <a:pt x="0" y="1539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1028700" y="3590716"/>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5394510" y="3590716"/>
            <a:ext cx="3214724" cy="4551821"/>
          </a:xfrm>
          <a:custGeom>
            <a:avLst/>
            <a:gdLst/>
            <a:ahLst/>
            <a:cxnLst/>
            <a:rect l="l" t="t" r="r" b="b"/>
            <a:pathLst>
              <a:path w="3214724" h="4551821">
                <a:moveTo>
                  <a:pt x="0" y="0"/>
                </a:moveTo>
                <a:lnTo>
                  <a:pt x="3214723" y="0"/>
                </a:lnTo>
                <a:lnTo>
                  <a:pt x="3214723"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9760319" y="3590716"/>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4044576" y="3590716"/>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16357680" y="9008647"/>
            <a:ext cx="1421223" cy="1243584"/>
          </a:xfrm>
          <a:custGeom>
            <a:avLst/>
            <a:gdLst/>
            <a:ahLst/>
            <a:cxnLst/>
            <a:rect l="l" t="t" r="r" b="b"/>
            <a:pathLst>
              <a:path w="2027827" h="1596453">
                <a:moveTo>
                  <a:pt x="0" y="0"/>
                </a:moveTo>
                <a:lnTo>
                  <a:pt x="2027827" y="0"/>
                </a:lnTo>
                <a:lnTo>
                  <a:pt x="2027827" y="1596454"/>
                </a:lnTo>
                <a:lnTo>
                  <a:pt x="0" y="15964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5486399" y="9036313"/>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4243424" y="261109"/>
            <a:ext cx="10212485" cy="2581783"/>
          </a:xfrm>
          <a:prstGeom prst="rect">
            <a:avLst/>
          </a:prstGeom>
        </p:spPr>
        <p:txBody>
          <a:bodyPr lIns="0" tIns="0" rIns="0" bIns="0" rtlCol="0" anchor="t">
            <a:spAutoFit/>
          </a:bodyPr>
          <a:lstStyle/>
          <a:p>
            <a:pPr algn="ctr">
              <a:lnSpc>
                <a:spcPts val="9701"/>
              </a:lnSpc>
            </a:pPr>
            <a:r>
              <a:rPr lang="en-US" sz="8900" dirty="0">
                <a:solidFill>
                  <a:srgbClr val="F90303"/>
                </a:solidFill>
                <a:latin typeface="Scripter"/>
              </a:rPr>
              <a:t>Introduction to The Year 2 Team</a:t>
            </a:r>
          </a:p>
        </p:txBody>
      </p:sp>
      <p:sp>
        <p:nvSpPr>
          <p:cNvPr id="12" name="Freeform 12"/>
          <p:cNvSpPr/>
          <p:nvPr/>
        </p:nvSpPr>
        <p:spPr>
          <a:xfrm>
            <a:off x="344540" y="8915746"/>
            <a:ext cx="1885324" cy="1047934"/>
          </a:xfrm>
          <a:custGeom>
            <a:avLst/>
            <a:gdLst/>
            <a:ahLst/>
            <a:cxnLst/>
            <a:rect l="l" t="t" r="r" b="b"/>
            <a:pathLst>
              <a:path w="1885324" h="1047934">
                <a:moveTo>
                  <a:pt x="0" y="0"/>
                </a:moveTo>
                <a:lnTo>
                  <a:pt x="1885324" y="0"/>
                </a:lnTo>
                <a:lnTo>
                  <a:pt x="1885324" y="1047934"/>
                </a:lnTo>
                <a:lnTo>
                  <a:pt x="0" y="1047934"/>
                </a:lnTo>
                <a:lnTo>
                  <a:pt x="0" y="0"/>
                </a:lnTo>
                <a:close/>
              </a:path>
            </a:pathLst>
          </a:custGeom>
          <a:blipFill>
            <a:blip r:embed="rId12"/>
            <a:stretch>
              <a:fillRect/>
            </a:stretch>
          </a:blipFill>
        </p:spPr>
        <p:txBody>
          <a:bodyPr/>
          <a:lstStyle/>
          <a:p>
            <a:endParaRPr lang="en-GB"/>
          </a:p>
        </p:txBody>
      </p:sp>
      <p:sp>
        <p:nvSpPr>
          <p:cNvPr id="13" name="Freeform 13"/>
          <p:cNvSpPr/>
          <p:nvPr/>
        </p:nvSpPr>
        <p:spPr>
          <a:xfrm>
            <a:off x="305738" y="70651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txBody>
          <a:bodyPr/>
          <a:lstStyle/>
          <a:p>
            <a:endParaRPr lang="en-GB"/>
          </a:p>
        </p:txBody>
      </p:sp>
      <p:sp>
        <p:nvSpPr>
          <p:cNvPr id="14" name="Freeform 14"/>
          <p:cNvSpPr/>
          <p:nvPr/>
        </p:nvSpPr>
        <p:spPr>
          <a:xfrm>
            <a:off x="14887217" y="-1548484"/>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7" name="Rectangle 1">
            <a:extLst>
              <a:ext uri="{FF2B5EF4-FFF2-40B4-BE49-F238E27FC236}">
                <a16:creationId xmlns:a16="http://schemas.microsoft.com/office/drawing/2014/main" id="{E6D424C7-D59D-45A2-A3B9-8E8F20EA5F7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2">
            <a:extLst>
              <a:ext uri="{FF2B5EF4-FFF2-40B4-BE49-F238E27FC236}">
                <a16:creationId xmlns:a16="http://schemas.microsoft.com/office/drawing/2014/main" id="{FC753F51-F19F-474A-877B-C6B22811DFA2}"/>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3">
            <a:extLst>
              <a:ext uri="{FF2B5EF4-FFF2-40B4-BE49-F238E27FC236}">
                <a16:creationId xmlns:a16="http://schemas.microsoft.com/office/drawing/2014/main" id="{8676995D-F3CE-4472-907E-133EA2E5B2E1}"/>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 name="Rectangle 4">
            <a:extLst>
              <a:ext uri="{FF2B5EF4-FFF2-40B4-BE49-F238E27FC236}">
                <a16:creationId xmlns:a16="http://schemas.microsoft.com/office/drawing/2014/main" id="{C22491FF-6B5D-4108-8534-658441306413}"/>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TextBox 24">
            <a:extLst>
              <a:ext uri="{FF2B5EF4-FFF2-40B4-BE49-F238E27FC236}">
                <a16:creationId xmlns:a16="http://schemas.microsoft.com/office/drawing/2014/main" id="{56D5AC69-1D52-4DF8-9CB6-57DD34F58F55}"/>
              </a:ext>
            </a:extLst>
          </p:cNvPr>
          <p:cNvSpPr txBox="1"/>
          <p:nvPr/>
        </p:nvSpPr>
        <p:spPr>
          <a:xfrm>
            <a:off x="914464" y="8252420"/>
            <a:ext cx="3314700" cy="400110"/>
          </a:xfrm>
          <a:prstGeom prst="rect">
            <a:avLst/>
          </a:prstGeom>
          <a:noFill/>
        </p:spPr>
        <p:txBody>
          <a:bodyPr wrap="square" rtlCol="0">
            <a:spAutoFit/>
          </a:bodyPr>
          <a:lstStyle/>
          <a:p>
            <a:pPr algn="ctr"/>
            <a:r>
              <a:rPr lang="en-GB" sz="2000" dirty="0">
                <a:latin typeface="SassoonPrimaryInfant" pitchFamily="2" charset="0"/>
              </a:rPr>
              <a:t>Miss Emery – Class 4 Teacher</a:t>
            </a:r>
          </a:p>
        </p:txBody>
      </p:sp>
      <p:sp>
        <p:nvSpPr>
          <p:cNvPr id="27" name="TextBox 26">
            <a:extLst>
              <a:ext uri="{FF2B5EF4-FFF2-40B4-BE49-F238E27FC236}">
                <a16:creationId xmlns:a16="http://schemas.microsoft.com/office/drawing/2014/main" id="{E944E110-617B-41A5-8278-9200E0B61F63}"/>
              </a:ext>
            </a:extLst>
          </p:cNvPr>
          <p:cNvSpPr txBox="1"/>
          <p:nvPr/>
        </p:nvSpPr>
        <p:spPr>
          <a:xfrm>
            <a:off x="5108874" y="8240108"/>
            <a:ext cx="3785995" cy="707886"/>
          </a:xfrm>
          <a:prstGeom prst="rect">
            <a:avLst/>
          </a:prstGeom>
          <a:noFill/>
        </p:spPr>
        <p:txBody>
          <a:bodyPr wrap="square" rtlCol="0">
            <a:spAutoFit/>
          </a:bodyPr>
          <a:lstStyle/>
          <a:p>
            <a:pPr algn="ctr"/>
            <a:r>
              <a:rPr lang="en-GB" sz="2000" dirty="0">
                <a:latin typeface="SassoonPrimaryInfant" pitchFamily="2" charset="0"/>
              </a:rPr>
              <a:t>Mrs Johnson – Class 4 Teaching Assistant</a:t>
            </a:r>
          </a:p>
        </p:txBody>
      </p:sp>
      <p:sp>
        <p:nvSpPr>
          <p:cNvPr id="28" name="TextBox 27">
            <a:extLst>
              <a:ext uri="{FF2B5EF4-FFF2-40B4-BE49-F238E27FC236}">
                <a16:creationId xmlns:a16="http://schemas.microsoft.com/office/drawing/2014/main" id="{4EE80DB2-0E04-4EC8-AA8C-769B995E7A17}"/>
              </a:ext>
            </a:extLst>
          </p:cNvPr>
          <p:cNvSpPr txBox="1"/>
          <p:nvPr/>
        </p:nvSpPr>
        <p:spPr>
          <a:xfrm>
            <a:off x="9448800" y="8338577"/>
            <a:ext cx="3785995" cy="400110"/>
          </a:xfrm>
          <a:prstGeom prst="rect">
            <a:avLst/>
          </a:prstGeom>
          <a:noFill/>
        </p:spPr>
        <p:txBody>
          <a:bodyPr wrap="square" rtlCol="0">
            <a:spAutoFit/>
          </a:bodyPr>
          <a:lstStyle/>
          <a:p>
            <a:pPr algn="ctr"/>
            <a:r>
              <a:rPr lang="en-GB" sz="2000" dirty="0">
                <a:latin typeface="SassoonPrimaryInfant" pitchFamily="2" charset="0"/>
              </a:rPr>
              <a:t>Mrs Harvey – Class 5 Teacher</a:t>
            </a:r>
          </a:p>
        </p:txBody>
      </p:sp>
      <p:pic>
        <p:nvPicPr>
          <p:cNvPr id="1028" name="Picture 4" descr="Info panel picture">
            <a:extLst>
              <a:ext uri="{FF2B5EF4-FFF2-40B4-BE49-F238E27FC236}">
                <a16:creationId xmlns:a16="http://schemas.microsoft.com/office/drawing/2014/main" id="{E7270044-445C-41FB-8ED9-00F2736F2C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943" y="4392689"/>
            <a:ext cx="2628900" cy="26289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EAD30E4-D532-419C-92F9-610B124FF163}"/>
              </a:ext>
            </a:extLst>
          </p:cNvPr>
          <p:cNvSpPr txBox="1"/>
          <p:nvPr/>
        </p:nvSpPr>
        <p:spPr>
          <a:xfrm>
            <a:off x="13587541" y="8208593"/>
            <a:ext cx="4191362" cy="707886"/>
          </a:xfrm>
          <a:prstGeom prst="rect">
            <a:avLst/>
          </a:prstGeom>
          <a:noFill/>
        </p:spPr>
        <p:txBody>
          <a:bodyPr wrap="square" rtlCol="0">
            <a:spAutoFit/>
          </a:bodyPr>
          <a:lstStyle/>
          <a:p>
            <a:pPr algn="ctr"/>
            <a:r>
              <a:rPr lang="en-GB" sz="2000" dirty="0">
                <a:latin typeface="SassoonPrimaryInfant" pitchFamily="2" charset="0"/>
              </a:rPr>
              <a:t>Mrs Porter– Class 5 Teaching</a:t>
            </a:r>
          </a:p>
          <a:p>
            <a:pPr algn="ctr"/>
            <a:r>
              <a:rPr lang="en-GB" sz="2000" dirty="0">
                <a:latin typeface="SassoonPrimaryInfant" pitchFamily="2" charset="0"/>
              </a:rPr>
              <a:t>Assistant</a:t>
            </a:r>
          </a:p>
        </p:txBody>
      </p:sp>
      <p:pic>
        <p:nvPicPr>
          <p:cNvPr id="15" name="Picture 14" descr="A person smiling at camera&#10;&#10;AI-generated content may be incorrect.">
            <a:extLst>
              <a:ext uri="{FF2B5EF4-FFF2-40B4-BE49-F238E27FC236}">
                <a16:creationId xmlns:a16="http://schemas.microsoft.com/office/drawing/2014/main" id="{FECF4C4C-B61B-13A2-503F-BAE3B2CBBFF1}"/>
              </a:ext>
            </a:extLst>
          </p:cNvPr>
          <p:cNvPicPr>
            <a:picLocks noChangeAspect="1"/>
          </p:cNvPicPr>
          <p:nvPr/>
        </p:nvPicPr>
        <p:blipFill>
          <a:blip r:embed="rId17"/>
          <a:stretch>
            <a:fillRect/>
          </a:stretch>
        </p:blipFill>
        <p:spPr>
          <a:xfrm>
            <a:off x="9988083" y="4399711"/>
            <a:ext cx="2682131" cy="2630582"/>
          </a:xfrm>
          <a:prstGeom prst="rect">
            <a:avLst/>
          </a:prstGeom>
        </p:spPr>
      </p:pic>
      <p:pic>
        <p:nvPicPr>
          <p:cNvPr id="16" name="Picture 15" descr="A person smiling at camera&#10;&#10;AI-generated content may be incorrect.">
            <a:extLst>
              <a:ext uri="{FF2B5EF4-FFF2-40B4-BE49-F238E27FC236}">
                <a16:creationId xmlns:a16="http://schemas.microsoft.com/office/drawing/2014/main" id="{18596173-7F5F-3E60-6348-E9A838F066B9}"/>
              </a:ext>
            </a:extLst>
          </p:cNvPr>
          <p:cNvPicPr>
            <a:picLocks noChangeAspect="1"/>
          </p:cNvPicPr>
          <p:nvPr/>
        </p:nvPicPr>
        <p:blipFill>
          <a:blip r:embed="rId18"/>
          <a:stretch>
            <a:fillRect/>
          </a:stretch>
        </p:blipFill>
        <p:spPr>
          <a:xfrm>
            <a:off x="14460070" y="4352924"/>
            <a:ext cx="2411509" cy="2858622"/>
          </a:xfrm>
          <a:prstGeom prst="rect">
            <a:avLst/>
          </a:prstGeom>
        </p:spPr>
      </p:pic>
      <p:pic>
        <p:nvPicPr>
          <p:cNvPr id="22" name="Picture 21">
            <a:extLst>
              <a:ext uri="{FF2B5EF4-FFF2-40B4-BE49-F238E27FC236}">
                <a16:creationId xmlns:a16="http://schemas.microsoft.com/office/drawing/2014/main" id="{99C8CAE3-F5EF-44B3-B635-4F9816736263}"/>
              </a:ext>
            </a:extLst>
          </p:cNvPr>
          <p:cNvPicPr>
            <a:picLocks noChangeAspect="1"/>
          </p:cNvPicPr>
          <p:nvPr/>
        </p:nvPicPr>
        <p:blipFill>
          <a:blip r:embed="rId19"/>
          <a:stretch>
            <a:fillRect/>
          </a:stretch>
        </p:blipFill>
        <p:spPr>
          <a:xfrm>
            <a:off x="1416421" y="4047985"/>
            <a:ext cx="2564003" cy="32755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a:off x="14164255" y="-459299"/>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063149">
            <a:off x="12274208" y="5449639"/>
            <a:ext cx="3363622" cy="3192383"/>
          </a:xfrm>
          <a:custGeom>
            <a:avLst/>
            <a:gdLst/>
            <a:ahLst/>
            <a:cxnLst/>
            <a:rect l="l" t="t" r="r" b="b"/>
            <a:pathLst>
              <a:path w="3363622" h="3192383">
                <a:moveTo>
                  <a:pt x="0" y="0"/>
                </a:moveTo>
                <a:lnTo>
                  <a:pt x="3363622" y="0"/>
                </a:lnTo>
                <a:lnTo>
                  <a:pt x="3363622" y="3192384"/>
                </a:lnTo>
                <a:lnTo>
                  <a:pt x="0" y="3192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2075453" flipH="1">
            <a:off x="181699" y="-455680"/>
            <a:ext cx="3500048" cy="5147130"/>
          </a:xfrm>
          <a:custGeom>
            <a:avLst/>
            <a:gdLst/>
            <a:ahLst/>
            <a:cxnLst/>
            <a:rect l="l" t="t" r="r" b="b"/>
            <a:pathLst>
              <a:path w="3500048" h="5147130">
                <a:moveTo>
                  <a:pt x="3500048" y="0"/>
                </a:moveTo>
                <a:lnTo>
                  <a:pt x="0" y="0"/>
                </a:lnTo>
                <a:lnTo>
                  <a:pt x="0" y="5147130"/>
                </a:lnTo>
                <a:lnTo>
                  <a:pt x="3500048" y="5147130"/>
                </a:lnTo>
                <a:lnTo>
                  <a:pt x="350004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3797146" y="2252506"/>
            <a:ext cx="11403399" cy="8162764"/>
          </a:xfrm>
          <a:prstGeom prst="rect">
            <a:avLst/>
          </a:prstGeom>
        </p:spPr>
        <p:txBody>
          <a:bodyPr lIns="0" tIns="0" rIns="0" bIns="0" rtlCol="0" anchor="t">
            <a:spAutoFit/>
          </a:bodyPr>
          <a:lstStyle/>
          <a:p>
            <a:pPr algn="ctr">
              <a:lnSpc>
                <a:spcPts val="7121"/>
              </a:lnSpc>
            </a:pPr>
            <a:r>
              <a:rPr lang="en-US" sz="4450" dirty="0">
                <a:solidFill>
                  <a:srgbClr val="3B3B3B"/>
                </a:solidFill>
                <a:latin typeface="Halley"/>
                <a:hlinkClick r:id="rId12"/>
              </a:rPr>
              <a:t>http://knypersley.staffs.sch.uk/</a:t>
            </a:r>
            <a:endParaRPr lang="en-US"/>
          </a:p>
          <a:p>
            <a:pPr algn="l">
              <a:lnSpc>
                <a:spcPts val="7121"/>
              </a:lnSpc>
            </a:pPr>
            <a:r>
              <a:rPr lang="en-US" sz="4451" dirty="0">
                <a:solidFill>
                  <a:srgbClr val="3B3B3B"/>
                </a:solidFill>
                <a:latin typeface="Halley"/>
              </a:rPr>
              <a:t>Policies</a:t>
            </a:r>
          </a:p>
          <a:p>
            <a:pPr algn="l">
              <a:lnSpc>
                <a:spcPts val="7121"/>
              </a:lnSpc>
            </a:pPr>
            <a:r>
              <a:rPr lang="en-US" sz="4451" dirty="0">
                <a:solidFill>
                  <a:srgbClr val="3B3B3B"/>
                </a:solidFill>
                <a:latin typeface="Halley"/>
              </a:rPr>
              <a:t>Newsletter - Online/ via Arbor (paper copies available via the school office).</a:t>
            </a:r>
          </a:p>
          <a:p>
            <a:pPr algn="l">
              <a:lnSpc>
                <a:spcPts val="7121"/>
              </a:lnSpc>
            </a:pPr>
            <a:r>
              <a:rPr lang="en-US" sz="4451" dirty="0">
                <a:solidFill>
                  <a:srgbClr val="3B3B3B"/>
                </a:solidFill>
                <a:latin typeface="Halley"/>
              </a:rPr>
              <a:t>E-Safety Guidance</a:t>
            </a:r>
          </a:p>
          <a:p>
            <a:pPr algn="l">
              <a:lnSpc>
                <a:spcPts val="7121"/>
              </a:lnSpc>
            </a:pPr>
            <a:r>
              <a:rPr lang="en-US" sz="4451" dirty="0">
                <a:solidFill>
                  <a:srgbClr val="3B3B3B"/>
                </a:solidFill>
                <a:latin typeface="Halley"/>
              </a:rPr>
              <a:t>Safeguarding page</a:t>
            </a:r>
          </a:p>
          <a:p>
            <a:pPr algn="l">
              <a:lnSpc>
                <a:spcPts val="7121"/>
              </a:lnSpc>
            </a:pPr>
            <a:r>
              <a:rPr lang="en-US" sz="4451" dirty="0">
                <a:solidFill>
                  <a:srgbClr val="3B3B3B"/>
                </a:solidFill>
                <a:latin typeface="Halley"/>
              </a:rPr>
              <a:t>PTFA information</a:t>
            </a:r>
          </a:p>
          <a:p>
            <a:pPr algn="l">
              <a:lnSpc>
                <a:spcPts val="7121"/>
              </a:lnSpc>
            </a:pPr>
            <a:r>
              <a:rPr lang="en-US" sz="4451" dirty="0">
                <a:solidFill>
                  <a:srgbClr val="3B3B3B"/>
                </a:solidFill>
                <a:latin typeface="Halley"/>
              </a:rPr>
              <a:t>School Calendar</a:t>
            </a:r>
          </a:p>
          <a:p>
            <a:pPr algn="l">
              <a:lnSpc>
                <a:spcPts val="7121"/>
              </a:lnSpc>
            </a:pPr>
            <a:endParaRPr lang="en-US" sz="4451" dirty="0">
              <a:solidFill>
                <a:srgbClr val="3B3B3B"/>
              </a:solidFill>
              <a:latin typeface="Halley"/>
            </a:endParaRPr>
          </a:p>
        </p:txBody>
      </p:sp>
      <p:sp>
        <p:nvSpPr>
          <p:cNvPr id="8" name="TextBox 8"/>
          <p:cNvSpPr txBox="1"/>
          <p:nvPr/>
        </p:nvSpPr>
        <p:spPr>
          <a:xfrm>
            <a:off x="5568663" y="465572"/>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School Website</a:t>
            </a:r>
          </a:p>
        </p:txBody>
      </p:sp>
      <p:sp>
        <p:nvSpPr>
          <p:cNvPr id="9" name="Freeform 9"/>
          <p:cNvSpPr/>
          <p:nvPr/>
        </p:nvSpPr>
        <p:spPr>
          <a:xfrm>
            <a:off x="1280541" y="4075936"/>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 name="Freeform 10"/>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5"/>
            <a:stretch>
              <a:fillRect/>
            </a:stretch>
          </a:blipFill>
        </p:spPr>
        <p:txBody>
          <a:bodyPr/>
          <a:lstStyle/>
          <a:p>
            <a:endParaRPr lang="en-GB"/>
          </a:p>
        </p:txBody>
      </p:sp>
      <p:sp>
        <p:nvSpPr>
          <p:cNvPr id="11" name="Freeform 11"/>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6"/>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rot="288675">
            <a:off x="10101977" y="3467776"/>
            <a:ext cx="7228614" cy="3351448"/>
          </a:xfrm>
          <a:custGeom>
            <a:avLst/>
            <a:gdLst/>
            <a:ahLst/>
            <a:cxnLst/>
            <a:rect l="l" t="t" r="r" b="b"/>
            <a:pathLst>
              <a:path w="7228614" h="3351448">
                <a:moveTo>
                  <a:pt x="0" y="0"/>
                </a:moveTo>
                <a:lnTo>
                  <a:pt x="7228614" y="0"/>
                </a:lnTo>
                <a:lnTo>
                  <a:pt x="7228614" y="3351448"/>
                </a:lnTo>
                <a:lnTo>
                  <a:pt x="0" y="3351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887217" y="-779153"/>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498272">
            <a:off x="15894399" y="8113341"/>
            <a:ext cx="3413156" cy="2289917"/>
          </a:xfrm>
          <a:custGeom>
            <a:avLst/>
            <a:gdLst/>
            <a:ahLst/>
            <a:cxnLst/>
            <a:rect l="l" t="t" r="r" b="b"/>
            <a:pathLst>
              <a:path w="3413156" h="2289917">
                <a:moveTo>
                  <a:pt x="0" y="0"/>
                </a:moveTo>
                <a:lnTo>
                  <a:pt x="3413156" y="0"/>
                </a:lnTo>
                <a:lnTo>
                  <a:pt x="3413156" y="2289918"/>
                </a:lnTo>
                <a:lnTo>
                  <a:pt x="0" y="2289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sp>
        <p:nvSpPr>
          <p:cNvPr id="7" name="Freeform 7"/>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sp>
      <p:sp>
        <p:nvSpPr>
          <p:cNvPr id="8" name="Freeform 8"/>
          <p:cNvSpPr/>
          <p:nvPr/>
        </p:nvSpPr>
        <p:spPr>
          <a:xfrm>
            <a:off x="7875657" y="3961681"/>
            <a:ext cx="2428885" cy="2428885"/>
          </a:xfrm>
          <a:custGeom>
            <a:avLst/>
            <a:gdLst/>
            <a:ahLst/>
            <a:cxnLst/>
            <a:rect l="l" t="t" r="r" b="b"/>
            <a:pathLst>
              <a:path w="2428885" h="2428885">
                <a:moveTo>
                  <a:pt x="0" y="0"/>
                </a:moveTo>
                <a:lnTo>
                  <a:pt x="2428885" y="0"/>
                </a:lnTo>
                <a:lnTo>
                  <a:pt x="2428885" y="2428885"/>
                </a:lnTo>
                <a:lnTo>
                  <a:pt x="0" y="24288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337879" y="3534227"/>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248471">
            <a:off x="1349435" y="3801980"/>
            <a:ext cx="2869253" cy="484186"/>
          </a:xfrm>
          <a:custGeom>
            <a:avLst/>
            <a:gdLst/>
            <a:ahLst/>
            <a:cxnLst/>
            <a:rect l="l" t="t" r="r" b="b"/>
            <a:pathLst>
              <a:path w="2869253" h="484186">
                <a:moveTo>
                  <a:pt x="0" y="0"/>
                </a:moveTo>
                <a:lnTo>
                  <a:pt x="2869252" y="0"/>
                </a:lnTo>
                <a:lnTo>
                  <a:pt x="2869252" y="484186"/>
                </a:lnTo>
                <a:lnTo>
                  <a:pt x="0" y="484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5288909" y="263161"/>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Communication</a:t>
            </a:r>
          </a:p>
        </p:txBody>
      </p:sp>
      <p:sp>
        <p:nvSpPr>
          <p:cNvPr id="12" name="TextBox 12"/>
          <p:cNvSpPr txBox="1"/>
          <p:nvPr/>
        </p:nvSpPr>
        <p:spPr>
          <a:xfrm>
            <a:off x="2400274" y="1365648"/>
            <a:ext cx="13637634" cy="2140407"/>
          </a:xfrm>
          <a:prstGeom prst="rect">
            <a:avLst/>
          </a:prstGeom>
        </p:spPr>
        <p:txBody>
          <a:bodyPr lIns="0" tIns="0" rIns="0" bIns="0" rtlCol="0" anchor="t">
            <a:spAutoFit/>
          </a:bodyPr>
          <a:lstStyle/>
          <a:p>
            <a:pPr algn="ctr">
              <a:lnSpc>
                <a:spcPts val="5541"/>
              </a:lnSpc>
            </a:pPr>
            <a:r>
              <a:rPr lang="en-US" sz="3463">
                <a:solidFill>
                  <a:srgbClr val="3B3B3B"/>
                </a:solidFill>
                <a:latin typeface="Halley"/>
              </a:rPr>
              <a:t>We value your communication and feel that it is important that everyone feels heard and valued within our school community.</a:t>
            </a:r>
          </a:p>
          <a:p>
            <a:pPr algn="ctr">
              <a:lnSpc>
                <a:spcPts val="5541"/>
              </a:lnSpc>
            </a:pPr>
            <a:r>
              <a:rPr lang="en-US" sz="3463">
                <a:solidFill>
                  <a:srgbClr val="3B3B3B"/>
                </a:solidFill>
                <a:latin typeface="Halley"/>
              </a:rPr>
              <a:t>Below is an outline our the channels of communication within our school:</a:t>
            </a:r>
          </a:p>
        </p:txBody>
      </p:sp>
      <p:sp>
        <p:nvSpPr>
          <p:cNvPr id="13" name="TextBox 13"/>
          <p:cNvSpPr txBox="1"/>
          <p:nvPr/>
        </p:nvSpPr>
        <p:spPr>
          <a:xfrm rot="-183985">
            <a:off x="1683733" y="3544702"/>
            <a:ext cx="2018073" cy="791015"/>
          </a:xfrm>
          <a:prstGeom prst="rect">
            <a:avLst/>
          </a:prstGeom>
        </p:spPr>
        <p:txBody>
          <a:bodyPr lIns="0" tIns="0" rIns="0" bIns="0" rtlCol="0" anchor="t">
            <a:spAutoFit/>
          </a:bodyPr>
          <a:lstStyle/>
          <a:p>
            <a:pPr algn="ctr">
              <a:lnSpc>
                <a:spcPts val="6022"/>
              </a:lnSpc>
            </a:pPr>
            <a:r>
              <a:rPr lang="en-US" sz="3763">
                <a:solidFill>
                  <a:srgbClr val="3B3B3B"/>
                </a:solidFill>
                <a:latin typeface="Halley"/>
              </a:rPr>
              <a:t>Arbor</a:t>
            </a:r>
          </a:p>
        </p:txBody>
      </p:sp>
      <p:sp>
        <p:nvSpPr>
          <p:cNvPr id="14" name="Freeform 14"/>
          <p:cNvSpPr/>
          <p:nvPr/>
        </p:nvSpPr>
        <p:spPr>
          <a:xfrm rot="287171">
            <a:off x="12622015" y="3674984"/>
            <a:ext cx="3397896" cy="573395"/>
          </a:xfrm>
          <a:custGeom>
            <a:avLst/>
            <a:gdLst/>
            <a:ahLst/>
            <a:cxnLst/>
            <a:rect l="l" t="t" r="r" b="b"/>
            <a:pathLst>
              <a:path w="3397896" h="573395">
                <a:moveTo>
                  <a:pt x="0" y="0"/>
                </a:moveTo>
                <a:lnTo>
                  <a:pt x="3397896" y="0"/>
                </a:lnTo>
                <a:lnTo>
                  <a:pt x="3397896" y="573394"/>
                </a:lnTo>
                <a:lnTo>
                  <a:pt x="0" y="5733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TextBox 15"/>
          <p:cNvSpPr txBox="1"/>
          <p:nvPr/>
        </p:nvSpPr>
        <p:spPr>
          <a:xfrm rot="313584">
            <a:off x="12845074" y="3520605"/>
            <a:ext cx="2968381" cy="692376"/>
          </a:xfrm>
          <a:prstGeom prst="rect">
            <a:avLst/>
          </a:prstGeom>
        </p:spPr>
        <p:txBody>
          <a:bodyPr lIns="0" tIns="0" rIns="0" bIns="0" rtlCol="0" anchor="t">
            <a:spAutoFit/>
          </a:bodyPr>
          <a:lstStyle/>
          <a:p>
            <a:pPr algn="ctr">
              <a:lnSpc>
                <a:spcPts val="5284"/>
              </a:lnSpc>
            </a:pPr>
            <a:r>
              <a:rPr lang="en-US" sz="3302">
                <a:solidFill>
                  <a:srgbClr val="3B3B3B"/>
                </a:solidFill>
                <a:latin typeface="Halley"/>
              </a:rPr>
              <a:t>Weekly Drop-in</a:t>
            </a:r>
          </a:p>
        </p:txBody>
      </p:sp>
      <p:sp>
        <p:nvSpPr>
          <p:cNvPr id="16" name="Freeform 16"/>
          <p:cNvSpPr/>
          <p:nvPr/>
        </p:nvSpPr>
        <p:spPr>
          <a:xfrm rot="288675">
            <a:off x="2529619" y="6623181"/>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141851">
            <a:off x="5735724" y="6949890"/>
            <a:ext cx="3397896" cy="573395"/>
          </a:xfrm>
          <a:custGeom>
            <a:avLst/>
            <a:gdLst/>
            <a:ahLst/>
            <a:cxnLst/>
            <a:rect l="l" t="t" r="r" b="b"/>
            <a:pathLst>
              <a:path w="3397896" h="573395">
                <a:moveTo>
                  <a:pt x="0" y="0"/>
                </a:moveTo>
                <a:lnTo>
                  <a:pt x="3397896" y="0"/>
                </a:lnTo>
                <a:lnTo>
                  <a:pt x="3397896" y="573395"/>
                </a:lnTo>
                <a:lnTo>
                  <a:pt x="0" y="5733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8"/>
          <p:cNvSpPr txBox="1"/>
          <p:nvPr/>
        </p:nvSpPr>
        <p:spPr>
          <a:xfrm rot="135147">
            <a:off x="6158455" y="6754940"/>
            <a:ext cx="2559747" cy="753873"/>
          </a:xfrm>
          <a:prstGeom prst="rect">
            <a:avLst/>
          </a:prstGeom>
        </p:spPr>
        <p:txBody>
          <a:bodyPr lIns="0" tIns="0" rIns="0" bIns="0" rtlCol="0" anchor="t">
            <a:spAutoFit/>
          </a:bodyPr>
          <a:lstStyle/>
          <a:p>
            <a:pPr algn="ctr">
              <a:lnSpc>
                <a:spcPts val="5731"/>
              </a:lnSpc>
            </a:pPr>
            <a:r>
              <a:rPr lang="en-US" sz="3582">
                <a:solidFill>
                  <a:srgbClr val="3B3B3B"/>
                </a:solidFill>
                <a:latin typeface="Halley"/>
              </a:rPr>
              <a:t>Main Office</a:t>
            </a:r>
          </a:p>
        </p:txBody>
      </p:sp>
      <p:sp>
        <p:nvSpPr>
          <p:cNvPr id="19" name="Freeform 19"/>
          <p:cNvSpPr/>
          <p:nvPr/>
        </p:nvSpPr>
        <p:spPr>
          <a:xfrm rot="-408637">
            <a:off x="9319292" y="6544466"/>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564700">
            <a:off x="10410988" y="6894056"/>
            <a:ext cx="4059635" cy="685063"/>
          </a:xfrm>
          <a:custGeom>
            <a:avLst/>
            <a:gdLst/>
            <a:ahLst/>
            <a:cxnLst/>
            <a:rect l="l" t="t" r="r" b="b"/>
            <a:pathLst>
              <a:path w="4059635" h="685063">
                <a:moveTo>
                  <a:pt x="0" y="0"/>
                </a:moveTo>
                <a:lnTo>
                  <a:pt x="4059635" y="0"/>
                </a:lnTo>
                <a:lnTo>
                  <a:pt x="4059635" y="685063"/>
                </a:lnTo>
                <a:lnTo>
                  <a:pt x="0" y="685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TextBox 21"/>
          <p:cNvSpPr txBox="1"/>
          <p:nvPr/>
        </p:nvSpPr>
        <p:spPr>
          <a:xfrm rot="-578730">
            <a:off x="10211608" y="6860869"/>
            <a:ext cx="4434555" cy="544128"/>
          </a:xfrm>
          <a:prstGeom prst="rect">
            <a:avLst/>
          </a:prstGeom>
        </p:spPr>
        <p:txBody>
          <a:bodyPr lIns="0" tIns="0" rIns="0" bIns="0" rtlCol="0" anchor="t">
            <a:spAutoFit/>
          </a:bodyPr>
          <a:lstStyle/>
          <a:p>
            <a:pPr algn="ctr">
              <a:lnSpc>
                <a:spcPts val="4124"/>
              </a:lnSpc>
            </a:pPr>
            <a:r>
              <a:rPr lang="en-US" sz="2577">
                <a:solidFill>
                  <a:srgbClr val="3B3B3B"/>
                </a:solidFill>
                <a:latin typeface="Halley"/>
              </a:rPr>
              <a:t>Reports/ Parents Evenings.</a:t>
            </a:r>
          </a:p>
        </p:txBody>
      </p:sp>
      <p:sp>
        <p:nvSpPr>
          <p:cNvPr id="22" name="TextBox 22"/>
          <p:cNvSpPr txBox="1"/>
          <p:nvPr/>
        </p:nvSpPr>
        <p:spPr>
          <a:xfrm rot="122253">
            <a:off x="11086583" y="4442061"/>
            <a:ext cx="5416265" cy="1981312"/>
          </a:xfrm>
          <a:prstGeom prst="rect">
            <a:avLst/>
          </a:prstGeom>
        </p:spPr>
        <p:txBody>
          <a:bodyPr lIns="0" tIns="0" rIns="0" bIns="0" rtlCol="0" anchor="t">
            <a:spAutoFit/>
          </a:bodyPr>
          <a:lstStyle/>
          <a:p>
            <a:pPr algn="ctr">
              <a:lnSpc>
                <a:spcPts val="2180"/>
              </a:lnSpc>
              <a:spcBef>
                <a:spcPct val="0"/>
              </a:spcBef>
            </a:pPr>
            <a:r>
              <a:rPr lang="en-US" sz="2000" dirty="0">
                <a:solidFill>
                  <a:srgbClr val="000000"/>
                </a:solidFill>
                <a:latin typeface="Dreaming Outloud Sans"/>
              </a:rPr>
              <a:t>Beyond the formal parents meeting events noted above, our school has always offered a night during every school week where staff are available to answer any questions you may have or to address any concerns which may have arisen. These sessions are between 3.30- 4p.m</a:t>
            </a:r>
          </a:p>
          <a:p>
            <a:pPr algn="ctr">
              <a:lnSpc>
                <a:spcPts val="2180"/>
              </a:lnSpc>
              <a:spcBef>
                <a:spcPct val="0"/>
              </a:spcBef>
            </a:pPr>
            <a:r>
              <a:rPr lang="en-US" sz="2000" dirty="0">
                <a:solidFill>
                  <a:srgbClr val="000000"/>
                </a:solidFill>
                <a:latin typeface="Dreaming Outloud Sans"/>
              </a:rPr>
              <a:t>Year 2 drop-in will be on a Wednesday</a:t>
            </a:r>
          </a:p>
        </p:txBody>
      </p:sp>
      <p:sp>
        <p:nvSpPr>
          <p:cNvPr id="23" name="TextBox 23"/>
          <p:cNvSpPr txBox="1"/>
          <p:nvPr/>
        </p:nvSpPr>
        <p:spPr>
          <a:xfrm rot="-195910">
            <a:off x="1287844" y="4405114"/>
            <a:ext cx="5416265" cy="2218690"/>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Arbor is our main platform for direct communication for staff and parents. Arbor messages are check before school and after school by staff between the hours of 8:30-5:30pm. Mrs Taylor in the office checks Arbor frequently throughout the day. Please use Arbor for        non-urgent messages, clubs and parent’s evening appointments.</a:t>
            </a:r>
          </a:p>
        </p:txBody>
      </p:sp>
      <p:sp>
        <p:nvSpPr>
          <p:cNvPr id="24" name="TextBox 24"/>
          <p:cNvSpPr txBox="1"/>
          <p:nvPr/>
        </p:nvSpPr>
        <p:spPr>
          <a:xfrm rot="194943">
            <a:off x="3478588" y="7593395"/>
            <a:ext cx="5416265" cy="1942465"/>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Please call the school office 01782 973810 to pass on urgent time limted messages for example-informing us that your child is absent, booking your child into Kid Zone (due to an emergency). Please be mindful that this is NOT for non-urgent messages that could be passed on by staff at the door.</a:t>
            </a:r>
          </a:p>
        </p:txBody>
      </p:sp>
      <p:sp>
        <p:nvSpPr>
          <p:cNvPr id="25" name="TextBox 25"/>
          <p:cNvSpPr txBox="1"/>
          <p:nvPr/>
        </p:nvSpPr>
        <p:spPr>
          <a:xfrm rot="-626817">
            <a:off x="10331610" y="7636086"/>
            <a:ext cx="5416265" cy="1666240"/>
          </a:xfrm>
          <a:prstGeom prst="rect">
            <a:avLst/>
          </a:prstGeom>
        </p:spPr>
        <p:txBody>
          <a:bodyPr lIns="0" tIns="0" rIns="0" bIns="0" rtlCol="0" anchor="t">
            <a:spAutoFit/>
          </a:bodyPr>
          <a:lstStyle/>
          <a:p>
            <a:pPr algn="ctr">
              <a:lnSpc>
                <a:spcPts val="2180"/>
              </a:lnSpc>
            </a:pPr>
            <a:r>
              <a:rPr lang="en-US" sz="2000">
                <a:solidFill>
                  <a:srgbClr val="000000"/>
                </a:solidFill>
                <a:latin typeface="Dreaming Outloud Sans"/>
              </a:rPr>
              <a:t>Reports are sent three times a year at the end of every term. Parent’s Evenings are then run twice a year at the end of Autumn and Spring half terms in order for staff to inform you of successes and next steps.</a:t>
            </a:r>
          </a:p>
          <a:p>
            <a:pPr algn="ctr">
              <a:lnSpc>
                <a:spcPts val="2180"/>
              </a:lnSpc>
              <a:spcBef>
                <a:spcPct val="0"/>
              </a:spcBef>
            </a:pPr>
            <a:r>
              <a:rPr lang="en-US" sz="2000">
                <a:solidFill>
                  <a:srgbClr val="000000"/>
                </a:solidFill>
                <a:latin typeface="Dreaming Outloud Sans"/>
              </a:rPr>
              <a:t>Parent’s evenings can be book via Arbor.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231311">
            <a:off x="7032801" y="4811538"/>
            <a:ext cx="4222399" cy="1852577"/>
          </a:xfrm>
          <a:custGeom>
            <a:avLst/>
            <a:gdLst/>
            <a:ahLst/>
            <a:cxnLst/>
            <a:rect l="l" t="t" r="r" b="b"/>
            <a:pathLst>
              <a:path w="4222399" h="1852577">
                <a:moveTo>
                  <a:pt x="0" y="0"/>
                </a:moveTo>
                <a:lnTo>
                  <a:pt x="4222398" y="0"/>
                </a:lnTo>
                <a:lnTo>
                  <a:pt x="4222398" y="1852578"/>
                </a:lnTo>
                <a:lnTo>
                  <a:pt x="0" y="1852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480526" y="875857"/>
            <a:ext cx="14535673" cy="9065934"/>
          </a:xfrm>
          <a:custGeom>
            <a:avLst/>
            <a:gdLst/>
            <a:ahLst/>
            <a:cxnLst/>
            <a:rect l="l" t="t" r="r" b="b"/>
            <a:pathLst>
              <a:path w="14535673" h="9065934">
                <a:moveTo>
                  <a:pt x="0" y="0"/>
                </a:moveTo>
                <a:lnTo>
                  <a:pt x="14535673" y="0"/>
                </a:lnTo>
                <a:lnTo>
                  <a:pt x="14535673" y="9065934"/>
                </a:lnTo>
                <a:lnTo>
                  <a:pt x="0" y="9065934"/>
                </a:lnTo>
                <a:lnTo>
                  <a:pt x="0" y="0"/>
                </a:lnTo>
                <a:close/>
              </a:path>
            </a:pathLst>
          </a:custGeom>
          <a:blipFill>
            <a:blip r:embed="rId6"/>
            <a:stretch>
              <a:fillRect/>
            </a:stretch>
          </a:blipFill>
        </p:spPr>
        <p:txBody>
          <a:bodyPr/>
          <a:lstStyle/>
          <a:p>
            <a:endParaRPr lang="en-GB" dirty="0"/>
          </a:p>
        </p:txBody>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9"/>
              <a:stretch>
                <a:fillRect t="-23358" b="-23358"/>
              </a:stretch>
            </a:blipFill>
          </p:spPr>
        </p:sp>
      </p:grpSp>
      <p:sp>
        <p:nvSpPr>
          <p:cNvPr id="9" name="Freeform 9"/>
          <p:cNvSpPr/>
          <p:nvPr/>
        </p:nvSpPr>
        <p:spPr>
          <a:xfrm>
            <a:off x="0" y="4036772"/>
            <a:ext cx="5946599" cy="2213456"/>
          </a:xfrm>
          <a:custGeom>
            <a:avLst/>
            <a:gdLst/>
            <a:ahLst/>
            <a:cxnLst/>
            <a:rect l="l" t="t" r="r" b="b"/>
            <a:pathLst>
              <a:path w="5946599" h="2213456">
                <a:moveTo>
                  <a:pt x="0" y="0"/>
                </a:moveTo>
                <a:lnTo>
                  <a:pt x="5946599" y="0"/>
                </a:lnTo>
                <a:lnTo>
                  <a:pt x="5946599" y="2213456"/>
                </a:lnTo>
                <a:lnTo>
                  <a:pt x="0" y="2213456"/>
                </a:lnTo>
                <a:lnTo>
                  <a:pt x="0" y="0"/>
                </a:lnTo>
                <a:close/>
              </a:path>
            </a:pathLst>
          </a:custGeom>
          <a:blipFill>
            <a:blip r:embed="rId10"/>
            <a:stretch>
              <a:fillRect/>
            </a:stretch>
          </a:blipFill>
        </p:spPr>
        <p:txBody>
          <a:bodyPr/>
          <a:lstStyle/>
          <a:p>
            <a:endParaRPr lang="en-GB"/>
          </a:p>
        </p:txBody>
      </p:sp>
      <p:sp>
        <p:nvSpPr>
          <p:cNvPr id="10" name="TextBox 10"/>
          <p:cNvSpPr txBox="1"/>
          <p:nvPr/>
        </p:nvSpPr>
        <p:spPr>
          <a:xfrm>
            <a:off x="98876" y="4526593"/>
            <a:ext cx="5748847" cy="1186189"/>
          </a:xfrm>
          <a:prstGeom prst="rect">
            <a:avLst/>
          </a:prstGeom>
        </p:spPr>
        <p:txBody>
          <a:bodyPr lIns="0" tIns="0" rIns="0" bIns="0" rtlCol="0" anchor="t">
            <a:spAutoFit/>
          </a:bodyPr>
          <a:lstStyle/>
          <a:p>
            <a:pPr algn="ctr">
              <a:lnSpc>
                <a:spcPts val="3162"/>
              </a:lnSpc>
            </a:pPr>
            <a:r>
              <a:rPr lang="en-US" sz="2258">
                <a:solidFill>
                  <a:srgbClr val="000000"/>
                </a:solidFill>
                <a:latin typeface="Dreaming Outloud Sans"/>
              </a:rPr>
              <a:t>Holiday request forms can be collected from the school office. We encourage you to avoid taking holidays within school time.</a:t>
            </a:r>
          </a:p>
        </p:txBody>
      </p:sp>
      <p:sp>
        <p:nvSpPr>
          <p:cNvPr id="11" name="Freeform 11"/>
          <p:cNvSpPr/>
          <p:nvPr/>
        </p:nvSpPr>
        <p:spPr>
          <a:xfrm rot="-99214">
            <a:off x="109146" y="5352751"/>
            <a:ext cx="573430" cy="720061"/>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a:off x="12870705" y="3767638"/>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12870705" y="4233270"/>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12870705" y="46660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Freeform 15"/>
          <p:cNvSpPr/>
          <p:nvPr/>
        </p:nvSpPr>
        <p:spPr>
          <a:xfrm>
            <a:off x="12870705" y="50694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6" name="Freeform 16"/>
          <p:cNvSpPr/>
          <p:nvPr/>
        </p:nvSpPr>
        <p:spPr>
          <a:xfrm>
            <a:off x="4024671" y="502093"/>
            <a:ext cx="1724175" cy="2357846"/>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7" name="TextBox 17"/>
          <p:cNvSpPr txBox="1"/>
          <p:nvPr/>
        </p:nvSpPr>
        <p:spPr>
          <a:xfrm>
            <a:off x="7660334" y="50672"/>
            <a:ext cx="3652367" cy="883793"/>
          </a:xfrm>
          <a:prstGeom prst="rect">
            <a:avLst/>
          </a:prstGeom>
        </p:spPr>
        <p:txBody>
          <a:bodyPr lIns="0" tIns="0" rIns="0" bIns="0" rtlCol="0" anchor="t">
            <a:spAutoFit/>
          </a:bodyPr>
          <a:lstStyle/>
          <a:p>
            <a:pPr algn="ctr">
              <a:lnSpc>
                <a:spcPts val="6438"/>
              </a:lnSpc>
            </a:pPr>
            <a:r>
              <a:rPr lang="en-US" sz="5697">
                <a:solidFill>
                  <a:srgbClr val="EEF4F4"/>
                </a:solidFill>
                <a:latin typeface="Scripter"/>
              </a:rPr>
              <a:t>Attendance</a:t>
            </a:r>
          </a:p>
        </p:txBody>
      </p:sp>
      <p:sp>
        <p:nvSpPr>
          <p:cNvPr id="18" name="TextBox 18"/>
          <p:cNvSpPr txBox="1"/>
          <p:nvPr/>
        </p:nvSpPr>
        <p:spPr>
          <a:xfrm>
            <a:off x="11312701" y="1117414"/>
            <a:ext cx="5571427" cy="1897955"/>
          </a:xfrm>
          <a:prstGeom prst="rect">
            <a:avLst/>
          </a:prstGeom>
        </p:spPr>
        <p:txBody>
          <a:bodyPr lIns="0" tIns="0" rIns="0" bIns="0" rtlCol="0" anchor="t">
            <a:spAutoFit/>
          </a:bodyPr>
          <a:lstStyle/>
          <a:p>
            <a:pPr algn="ctr">
              <a:lnSpc>
                <a:spcPts val="3725"/>
              </a:lnSpc>
            </a:pPr>
            <a:r>
              <a:rPr lang="en-US" sz="2661" dirty="0">
                <a:solidFill>
                  <a:srgbClr val="000000"/>
                </a:solidFill>
                <a:latin typeface="Dreaming Outloud Sans"/>
              </a:rPr>
              <a:t>Attendance is tracked daily</a:t>
            </a:r>
          </a:p>
          <a:p>
            <a:pPr algn="ctr">
              <a:lnSpc>
                <a:spcPts val="3725"/>
              </a:lnSpc>
            </a:pPr>
            <a:r>
              <a:rPr lang="en-US" sz="2661" dirty="0">
                <a:solidFill>
                  <a:srgbClr val="000000"/>
                </a:solidFill>
                <a:latin typeface="Dreaming Outloud Sans"/>
              </a:rPr>
              <a:t>It is of the up-most importance that you report absences. This is to support our safeguarding procedures </a:t>
            </a:r>
          </a:p>
        </p:txBody>
      </p:sp>
      <p:sp>
        <p:nvSpPr>
          <p:cNvPr id="19" name="TextBox 19"/>
          <p:cNvSpPr txBox="1"/>
          <p:nvPr/>
        </p:nvSpPr>
        <p:spPr>
          <a:xfrm>
            <a:off x="13202912" y="3665342"/>
            <a:ext cx="4056388" cy="1679286"/>
          </a:xfrm>
          <a:prstGeom prst="rect">
            <a:avLst/>
          </a:prstGeom>
        </p:spPr>
        <p:txBody>
          <a:bodyPr lIns="0" tIns="0" rIns="0" bIns="0" rtlCol="0" anchor="t">
            <a:spAutoFit/>
          </a:bodyPr>
          <a:lstStyle/>
          <a:p>
            <a:pPr algn="l">
              <a:lnSpc>
                <a:spcPts val="3363"/>
              </a:lnSpc>
            </a:pPr>
            <a:r>
              <a:rPr lang="en-US" sz="2402">
                <a:solidFill>
                  <a:srgbClr val="F90303"/>
                </a:solidFill>
                <a:latin typeface="Dreaming Outloud Sans"/>
              </a:rPr>
              <a:t>Forming good habits</a:t>
            </a:r>
          </a:p>
          <a:p>
            <a:pPr algn="l">
              <a:lnSpc>
                <a:spcPts val="3363"/>
              </a:lnSpc>
            </a:pPr>
            <a:r>
              <a:rPr lang="en-US" sz="2402">
                <a:solidFill>
                  <a:srgbClr val="F90303"/>
                </a:solidFill>
                <a:latin typeface="Dreaming Outloud Sans"/>
              </a:rPr>
              <a:t>Supports progress</a:t>
            </a:r>
          </a:p>
          <a:p>
            <a:pPr algn="l">
              <a:lnSpc>
                <a:spcPts val="3363"/>
              </a:lnSpc>
            </a:pPr>
            <a:r>
              <a:rPr lang="en-US" sz="2402">
                <a:solidFill>
                  <a:srgbClr val="F90303"/>
                </a:solidFill>
                <a:latin typeface="Dreaming Outloud Sans"/>
              </a:rPr>
              <a:t>Increased wellbeing </a:t>
            </a:r>
          </a:p>
          <a:p>
            <a:pPr algn="l">
              <a:lnSpc>
                <a:spcPts val="3363"/>
              </a:lnSpc>
            </a:pPr>
            <a:r>
              <a:rPr lang="en-US" sz="2402">
                <a:solidFill>
                  <a:srgbClr val="F90303"/>
                </a:solidFill>
                <a:latin typeface="Dreaming Outloud Sans"/>
              </a:rPr>
              <a:t>Supports to build friendships</a:t>
            </a:r>
          </a:p>
        </p:txBody>
      </p:sp>
      <p:sp>
        <p:nvSpPr>
          <p:cNvPr id="20" name="Freeform 6">
            <a:extLst>
              <a:ext uri="{FF2B5EF4-FFF2-40B4-BE49-F238E27FC236}">
                <a16:creationId xmlns:a16="http://schemas.microsoft.com/office/drawing/2014/main" id="{FFFEAE35-E646-4279-A401-DE7135FF11BB}"/>
              </a:ext>
            </a:extLst>
          </p:cNvPr>
          <p:cNvSpPr/>
          <p:nvPr/>
        </p:nvSpPr>
        <p:spPr>
          <a:xfrm>
            <a:off x="304800" y="8589936"/>
            <a:ext cx="2592529" cy="1522631"/>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5"/>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6"/>
              <a:stretch>
                <a:fillRect t="-23358" b="-23358"/>
              </a:stretch>
            </a:blipFill>
          </p:spPr>
        </p:sp>
      </p:grpSp>
      <p:sp>
        <p:nvSpPr>
          <p:cNvPr id="11" name="Freeform 11"/>
          <p:cNvSpPr/>
          <p:nvPr/>
        </p:nvSpPr>
        <p:spPr>
          <a:xfrm rot="-99214">
            <a:off x="377195" y="4593600"/>
            <a:ext cx="2509776" cy="2903957"/>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3626626" y="7734647"/>
            <a:ext cx="2381538" cy="2407117"/>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11907337" y="220821"/>
            <a:ext cx="3652367" cy="883793"/>
          </a:xfrm>
          <a:prstGeom prst="rect">
            <a:avLst/>
          </a:prstGeom>
        </p:spPr>
        <p:txBody>
          <a:bodyPr lIns="0" tIns="0" rIns="0" bIns="0" rtlCol="0" anchor="t">
            <a:spAutoFit/>
          </a:bodyPr>
          <a:lstStyle/>
          <a:p>
            <a:pPr marL="0" marR="0" lvl="0" indent="0" algn="ctr" defTabSz="914400" rtl="0" eaLnBrk="1" fontAlgn="auto" latinLnBrk="0" hangingPunct="1">
              <a:lnSpc>
                <a:spcPts val="6438"/>
              </a:lnSpc>
              <a:spcBef>
                <a:spcPts val="0"/>
              </a:spcBef>
              <a:spcAft>
                <a:spcPts val="0"/>
              </a:spcAft>
              <a:buClrTx/>
              <a:buSzTx/>
              <a:buFontTx/>
              <a:buNone/>
              <a:tabLst/>
              <a:defRPr/>
            </a:pPr>
            <a:r>
              <a:rPr kumimoji="0" lang="en-US" sz="5697" b="0" i="0" u="none" strike="noStrike" kern="1200" cap="none" spc="0" normalizeH="0" baseline="0" noProof="0" dirty="0">
                <a:ln>
                  <a:noFill/>
                </a:ln>
                <a:solidFill>
                  <a:srgbClr val="EEF4F4"/>
                </a:solidFill>
                <a:effectLst/>
                <a:uLnTx/>
                <a:uFillTx/>
                <a:latin typeface="Scripter"/>
                <a:ea typeface="+mn-ea"/>
                <a:cs typeface="+mn-cs"/>
              </a:rPr>
              <a:t>Attendance</a:t>
            </a:r>
          </a:p>
        </p:txBody>
      </p:sp>
      <p:sp>
        <p:nvSpPr>
          <p:cNvPr id="20" name="Freeform 6">
            <a:extLst>
              <a:ext uri="{FF2B5EF4-FFF2-40B4-BE49-F238E27FC236}">
                <a16:creationId xmlns:a16="http://schemas.microsoft.com/office/drawing/2014/main" id="{FFFEAE35-E646-4279-A401-DE7135FF11BB}"/>
              </a:ext>
            </a:extLst>
          </p:cNvPr>
          <p:cNvSpPr/>
          <p:nvPr/>
        </p:nvSpPr>
        <p:spPr>
          <a:xfrm>
            <a:off x="304800" y="8589936"/>
            <a:ext cx="2592529" cy="1522631"/>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9"/>
            <a:stretch>
              <a:fillRect/>
            </a:stretch>
          </a:blipFill>
        </p:spPr>
      </p:sp>
      <p:pic>
        <p:nvPicPr>
          <p:cNvPr id="22" name="Picture 21">
            <a:extLst>
              <a:ext uri="{FF2B5EF4-FFF2-40B4-BE49-F238E27FC236}">
                <a16:creationId xmlns:a16="http://schemas.microsoft.com/office/drawing/2014/main" id="{C492D460-B6EF-487D-B628-AF1769FB442B}"/>
              </a:ext>
            </a:extLst>
          </p:cNvPr>
          <p:cNvPicPr>
            <a:picLocks noChangeAspect="1"/>
          </p:cNvPicPr>
          <p:nvPr/>
        </p:nvPicPr>
        <p:blipFill>
          <a:blip r:embed="rId10"/>
          <a:stretch>
            <a:fillRect/>
          </a:stretch>
        </p:blipFill>
        <p:spPr>
          <a:xfrm>
            <a:off x="3227153" y="95073"/>
            <a:ext cx="8363089" cy="10096854"/>
          </a:xfrm>
          <a:prstGeom prst="rect">
            <a:avLst/>
          </a:prstGeom>
        </p:spPr>
      </p:pic>
      <p:sp>
        <p:nvSpPr>
          <p:cNvPr id="23" name="Freeform 14">
            <a:extLst>
              <a:ext uri="{FF2B5EF4-FFF2-40B4-BE49-F238E27FC236}">
                <a16:creationId xmlns:a16="http://schemas.microsoft.com/office/drawing/2014/main" id="{F81E3927-4206-40F0-8782-F34E4B48239D}"/>
              </a:ext>
            </a:extLst>
          </p:cNvPr>
          <p:cNvSpPr/>
          <p:nvPr/>
        </p:nvSpPr>
        <p:spPr>
          <a:xfrm>
            <a:off x="12648208" y="4555230"/>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15">
            <a:extLst>
              <a:ext uri="{FF2B5EF4-FFF2-40B4-BE49-F238E27FC236}">
                <a16:creationId xmlns:a16="http://schemas.microsoft.com/office/drawing/2014/main" id="{C892003E-2073-42B4-8F3F-4653DB7EDD0A}"/>
              </a:ext>
            </a:extLst>
          </p:cNvPr>
          <p:cNvSpPr/>
          <p:nvPr/>
        </p:nvSpPr>
        <p:spPr>
          <a:xfrm>
            <a:off x="12680255" y="1858476"/>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TextBox 19">
            <a:extLst>
              <a:ext uri="{FF2B5EF4-FFF2-40B4-BE49-F238E27FC236}">
                <a16:creationId xmlns:a16="http://schemas.microsoft.com/office/drawing/2014/main" id="{2090D30B-9F43-4DC5-B048-9FA524144784}"/>
              </a:ext>
            </a:extLst>
          </p:cNvPr>
          <p:cNvSpPr txBox="1"/>
          <p:nvPr/>
        </p:nvSpPr>
        <p:spPr>
          <a:xfrm>
            <a:off x="13159600" y="1963632"/>
            <a:ext cx="5128399" cy="58169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Forming good habits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Supports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Increased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Supports to build friendships</a:t>
            </a:r>
          </a:p>
        </p:txBody>
      </p:sp>
      <p:sp>
        <p:nvSpPr>
          <p:cNvPr id="26" name="Freeform 14">
            <a:extLst>
              <a:ext uri="{FF2B5EF4-FFF2-40B4-BE49-F238E27FC236}">
                <a16:creationId xmlns:a16="http://schemas.microsoft.com/office/drawing/2014/main" id="{F8297DD6-2694-4596-90DB-E4B4EB47995A}"/>
              </a:ext>
            </a:extLst>
          </p:cNvPr>
          <p:cNvSpPr/>
          <p:nvPr/>
        </p:nvSpPr>
        <p:spPr>
          <a:xfrm>
            <a:off x="12669607" y="6174341"/>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14">
            <a:extLst>
              <a:ext uri="{FF2B5EF4-FFF2-40B4-BE49-F238E27FC236}">
                <a16:creationId xmlns:a16="http://schemas.microsoft.com/office/drawing/2014/main" id="{5A908955-4ED3-4BD5-935D-77A33E674FDC}"/>
              </a:ext>
            </a:extLst>
          </p:cNvPr>
          <p:cNvSpPr/>
          <p:nvPr/>
        </p:nvSpPr>
        <p:spPr>
          <a:xfrm>
            <a:off x="12704568" y="3612998"/>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93533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816182" y="135148"/>
            <a:ext cx="5802395" cy="1181579"/>
          </a:xfrm>
          <a:custGeom>
            <a:avLst/>
            <a:gdLst/>
            <a:ahLst/>
            <a:cxnLst/>
            <a:rect l="l" t="t" r="r" b="b"/>
            <a:pathLst>
              <a:path w="5802395" h="1181579">
                <a:moveTo>
                  <a:pt x="0" y="0"/>
                </a:moveTo>
                <a:lnTo>
                  <a:pt x="5802395" y="0"/>
                </a:lnTo>
                <a:lnTo>
                  <a:pt x="5802395" y="1181578"/>
                </a:lnTo>
                <a:lnTo>
                  <a:pt x="0" y="1181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748050" y="1812096"/>
            <a:ext cx="6277034" cy="7861847"/>
          </a:xfrm>
          <a:custGeom>
            <a:avLst/>
            <a:gdLst/>
            <a:ahLst/>
            <a:cxnLst/>
            <a:rect l="l" t="t" r="r" b="b"/>
            <a:pathLst>
              <a:path w="5998640" h="7201413">
                <a:moveTo>
                  <a:pt x="0" y="0"/>
                </a:moveTo>
                <a:lnTo>
                  <a:pt x="5998640" y="0"/>
                </a:lnTo>
                <a:lnTo>
                  <a:pt x="5998640" y="7201413"/>
                </a:lnTo>
                <a:lnTo>
                  <a:pt x="0" y="7201413"/>
                </a:lnTo>
                <a:lnTo>
                  <a:pt x="0" y="0"/>
                </a:lnTo>
                <a:close/>
              </a:path>
            </a:pathLst>
          </a:custGeom>
          <a:blipFill>
            <a:blip r:embed="rId6"/>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91655" y="1537980"/>
            <a:ext cx="6714249" cy="8192481"/>
          </a:xfrm>
          <a:custGeom>
            <a:avLst/>
            <a:gdLst/>
            <a:ahLst/>
            <a:cxnLst/>
            <a:rect l="l" t="t" r="r" b="b"/>
            <a:pathLst>
              <a:path w="6071483" h="7300236">
                <a:moveTo>
                  <a:pt x="0" y="0"/>
                </a:moveTo>
                <a:lnTo>
                  <a:pt x="6071483" y="0"/>
                </a:lnTo>
                <a:lnTo>
                  <a:pt x="6071483" y="7300236"/>
                </a:lnTo>
                <a:lnTo>
                  <a:pt x="0" y="7300236"/>
                </a:lnTo>
                <a:lnTo>
                  <a:pt x="0" y="0"/>
                </a:lnTo>
                <a:close/>
              </a:path>
            </a:pathLst>
          </a:custGeom>
          <a:blipFill>
            <a:blip r:embed="rId9"/>
            <a:stretch>
              <a:fillRect/>
            </a:stretch>
          </a:blipFill>
        </p:spPr>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8" name="Picture 8"/>
          <p:cNvPicPr>
            <a:picLocks noChangeAspect="1"/>
          </p:cNvPicPr>
          <p:nvPr/>
        </p:nvPicPr>
        <p:blipFill>
          <a:blip r:embed="rId10"/>
          <a:srcRect/>
          <a:stretch>
            <a:fillRect/>
          </a:stretch>
        </p:blipFill>
        <p:spPr>
          <a:xfrm rot="8195748">
            <a:off x="10874189" y="1028890"/>
            <a:ext cx="845089" cy="1018180"/>
          </a:xfrm>
          <a:prstGeom prst="rect">
            <a:avLst/>
          </a:prstGeom>
        </p:spPr>
      </p:pic>
      <p:sp>
        <p:nvSpPr>
          <p:cNvPr id="9" name="TextBox 9"/>
          <p:cNvSpPr txBox="1"/>
          <p:nvPr/>
        </p:nvSpPr>
        <p:spPr>
          <a:xfrm>
            <a:off x="1221837" y="209825"/>
            <a:ext cx="11585466" cy="1039584"/>
          </a:xfrm>
          <a:prstGeom prst="rect">
            <a:avLst/>
          </a:prstGeom>
        </p:spPr>
        <p:txBody>
          <a:bodyPr lIns="0" tIns="0" rIns="0" bIns="0" rtlCol="0" anchor="t">
            <a:spAutoFit/>
          </a:bodyPr>
          <a:lstStyle/>
          <a:p>
            <a:pPr algn="l">
              <a:lnSpc>
                <a:spcPts val="7598"/>
              </a:lnSpc>
            </a:pPr>
            <a:r>
              <a:rPr lang="en-US" sz="6724">
                <a:solidFill>
                  <a:srgbClr val="EEF4F4"/>
                </a:solidFill>
                <a:latin typeface="Scripter"/>
              </a:rPr>
              <a:t>Positive behaviour management</a:t>
            </a:r>
          </a:p>
        </p:txBody>
      </p:sp>
      <p:sp>
        <p:nvSpPr>
          <p:cNvPr id="10" name="TextBox 10"/>
          <p:cNvSpPr txBox="1"/>
          <p:nvPr/>
        </p:nvSpPr>
        <p:spPr>
          <a:xfrm>
            <a:off x="6378750" y="1913443"/>
            <a:ext cx="5151905" cy="7963719"/>
          </a:xfrm>
          <a:prstGeom prst="rect">
            <a:avLst/>
          </a:prstGeom>
        </p:spPr>
        <p:txBody>
          <a:bodyPr lIns="0" tIns="0" rIns="0" bIns="0" rtlCol="0" anchor="t">
            <a:spAutoFit/>
          </a:bodyPr>
          <a:lstStyle/>
          <a:p>
            <a:pPr algn="ctr">
              <a:lnSpc>
                <a:spcPts val="2709"/>
              </a:lnSpc>
            </a:pPr>
            <a:r>
              <a:rPr lang="en-US" sz="1935" dirty="0">
                <a:solidFill>
                  <a:srgbClr val="000000"/>
                </a:solidFill>
                <a:latin typeface="Dreaming Outloud Sans"/>
              </a:rPr>
              <a:t>Our 3B rules are consistent from nursery to Year 4 which supports children in understanding expectations for </a:t>
            </a:r>
            <a:r>
              <a:rPr lang="en-US" sz="1935" dirty="0" err="1">
                <a:solidFill>
                  <a:srgbClr val="000000"/>
                </a:solidFill>
                <a:latin typeface="Dreaming Outloud Sans"/>
              </a:rPr>
              <a:t>behaviour</a:t>
            </a:r>
            <a:r>
              <a:rPr lang="en-US" sz="1935" dirty="0">
                <a:solidFill>
                  <a:srgbClr val="000000"/>
                </a:solidFill>
                <a:latin typeface="Dreaming Outloud Sans"/>
              </a:rPr>
              <a:t>.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Each class starts the year by writing their own class 3B expectations which develop over the years as they do themselves.</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Our Positive Behaviour Policy is based upon restorative conversations and practice. Ensuring all children use mistakes as a chance to learn and better themselves.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Parents are notified if their child reaches a ‘red card’. This will mean that your child has needed multiple reminders and have not been able to follow the 3Bs over a period of time.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If your child reaches ‘WOW’ this is down to them following the 3B expectations consistently enough to reach a reward. Moving to WOW is not done due to a one off event or learning  achievement.</a:t>
            </a:r>
          </a:p>
        </p:txBody>
      </p:sp>
      <p:pic>
        <p:nvPicPr>
          <p:cNvPr id="11" name="Picture 11"/>
          <p:cNvPicPr>
            <a:picLocks noChangeAspect="1"/>
          </p:cNvPicPr>
          <p:nvPr/>
        </p:nvPicPr>
        <p:blipFill>
          <a:blip r:embed="rId10"/>
          <a:srcRect/>
          <a:stretch>
            <a:fillRect/>
          </a:stretch>
        </p:blipFill>
        <p:spPr>
          <a:xfrm rot="5400000">
            <a:off x="6335102" y="1028890"/>
            <a:ext cx="845089" cy="1018180"/>
          </a:xfrm>
          <a:prstGeom prst="rect">
            <a:avLst/>
          </a:prstGeom>
        </p:spPr>
      </p:pic>
      <p:sp>
        <p:nvSpPr>
          <p:cNvPr id="13" name="TextBox 13"/>
          <p:cNvSpPr txBox="1"/>
          <p:nvPr/>
        </p:nvSpPr>
        <p:spPr>
          <a:xfrm>
            <a:off x="13332210" y="227179"/>
            <a:ext cx="4582229" cy="983597"/>
          </a:xfrm>
          <a:prstGeom prst="rect">
            <a:avLst/>
          </a:prstGeom>
        </p:spPr>
        <p:txBody>
          <a:bodyPr lIns="0" tIns="0" rIns="0" bIns="0" rtlCol="0" anchor="t">
            <a:spAutoFit/>
          </a:bodyPr>
          <a:lstStyle/>
          <a:p>
            <a:pPr algn="l">
              <a:lnSpc>
                <a:spcPts val="2580"/>
              </a:lnSpc>
            </a:pPr>
            <a:r>
              <a:rPr lang="en-US" sz="1843" u="sng">
                <a:solidFill>
                  <a:srgbClr val="000000"/>
                </a:solidFill>
                <a:latin typeface="Arimo"/>
                <a:hlinkClick r:id="rId11" tooltip="https://www.knypersley.staffs.sch.uk/wp-content/uploads/2023/08/Knypersley-Positive-Behaviour-Policy-23-24-5.pdf"/>
              </a:rPr>
              <a:t>https://www.knypersley.staffs.sch.uk/wp-content/uploads/2023/08/Knypersley-Positive-Behaviour-Policy-23-24-5.pdf</a:t>
            </a:r>
          </a:p>
        </p:txBody>
      </p:sp>
      <p:sp>
        <p:nvSpPr>
          <p:cNvPr id="14" name="Freeform 6">
            <a:extLst>
              <a:ext uri="{FF2B5EF4-FFF2-40B4-BE49-F238E27FC236}">
                <a16:creationId xmlns:a16="http://schemas.microsoft.com/office/drawing/2014/main" id="{39E210AB-B090-4649-A17A-B30566FB1F25}"/>
              </a:ext>
            </a:extLst>
          </p:cNvPr>
          <p:cNvSpPr/>
          <p:nvPr/>
        </p:nvSpPr>
        <p:spPr>
          <a:xfrm>
            <a:off x="-904684" y="193739"/>
            <a:ext cx="1414721" cy="828767"/>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8" name="Picture 8"/>
          <p:cNvPicPr>
            <a:picLocks noChangeAspect="1"/>
          </p:cNvPicPr>
          <p:nvPr/>
        </p:nvPicPr>
        <p:blipFill>
          <a:blip r:embed="rId6"/>
          <a:srcRect/>
          <a:stretch>
            <a:fillRect/>
          </a:stretch>
        </p:blipFill>
        <p:spPr>
          <a:xfrm rot="8195748">
            <a:off x="10874189" y="1028890"/>
            <a:ext cx="845089" cy="1018180"/>
          </a:xfrm>
          <a:prstGeom prst="rect">
            <a:avLst/>
          </a:prstGeom>
        </p:spPr>
      </p:pic>
      <p:sp>
        <p:nvSpPr>
          <p:cNvPr id="9" name="TextBox 9"/>
          <p:cNvSpPr txBox="1"/>
          <p:nvPr/>
        </p:nvSpPr>
        <p:spPr>
          <a:xfrm>
            <a:off x="1221837" y="209825"/>
            <a:ext cx="11585466" cy="1949252"/>
          </a:xfrm>
          <a:prstGeom prst="rect">
            <a:avLst/>
          </a:prstGeom>
        </p:spPr>
        <p:txBody>
          <a:bodyPr lIns="0" tIns="0" rIns="0" bIns="0" rtlCol="0" anchor="t">
            <a:spAutoFit/>
          </a:bodyPr>
          <a:lstStyle/>
          <a:p>
            <a:pPr marL="0" marR="0" lvl="0" indent="0" algn="l" defTabSz="914400" rtl="0" eaLnBrk="1" fontAlgn="auto" latinLnBrk="0" hangingPunct="1">
              <a:lnSpc>
                <a:spcPts val="7598"/>
              </a:lnSpc>
              <a:spcBef>
                <a:spcPts val="0"/>
              </a:spcBef>
              <a:spcAft>
                <a:spcPts val="0"/>
              </a:spcAft>
              <a:buClrTx/>
              <a:buSzTx/>
              <a:buFontTx/>
              <a:buNone/>
              <a:tabLst/>
              <a:defRPr/>
            </a:pPr>
            <a:r>
              <a:rPr kumimoji="0" lang="en-US" sz="6724" b="0" i="0" u="none" strike="noStrike" kern="1200" cap="none" spc="0" normalizeH="0" baseline="0" noProof="0" dirty="0">
                <a:ln>
                  <a:noFill/>
                </a:ln>
                <a:solidFill>
                  <a:srgbClr val="EEF4F4"/>
                </a:solidFill>
                <a:effectLst/>
                <a:uLnTx/>
                <a:uFillTx/>
                <a:latin typeface="Scripter"/>
                <a:ea typeface="+mn-ea"/>
                <a:cs typeface="+mn-cs"/>
              </a:rPr>
              <a:t>Social, Emotional and Mental Health</a:t>
            </a:r>
          </a:p>
        </p:txBody>
      </p:sp>
      <p:pic>
        <p:nvPicPr>
          <p:cNvPr id="11" name="Picture 11"/>
          <p:cNvPicPr>
            <a:picLocks noChangeAspect="1"/>
          </p:cNvPicPr>
          <p:nvPr/>
        </p:nvPicPr>
        <p:blipFill>
          <a:blip r:embed="rId6"/>
          <a:srcRect/>
          <a:stretch>
            <a:fillRect/>
          </a:stretch>
        </p:blipFill>
        <p:spPr>
          <a:xfrm rot="5400000">
            <a:off x="6335102" y="1028890"/>
            <a:ext cx="845089" cy="1018180"/>
          </a:xfrm>
          <a:prstGeom prst="rect">
            <a:avLst/>
          </a:prstGeom>
        </p:spPr>
      </p:pic>
      <p:sp>
        <p:nvSpPr>
          <p:cNvPr id="14" name="Freeform 6">
            <a:extLst>
              <a:ext uri="{FF2B5EF4-FFF2-40B4-BE49-F238E27FC236}">
                <a16:creationId xmlns:a16="http://schemas.microsoft.com/office/drawing/2014/main" id="{39E210AB-B090-4649-A17A-B30566FB1F25}"/>
              </a:ext>
            </a:extLst>
          </p:cNvPr>
          <p:cNvSpPr/>
          <p:nvPr/>
        </p:nvSpPr>
        <p:spPr>
          <a:xfrm>
            <a:off x="-904684" y="193739"/>
            <a:ext cx="1414721" cy="828767"/>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7"/>
            <a:stretch>
              <a:fillRect/>
            </a:stretch>
          </a:blipFill>
        </p:spPr>
        <p:txBody>
          <a:bodyPr/>
          <a:lstStyle/>
          <a:p>
            <a:endParaRPr lang="en-GB"/>
          </a:p>
        </p:txBody>
      </p:sp>
      <p:pic>
        <p:nvPicPr>
          <p:cNvPr id="15" name="Picture 14">
            <a:extLst>
              <a:ext uri="{FF2B5EF4-FFF2-40B4-BE49-F238E27FC236}">
                <a16:creationId xmlns:a16="http://schemas.microsoft.com/office/drawing/2014/main" id="{F7523CE8-7837-4E9E-A4CF-77A23DD263BB}"/>
              </a:ext>
            </a:extLst>
          </p:cNvPr>
          <p:cNvPicPr>
            <a:picLocks noChangeAspect="1"/>
          </p:cNvPicPr>
          <p:nvPr/>
        </p:nvPicPr>
        <p:blipFill>
          <a:blip r:embed="rId8"/>
          <a:stretch>
            <a:fillRect/>
          </a:stretch>
        </p:blipFill>
        <p:spPr>
          <a:xfrm>
            <a:off x="11953539" y="269254"/>
            <a:ext cx="6128031" cy="8725654"/>
          </a:xfrm>
          <a:prstGeom prst="rect">
            <a:avLst/>
          </a:prstGeom>
        </p:spPr>
      </p:pic>
      <p:sp>
        <p:nvSpPr>
          <p:cNvPr id="16" name="Freeform 14">
            <a:extLst>
              <a:ext uri="{FF2B5EF4-FFF2-40B4-BE49-F238E27FC236}">
                <a16:creationId xmlns:a16="http://schemas.microsoft.com/office/drawing/2014/main" id="{225E81AE-CB0B-4C02-8A0A-FC666D814CFA}"/>
              </a:ext>
            </a:extLst>
          </p:cNvPr>
          <p:cNvSpPr/>
          <p:nvPr/>
        </p:nvSpPr>
        <p:spPr>
          <a:xfrm>
            <a:off x="12870705" y="46660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5">
            <a:extLst>
              <a:ext uri="{FF2B5EF4-FFF2-40B4-BE49-F238E27FC236}">
                <a16:creationId xmlns:a16="http://schemas.microsoft.com/office/drawing/2014/main" id="{D15357FE-5C8D-4CC2-BC88-278DC7243356}"/>
              </a:ext>
            </a:extLst>
          </p:cNvPr>
          <p:cNvSpPr/>
          <p:nvPr/>
        </p:nvSpPr>
        <p:spPr>
          <a:xfrm>
            <a:off x="12870705" y="50694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8" name="TextBox 19">
            <a:extLst>
              <a:ext uri="{FF2B5EF4-FFF2-40B4-BE49-F238E27FC236}">
                <a16:creationId xmlns:a16="http://schemas.microsoft.com/office/drawing/2014/main" id="{966132AC-435B-4681-8FAC-2489EAEF57DF}"/>
              </a:ext>
            </a:extLst>
          </p:cNvPr>
          <p:cNvSpPr txBox="1"/>
          <p:nvPr/>
        </p:nvSpPr>
        <p:spPr>
          <a:xfrm>
            <a:off x="13202912" y="3665342"/>
            <a:ext cx="4056388" cy="1679286"/>
          </a:xfrm>
          <a:prstGeom prst="rect">
            <a:avLst/>
          </a:prstGeom>
        </p:spPr>
        <p:txBody>
          <a:bodyPr lIns="0" tIns="0" rIns="0" bIns="0" rtlCol="0" anchor="t">
            <a:spAutoFit/>
          </a:bodyPr>
          <a:lstStyle/>
          <a:p>
            <a:pPr marL="0" marR="0" lvl="0" indent="0" algn="l" defTabSz="914400" rtl="0" eaLnBrk="1" fontAlgn="auto" latinLnBrk="0" hangingPunct="1">
              <a:lnSpc>
                <a:spcPts val="3363"/>
              </a:lnSpc>
              <a:spcBef>
                <a:spcPts val="0"/>
              </a:spcBef>
              <a:spcAft>
                <a:spcPts val="0"/>
              </a:spcAft>
              <a:buClrTx/>
              <a:buSzTx/>
              <a:buFontTx/>
              <a:buNone/>
              <a:tabLst/>
              <a:defRPr/>
            </a:pPr>
            <a:r>
              <a:rPr kumimoji="0" lang="en-US" sz="2402" b="0" i="0" u="none" strike="noStrike" kern="1200" cap="none" spc="0" normalizeH="0" baseline="0" noProof="0" dirty="0">
                <a:ln>
                  <a:noFill/>
                </a:ln>
                <a:solidFill>
                  <a:srgbClr val="F90303"/>
                </a:solidFill>
                <a:effectLst/>
                <a:uLnTx/>
                <a:uFillTx/>
                <a:latin typeface="Dreaming Outloud Sans"/>
                <a:ea typeface="+mn-ea"/>
                <a:cs typeface="+mn-cs"/>
              </a:rPr>
              <a:t>Forming good habits</a:t>
            </a:r>
          </a:p>
          <a:p>
            <a:pPr marL="0" marR="0" lvl="0" indent="0" algn="l" defTabSz="914400" rtl="0" eaLnBrk="1" fontAlgn="auto" latinLnBrk="0" hangingPunct="1">
              <a:lnSpc>
                <a:spcPts val="3363"/>
              </a:lnSpc>
              <a:spcBef>
                <a:spcPts val="0"/>
              </a:spcBef>
              <a:spcAft>
                <a:spcPts val="0"/>
              </a:spcAft>
              <a:buClrTx/>
              <a:buSzTx/>
              <a:buFontTx/>
              <a:buNone/>
              <a:tabLst/>
              <a:defRPr/>
            </a:pPr>
            <a:r>
              <a:rPr kumimoji="0" lang="en-US" sz="2402" b="0" i="0" u="none" strike="noStrike" kern="1200" cap="none" spc="0" normalizeH="0" baseline="0" noProof="0" dirty="0">
                <a:ln>
                  <a:noFill/>
                </a:ln>
                <a:solidFill>
                  <a:srgbClr val="F90303"/>
                </a:solidFill>
                <a:effectLst/>
                <a:uLnTx/>
                <a:uFillTx/>
                <a:latin typeface="Dreaming Outloud Sans"/>
                <a:ea typeface="+mn-ea"/>
                <a:cs typeface="+mn-cs"/>
              </a:rPr>
              <a:t>Supports progress</a:t>
            </a:r>
          </a:p>
          <a:p>
            <a:pPr marL="0" marR="0" lvl="0" indent="0" algn="l" defTabSz="914400" rtl="0" eaLnBrk="1" fontAlgn="auto" latinLnBrk="0" hangingPunct="1">
              <a:lnSpc>
                <a:spcPts val="3363"/>
              </a:lnSpc>
              <a:spcBef>
                <a:spcPts val="0"/>
              </a:spcBef>
              <a:spcAft>
                <a:spcPts val="0"/>
              </a:spcAft>
              <a:buClrTx/>
              <a:buSzTx/>
              <a:buFontTx/>
              <a:buNone/>
              <a:tabLst/>
              <a:defRPr/>
            </a:pPr>
            <a:r>
              <a:rPr kumimoji="0" lang="en-US" sz="2402" b="0" i="0" u="none" strike="noStrike" kern="1200" cap="none" spc="0" normalizeH="0" baseline="0" noProof="0" dirty="0">
                <a:ln>
                  <a:noFill/>
                </a:ln>
                <a:solidFill>
                  <a:srgbClr val="F90303"/>
                </a:solidFill>
                <a:effectLst/>
                <a:uLnTx/>
                <a:uFillTx/>
                <a:latin typeface="Dreaming Outloud Sans"/>
                <a:ea typeface="+mn-ea"/>
                <a:cs typeface="+mn-cs"/>
              </a:rPr>
              <a:t>Increased wellbeing </a:t>
            </a:r>
          </a:p>
          <a:p>
            <a:pPr marL="0" marR="0" lvl="0" indent="0" algn="l" defTabSz="914400" rtl="0" eaLnBrk="1" fontAlgn="auto" latinLnBrk="0" hangingPunct="1">
              <a:lnSpc>
                <a:spcPts val="3363"/>
              </a:lnSpc>
              <a:spcBef>
                <a:spcPts val="0"/>
              </a:spcBef>
              <a:spcAft>
                <a:spcPts val="0"/>
              </a:spcAft>
              <a:buClrTx/>
              <a:buSzTx/>
              <a:buFontTx/>
              <a:buNone/>
              <a:tabLst/>
              <a:defRPr/>
            </a:pPr>
            <a:r>
              <a:rPr kumimoji="0" lang="en-US" sz="2402" b="0" i="0" u="none" strike="noStrike" kern="1200" cap="none" spc="0" normalizeH="0" baseline="0" noProof="0" dirty="0">
                <a:ln>
                  <a:noFill/>
                </a:ln>
                <a:solidFill>
                  <a:srgbClr val="F90303"/>
                </a:solidFill>
                <a:effectLst/>
                <a:uLnTx/>
                <a:uFillTx/>
                <a:latin typeface="Dreaming Outloud Sans"/>
                <a:ea typeface="+mn-ea"/>
                <a:cs typeface="+mn-cs"/>
              </a:rPr>
              <a:t>Supports to build friendships</a:t>
            </a:r>
          </a:p>
        </p:txBody>
      </p:sp>
      <p:pic>
        <p:nvPicPr>
          <p:cNvPr id="22" name="Picture 21">
            <a:extLst>
              <a:ext uri="{FF2B5EF4-FFF2-40B4-BE49-F238E27FC236}">
                <a16:creationId xmlns:a16="http://schemas.microsoft.com/office/drawing/2014/main" id="{FECD3B84-A478-4C21-914B-D967831E0E40}"/>
              </a:ext>
            </a:extLst>
          </p:cNvPr>
          <p:cNvPicPr>
            <a:picLocks noChangeAspect="1"/>
          </p:cNvPicPr>
          <p:nvPr/>
        </p:nvPicPr>
        <p:blipFill>
          <a:blip r:embed="rId11"/>
          <a:stretch>
            <a:fillRect/>
          </a:stretch>
        </p:blipFill>
        <p:spPr>
          <a:xfrm>
            <a:off x="1680749" y="2198194"/>
            <a:ext cx="10153793" cy="7783473"/>
          </a:xfrm>
          <a:prstGeom prst="rect">
            <a:avLst/>
          </a:prstGeom>
        </p:spPr>
      </p:pic>
    </p:spTree>
    <p:extLst>
      <p:ext uri="{BB962C8B-B14F-4D97-AF65-F5344CB8AC3E}">
        <p14:creationId xmlns:p14="http://schemas.microsoft.com/office/powerpoint/2010/main" val="2283537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259A6EF9E30E4AB458056033936B5E" ma:contentTypeVersion="16" ma:contentTypeDescription="Create a new document." ma:contentTypeScope="" ma:versionID="89abfbc742e01aa2df436a15162c5495">
  <xsd:schema xmlns:xsd="http://www.w3.org/2001/XMLSchema" xmlns:xs="http://www.w3.org/2001/XMLSchema" xmlns:p="http://schemas.microsoft.com/office/2006/metadata/properties" xmlns:ns2="0f349248-1e45-49e4-a371-0a1bd6adc428" xmlns:ns3="bdd55185-8fc5-4dee-9784-3837121dcfb8" targetNamespace="http://schemas.microsoft.com/office/2006/metadata/properties" ma:root="true" ma:fieldsID="fb49e4b64ea21c63bb8a8d9753bfe8ce" ns2:_="" ns3:_="">
    <xsd:import namespace="0f349248-1e45-49e4-a371-0a1bd6adc428"/>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9248-1e45-49e4-a371-0a1bd6ad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71d946-f305-4c26-8cb0-97e5b65ac7c0}"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349248-1e45-49e4-a371-0a1bd6adc428">
      <Terms xmlns="http://schemas.microsoft.com/office/infopath/2007/PartnerControls"/>
    </lcf76f155ced4ddcb4097134ff3c332f>
    <TaxCatchAll xmlns="bdd55185-8fc5-4dee-9784-3837121dcfb8" xsi:nil="true"/>
  </documentManagement>
</p:properties>
</file>

<file path=customXml/itemProps1.xml><?xml version="1.0" encoding="utf-8"?>
<ds:datastoreItem xmlns:ds="http://schemas.openxmlformats.org/officeDocument/2006/customXml" ds:itemID="{28694E38-3BDF-48AD-B028-DFE354837150}">
  <ds:schemaRefs>
    <ds:schemaRef ds:uri="http://schemas.microsoft.com/sharepoint/v3/contenttype/forms"/>
  </ds:schemaRefs>
</ds:datastoreItem>
</file>

<file path=customXml/itemProps2.xml><?xml version="1.0" encoding="utf-8"?>
<ds:datastoreItem xmlns:ds="http://schemas.openxmlformats.org/officeDocument/2006/customXml" ds:itemID="{A885B0F4-8725-4C97-B4F6-CA4BBA83A7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49248-1e45-49e4-a371-0a1bd6adc428"/>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734AD-2475-410E-B657-C492A8DA2A3C}">
  <ds:schemaRefs>
    <ds:schemaRef ds:uri="http://purl.org/dc/terms/"/>
    <ds:schemaRef ds:uri="http://purl.org/dc/elements/1.1/"/>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bdd55185-8fc5-4dee-9784-3837121dcfb8"/>
    <ds:schemaRef ds:uri="0f349248-1e45-49e4-a371-0a1bd6adc428"/>
  </ds:schemaRefs>
</ds:datastoreItem>
</file>

<file path=docProps/app.xml><?xml version="1.0" encoding="utf-8"?>
<Properties xmlns="http://schemas.openxmlformats.org/officeDocument/2006/extended-properties" xmlns:vt="http://schemas.openxmlformats.org/officeDocument/2006/docPropsVTypes">
  <TotalTime>1699</TotalTime>
  <Words>1520</Words>
  <Application>Microsoft Office PowerPoint</Application>
  <PresentationFormat>Custom</PresentationFormat>
  <Paragraphs>149</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Dreaming Outloud Sans</vt:lpstr>
      <vt:lpstr>Arial</vt:lpstr>
      <vt:lpstr>SassoonPrimaryInfant</vt:lpstr>
      <vt:lpstr>Halley</vt:lpstr>
      <vt:lpstr>Calibri</vt:lpstr>
      <vt:lpstr>Scripter</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Modern Kids Class Syllabus Presentation</dc:title>
  <dc:creator>L. LEESE (Knypersley First School)</dc:creator>
  <cp:lastModifiedBy>V. HARVEY (Knypersley First School)</cp:lastModifiedBy>
  <cp:revision>143</cp:revision>
  <dcterms:created xsi:type="dcterms:W3CDTF">2006-08-16T00:00:00Z</dcterms:created>
  <dcterms:modified xsi:type="dcterms:W3CDTF">2025-06-17T12:20:43Z</dcterms:modified>
  <dc:identifier>DAGFIzkTC_0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0x01010015259A6EF9E30E4AB458056033936B5E</vt:lpwstr>
  </property>
</Properties>
</file>