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29"/>
  </p:notesMasterIdLst>
  <p:sldIdLst>
    <p:sldId id="256" r:id="rId5"/>
    <p:sldId id="257" r:id="rId6"/>
    <p:sldId id="259" r:id="rId7"/>
    <p:sldId id="260" r:id="rId8"/>
    <p:sldId id="261" r:id="rId9"/>
    <p:sldId id="353" r:id="rId10"/>
    <p:sldId id="263" r:id="rId11"/>
    <p:sldId id="262" r:id="rId12"/>
    <p:sldId id="274" r:id="rId13"/>
    <p:sldId id="276" r:id="rId14"/>
    <p:sldId id="275" r:id="rId15"/>
    <p:sldId id="277" r:id="rId16"/>
    <p:sldId id="266" r:id="rId17"/>
    <p:sldId id="279" r:id="rId18"/>
    <p:sldId id="267" r:id="rId19"/>
    <p:sldId id="268" r:id="rId20"/>
    <p:sldId id="278" r:id="rId21"/>
    <p:sldId id="269" r:id="rId22"/>
    <p:sldId id="270" r:id="rId23"/>
    <p:sldId id="271" r:id="rId24"/>
    <p:sldId id="348" r:id="rId25"/>
    <p:sldId id="350" r:id="rId26"/>
    <p:sldId id="272" r:id="rId27"/>
    <p:sldId id="265" r:id="rId28"/>
  </p:sldIdLst>
  <p:sldSz cx="18288000" cy="10287000"/>
  <p:notesSz cx="6858000" cy="9144000"/>
  <p:embeddedFontLst>
    <p:embeddedFont>
      <p:font typeface="Arimo" panose="020B0604020202020204" charset="0"/>
      <p:regular r:id="rId30"/>
    </p:embeddedFont>
    <p:embeddedFont>
      <p:font typeface="Dreaming Outloud Sans" panose="020B0604020202020204" charset="0"/>
      <p:regular r:id="rId31"/>
    </p:embeddedFont>
    <p:embeddedFont>
      <p:font typeface="Halley" panose="020B0604020202020204" charset="0"/>
      <p:regular r:id="rId32"/>
    </p:embeddedFont>
    <p:embeddedFont>
      <p:font typeface="SassoonCRInfant" panose="020B0604020202020204" charset="0"/>
      <p:regular r:id="rId33"/>
      <p:bold r:id="rId34"/>
      <p:italic r:id="rId35"/>
      <p:boldItalic r:id="rId36"/>
    </p:embeddedFont>
    <p:embeddedFont>
      <p:font typeface="SassoonPrimaryInfant" panose="020B0604020202020204"/>
      <p:regular r:id="rId37"/>
      <p:bold r:id="rId38"/>
    </p:embeddedFont>
    <p:embeddedFont>
      <p:font typeface="SassoonPrimaryType" panose="020B0604020202020204"/>
      <p:regular r:id="rId39"/>
      <p:bold r:id="rId40"/>
    </p:embeddedFont>
    <p:embeddedFont>
      <p:font typeface="Scripter" panose="020B0604020202020204" charset="0"/>
      <p:regular r:id="rId4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6F59A1D-49D3-41CA-F704-1E846F50651D}" v="7" dt="2025-06-21T20:34:45.05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44" d="100"/>
          <a:sy n="44" d="100"/>
        </p:scale>
        <p:origin x="684" y="4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10.fntdata"/><Relationship Id="rId21" Type="http://schemas.openxmlformats.org/officeDocument/2006/relationships/slide" Target="slides/slide17.xml"/><Relationship Id="rId34" Type="http://schemas.openxmlformats.org/officeDocument/2006/relationships/font" Target="fonts/font5.fntdata"/><Relationship Id="rId42" Type="http://schemas.openxmlformats.org/officeDocument/2006/relationships/presProps" Target="presProps.xml"/><Relationship Id="rId47"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font" Target="fonts/font11.fntdata"/><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7.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2.fntdata"/><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4.fntdata"/><Relationship Id="rId38" Type="http://schemas.openxmlformats.org/officeDocument/2006/relationships/font" Target="fonts/font9.fntdata"/><Relationship Id="rId46" Type="http://schemas.microsoft.com/office/2016/11/relationships/changesInfo" Target="changesInfos/changesInfo1.xml"/><Relationship Id="rId20" Type="http://schemas.openxmlformats.org/officeDocument/2006/relationships/slide" Target="slides/slide16.xml"/><Relationship Id="rId41" Type="http://schemas.openxmlformats.org/officeDocument/2006/relationships/font" Target="fonts/font12.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ern Massey (Knypersley First School)" userId="S::f.massey@cflptrust.co.uk::44fcebab-f19d-4c45-b91e-de5ac12aff8d" providerId="AD" clId="Web-{D6F59A1D-49D3-41CA-F704-1E846F50651D}"/>
    <pc:docChg chg="modSld">
      <pc:chgData name="Fern Massey (Knypersley First School)" userId="S::f.massey@cflptrust.co.uk::44fcebab-f19d-4c45-b91e-de5ac12aff8d" providerId="AD" clId="Web-{D6F59A1D-49D3-41CA-F704-1E846F50651D}" dt="2025-06-21T20:34:44.975" v="3" actId="1076"/>
      <pc:docMkLst>
        <pc:docMk/>
      </pc:docMkLst>
      <pc:sldChg chg="delSp modSp">
        <pc:chgData name="Fern Massey (Knypersley First School)" userId="S::f.massey@cflptrust.co.uk::44fcebab-f19d-4c45-b91e-de5ac12aff8d" providerId="AD" clId="Web-{D6F59A1D-49D3-41CA-F704-1E846F50651D}" dt="2025-06-21T20:34:44.975" v="3" actId="1076"/>
        <pc:sldMkLst>
          <pc:docMk/>
          <pc:sldMk cId="3315366288" sldId="266"/>
        </pc:sldMkLst>
        <pc:spChg chg="mod">
          <ac:chgData name="Fern Massey (Knypersley First School)" userId="S::f.massey@cflptrust.co.uk::44fcebab-f19d-4c45-b91e-de5ac12aff8d" providerId="AD" clId="Web-{D6F59A1D-49D3-41CA-F704-1E846F50651D}" dt="2025-06-21T20:34:44.865" v="2" actId="20577"/>
          <ac:spMkLst>
            <pc:docMk/>
            <pc:sldMk cId="3315366288" sldId="266"/>
            <ac:spMk id="13" creationId="{7D933208-0100-4EC3-A537-049E3317CFA5}"/>
          </ac:spMkLst>
        </pc:spChg>
        <pc:picChg chg="mod">
          <ac:chgData name="Fern Massey (Knypersley First School)" userId="S::f.massey@cflptrust.co.uk::44fcebab-f19d-4c45-b91e-de5ac12aff8d" providerId="AD" clId="Web-{D6F59A1D-49D3-41CA-F704-1E846F50651D}" dt="2025-06-21T20:34:44.975" v="3" actId="1076"/>
          <ac:picMkLst>
            <pc:docMk/>
            <pc:sldMk cId="3315366288" sldId="266"/>
            <ac:picMk id="14" creationId="{76769A3E-FDEF-4EF7-88A1-1691E3F5FA4E}"/>
          </ac:picMkLst>
        </pc:picChg>
        <pc:picChg chg="del">
          <ac:chgData name="Fern Massey (Knypersley First School)" userId="S::f.massey@cflptrust.co.uk::44fcebab-f19d-4c45-b91e-de5ac12aff8d" providerId="AD" clId="Web-{D6F59A1D-49D3-41CA-F704-1E846F50651D}" dt="2025-06-21T20:34:31.521" v="0"/>
          <ac:picMkLst>
            <pc:docMk/>
            <pc:sldMk cId="3315366288" sldId="266"/>
            <ac:picMk id="17" creationId="{0F5C11E0-02AE-4463-A255-567F58DFC0AF}"/>
          </ac:picMkLst>
        </pc:picChg>
      </pc:sldChg>
    </pc:docChg>
  </pc:docChgLst>
  <pc:docChgLst>
    <pc:chgData name="Fern Massey (Knypersley First School)" userId="44fcebab-f19d-4c45-b91e-de5ac12aff8d" providerId="ADAL" clId="{57178381-3DDC-4A59-AAAD-CA67470DB42F}"/>
    <pc:docChg chg="undo custSel addSld delSld modSld sldOrd">
      <pc:chgData name="Fern Massey (Knypersley First School)" userId="44fcebab-f19d-4c45-b91e-de5ac12aff8d" providerId="ADAL" clId="{57178381-3DDC-4A59-AAAD-CA67470DB42F}" dt="2025-06-09T10:55:17.953" v="367" actId="20577"/>
      <pc:docMkLst>
        <pc:docMk/>
      </pc:docMkLst>
      <pc:sldChg chg="modSp mod">
        <pc:chgData name="Fern Massey (Knypersley First School)" userId="44fcebab-f19d-4c45-b91e-de5ac12aff8d" providerId="ADAL" clId="{57178381-3DDC-4A59-AAAD-CA67470DB42F}" dt="2025-06-02T11:10:27.770" v="1" actId="20577"/>
        <pc:sldMkLst>
          <pc:docMk/>
          <pc:sldMk cId="0" sldId="256"/>
        </pc:sldMkLst>
        <pc:spChg chg="mod">
          <ac:chgData name="Fern Massey (Knypersley First School)" userId="44fcebab-f19d-4c45-b91e-de5ac12aff8d" providerId="ADAL" clId="{57178381-3DDC-4A59-AAAD-CA67470DB42F}" dt="2025-06-02T11:10:27.770" v="1" actId="20577"/>
          <ac:spMkLst>
            <pc:docMk/>
            <pc:sldMk cId="0" sldId="256"/>
            <ac:spMk id="18" creationId="{00000000-0000-0000-0000-000000000000}"/>
          </ac:spMkLst>
        </pc:spChg>
      </pc:sldChg>
      <pc:sldChg chg="addSp delSp modSp del mod">
        <pc:chgData name="Fern Massey (Knypersley First School)" userId="44fcebab-f19d-4c45-b91e-de5ac12aff8d" providerId="ADAL" clId="{57178381-3DDC-4A59-AAAD-CA67470DB42F}" dt="2025-06-04T13:02:57.710" v="54" actId="47"/>
        <pc:sldMkLst>
          <pc:docMk/>
          <pc:sldMk cId="0" sldId="258"/>
        </pc:sldMkLst>
        <pc:spChg chg="mod">
          <ac:chgData name="Fern Massey (Knypersley First School)" userId="44fcebab-f19d-4c45-b91e-de5ac12aff8d" providerId="ADAL" clId="{57178381-3DDC-4A59-AAAD-CA67470DB42F}" dt="2025-06-04T12:06:30.067" v="46" actId="1076"/>
          <ac:spMkLst>
            <pc:docMk/>
            <pc:sldMk cId="0" sldId="258"/>
            <ac:spMk id="5" creationId="{00000000-0000-0000-0000-000000000000}"/>
          </ac:spMkLst>
        </pc:spChg>
        <pc:spChg chg="mod">
          <ac:chgData name="Fern Massey (Knypersley First School)" userId="44fcebab-f19d-4c45-b91e-de5ac12aff8d" providerId="ADAL" clId="{57178381-3DDC-4A59-AAAD-CA67470DB42F}" dt="2025-06-04T12:06:31.698" v="47" actId="1076"/>
          <ac:spMkLst>
            <pc:docMk/>
            <pc:sldMk cId="0" sldId="258"/>
            <ac:spMk id="6" creationId="{00000000-0000-0000-0000-000000000000}"/>
          </ac:spMkLst>
        </pc:spChg>
        <pc:spChg chg="mod">
          <ac:chgData name="Fern Massey (Knypersley First School)" userId="44fcebab-f19d-4c45-b91e-de5ac12aff8d" providerId="ADAL" clId="{57178381-3DDC-4A59-AAAD-CA67470DB42F}" dt="2025-06-04T12:06:24.399" v="44" actId="1076"/>
          <ac:spMkLst>
            <pc:docMk/>
            <pc:sldMk cId="0" sldId="258"/>
            <ac:spMk id="11" creationId="{00000000-0000-0000-0000-000000000000}"/>
          </ac:spMkLst>
        </pc:spChg>
        <pc:spChg chg="add del mod">
          <ac:chgData name="Fern Massey (Knypersley First School)" userId="44fcebab-f19d-4c45-b91e-de5ac12aff8d" providerId="ADAL" clId="{57178381-3DDC-4A59-AAAD-CA67470DB42F}" dt="2025-06-04T12:06:14.078" v="41" actId="478"/>
          <ac:spMkLst>
            <pc:docMk/>
            <pc:sldMk cId="0" sldId="258"/>
            <ac:spMk id="21" creationId="{2FB02C15-E449-4AB9-9865-FA0631F7B6CC}"/>
          </ac:spMkLst>
        </pc:spChg>
        <pc:spChg chg="add del mod">
          <ac:chgData name="Fern Massey (Knypersley First School)" userId="44fcebab-f19d-4c45-b91e-de5ac12aff8d" providerId="ADAL" clId="{57178381-3DDC-4A59-AAAD-CA67470DB42F}" dt="2025-06-04T12:06:11.813" v="39"/>
          <ac:spMkLst>
            <pc:docMk/>
            <pc:sldMk cId="0" sldId="258"/>
            <ac:spMk id="22" creationId="{8694FC55-B604-43D8-8193-7959B17A365D}"/>
          </ac:spMkLst>
        </pc:spChg>
        <pc:spChg chg="mod">
          <ac:chgData name="Fern Massey (Knypersley First School)" userId="44fcebab-f19d-4c45-b91e-de5ac12aff8d" providerId="ADAL" clId="{57178381-3DDC-4A59-AAAD-CA67470DB42F}" dt="2025-06-04T12:06:34.103" v="48" actId="1076"/>
          <ac:spMkLst>
            <pc:docMk/>
            <pc:sldMk cId="0" sldId="258"/>
            <ac:spMk id="25" creationId="{56D5AC69-1D52-4DF8-9CB6-57DD34F58F55}"/>
          </ac:spMkLst>
        </pc:spChg>
        <pc:spChg chg="mod">
          <ac:chgData name="Fern Massey (Knypersley First School)" userId="44fcebab-f19d-4c45-b91e-de5ac12aff8d" providerId="ADAL" clId="{57178381-3DDC-4A59-AAAD-CA67470DB42F}" dt="2025-06-04T12:06:37.549" v="49" actId="1076"/>
          <ac:spMkLst>
            <pc:docMk/>
            <pc:sldMk cId="0" sldId="258"/>
            <ac:spMk id="27" creationId="{E944E110-617B-41A5-8278-9200E0B61F63}"/>
          </ac:spMkLst>
        </pc:spChg>
        <pc:spChg chg="del">
          <ac:chgData name="Fern Massey (Knypersley First School)" userId="44fcebab-f19d-4c45-b91e-de5ac12aff8d" providerId="ADAL" clId="{57178381-3DDC-4A59-AAAD-CA67470DB42F}" dt="2025-06-02T11:11:25.133" v="22" actId="478"/>
          <ac:spMkLst>
            <pc:docMk/>
            <pc:sldMk cId="0" sldId="258"/>
            <ac:spMk id="30" creationId="{D8AEA909-9FCB-4761-81E3-65BCEFE49A38}"/>
          </ac:spMkLst>
        </pc:spChg>
        <pc:spChg chg="del">
          <ac:chgData name="Fern Massey (Knypersley First School)" userId="44fcebab-f19d-4c45-b91e-de5ac12aff8d" providerId="ADAL" clId="{57178381-3DDC-4A59-AAAD-CA67470DB42F}" dt="2025-06-02T11:11:26.864" v="23" actId="478"/>
          <ac:spMkLst>
            <pc:docMk/>
            <pc:sldMk cId="0" sldId="258"/>
            <ac:spMk id="31" creationId="{274861E0-31D5-43B5-BAA9-54793A94AD1D}"/>
          </ac:spMkLst>
        </pc:spChg>
        <pc:picChg chg="del">
          <ac:chgData name="Fern Massey (Knypersley First School)" userId="44fcebab-f19d-4c45-b91e-de5ac12aff8d" providerId="ADAL" clId="{57178381-3DDC-4A59-AAAD-CA67470DB42F}" dt="2025-06-02T11:11:23.652" v="21" actId="478"/>
          <ac:picMkLst>
            <pc:docMk/>
            <pc:sldMk cId="0" sldId="258"/>
            <ac:picMk id="15" creationId="{A4309FD7-DFD0-451A-8AE4-4A5C7A7C23EA}"/>
          </ac:picMkLst>
        </pc:picChg>
        <pc:picChg chg="add del">
          <ac:chgData name="Fern Massey (Knypersley First School)" userId="44fcebab-f19d-4c45-b91e-de5ac12aff8d" providerId="ADAL" clId="{57178381-3DDC-4A59-AAAD-CA67470DB42F}" dt="2025-06-02T11:11:16.723" v="16" actId="478"/>
          <ac:picMkLst>
            <pc:docMk/>
            <pc:sldMk cId="0" sldId="258"/>
            <ac:picMk id="36" creationId="{C3923071-6219-4974-A118-E24768EA94F8}"/>
          </ac:picMkLst>
        </pc:picChg>
        <pc:picChg chg="del">
          <ac:chgData name="Fern Massey (Knypersley First School)" userId="44fcebab-f19d-4c45-b91e-de5ac12aff8d" providerId="ADAL" clId="{57178381-3DDC-4A59-AAAD-CA67470DB42F}" dt="2025-06-04T12:05:26.068" v="29" actId="478"/>
          <ac:picMkLst>
            <pc:docMk/>
            <pc:sldMk cId="0" sldId="258"/>
            <ac:picMk id="41" creationId="{D06BA100-8403-4F9B-9016-EEB38F012975}"/>
          </ac:picMkLst>
        </pc:picChg>
      </pc:sldChg>
      <pc:sldChg chg="ord">
        <pc:chgData name="Fern Massey (Knypersley First School)" userId="44fcebab-f19d-4c45-b91e-de5ac12aff8d" providerId="ADAL" clId="{57178381-3DDC-4A59-AAAD-CA67470DB42F}" dt="2025-06-09T10:52:36.035" v="352"/>
        <pc:sldMkLst>
          <pc:docMk/>
          <pc:sldMk cId="0" sldId="263"/>
        </pc:sldMkLst>
      </pc:sldChg>
      <pc:sldChg chg="delSp mod">
        <pc:chgData name="Fern Massey (Knypersley First School)" userId="44fcebab-f19d-4c45-b91e-de5ac12aff8d" providerId="ADAL" clId="{57178381-3DDC-4A59-AAAD-CA67470DB42F}" dt="2025-06-02T11:15:34.262" v="28" actId="478"/>
        <pc:sldMkLst>
          <pc:docMk/>
          <pc:sldMk cId="0" sldId="265"/>
        </pc:sldMkLst>
        <pc:spChg chg="del">
          <ac:chgData name="Fern Massey (Knypersley First School)" userId="44fcebab-f19d-4c45-b91e-de5ac12aff8d" providerId="ADAL" clId="{57178381-3DDC-4A59-AAAD-CA67470DB42F}" dt="2025-06-02T11:15:34.262" v="28" actId="478"/>
          <ac:spMkLst>
            <pc:docMk/>
            <pc:sldMk cId="0" sldId="265"/>
            <ac:spMk id="3" creationId="{00000000-0000-0000-0000-000000000000}"/>
          </ac:spMkLst>
        </pc:spChg>
      </pc:sldChg>
      <pc:sldChg chg="add del">
        <pc:chgData name="Fern Massey (Knypersley First School)" userId="44fcebab-f19d-4c45-b91e-de5ac12aff8d" providerId="ADAL" clId="{57178381-3DDC-4A59-AAAD-CA67470DB42F}" dt="2025-06-09T10:50:29.154" v="348"/>
        <pc:sldMkLst>
          <pc:docMk/>
          <pc:sldMk cId="3315366288" sldId="266"/>
        </pc:sldMkLst>
      </pc:sldChg>
      <pc:sldChg chg="modSp mod">
        <pc:chgData name="Fern Massey (Knypersley First School)" userId="44fcebab-f19d-4c45-b91e-de5ac12aff8d" providerId="ADAL" clId="{57178381-3DDC-4A59-AAAD-CA67470DB42F}" dt="2025-06-02T11:14:48.905" v="27" actId="2711"/>
        <pc:sldMkLst>
          <pc:docMk/>
          <pc:sldMk cId="257947838" sldId="268"/>
        </pc:sldMkLst>
        <pc:spChg chg="mod">
          <ac:chgData name="Fern Massey (Knypersley First School)" userId="44fcebab-f19d-4c45-b91e-de5ac12aff8d" providerId="ADAL" clId="{57178381-3DDC-4A59-AAAD-CA67470DB42F}" dt="2025-06-02T11:14:48.905" v="27" actId="2711"/>
          <ac:spMkLst>
            <pc:docMk/>
            <pc:sldMk cId="257947838" sldId="268"/>
            <ac:spMk id="15" creationId="{675A3115-240F-4172-8F3D-71BA8F31AECD}"/>
          </ac:spMkLst>
        </pc:spChg>
      </pc:sldChg>
      <pc:sldChg chg="modSp mod">
        <pc:chgData name="Fern Massey (Knypersley First School)" userId="44fcebab-f19d-4c45-b91e-de5ac12aff8d" providerId="ADAL" clId="{57178381-3DDC-4A59-AAAD-CA67470DB42F}" dt="2025-06-04T13:26:04.493" v="172" actId="20577"/>
        <pc:sldMkLst>
          <pc:docMk/>
          <pc:sldMk cId="1311584560" sldId="270"/>
        </pc:sldMkLst>
        <pc:spChg chg="mod">
          <ac:chgData name="Fern Massey (Knypersley First School)" userId="44fcebab-f19d-4c45-b91e-de5ac12aff8d" providerId="ADAL" clId="{57178381-3DDC-4A59-AAAD-CA67470DB42F}" dt="2025-06-04T13:26:04.493" v="172" actId="20577"/>
          <ac:spMkLst>
            <pc:docMk/>
            <pc:sldMk cId="1311584560" sldId="270"/>
            <ac:spMk id="28" creationId="{D0AF047E-54B8-4797-A89F-39126EA2E565}"/>
          </ac:spMkLst>
        </pc:spChg>
      </pc:sldChg>
      <pc:sldChg chg="addSp modSp mod ord">
        <pc:chgData name="Fern Massey (Knypersley First School)" userId="44fcebab-f19d-4c45-b91e-de5ac12aff8d" providerId="ADAL" clId="{57178381-3DDC-4A59-AAAD-CA67470DB42F}" dt="2025-06-09T10:54:02.085" v="356"/>
        <pc:sldMkLst>
          <pc:docMk/>
          <pc:sldMk cId="3869598845" sldId="271"/>
        </pc:sldMkLst>
        <pc:spChg chg="add mod">
          <ac:chgData name="Fern Massey (Knypersley First School)" userId="44fcebab-f19d-4c45-b91e-de5ac12aff8d" providerId="ADAL" clId="{57178381-3DDC-4A59-AAAD-CA67470DB42F}" dt="2025-06-04T13:31:58.519" v="344" actId="20577"/>
          <ac:spMkLst>
            <pc:docMk/>
            <pc:sldMk cId="3869598845" sldId="271"/>
            <ac:spMk id="9" creationId="{591874A7-B674-4DC7-B42E-BA4A43910670}"/>
          </ac:spMkLst>
        </pc:spChg>
        <pc:spChg chg="mod">
          <ac:chgData name="Fern Massey (Knypersley First School)" userId="44fcebab-f19d-4c45-b91e-de5ac12aff8d" providerId="ADAL" clId="{57178381-3DDC-4A59-AAAD-CA67470DB42F}" dt="2025-06-04T13:27:36.582" v="186" actId="1076"/>
          <ac:spMkLst>
            <pc:docMk/>
            <pc:sldMk cId="3869598845" sldId="271"/>
            <ac:spMk id="15" creationId="{99852024-2916-49AD-961F-DD6CE7E7CC68}"/>
          </ac:spMkLst>
        </pc:spChg>
        <pc:spChg chg="mod">
          <ac:chgData name="Fern Massey (Knypersley First School)" userId="44fcebab-f19d-4c45-b91e-de5ac12aff8d" providerId="ADAL" clId="{57178381-3DDC-4A59-AAAD-CA67470DB42F}" dt="2025-06-04T13:29:32.063" v="188" actId="1076"/>
          <ac:spMkLst>
            <pc:docMk/>
            <pc:sldMk cId="3869598845" sldId="271"/>
            <ac:spMk id="35" creationId="{61C78076-68FA-4B12-899C-AFD0AB3C01FD}"/>
          </ac:spMkLst>
        </pc:spChg>
        <pc:picChg chg="add mod">
          <ac:chgData name="Fern Massey (Knypersley First School)" userId="44fcebab-f19d-4c45-b91e-de5ac12aff8d" providerId="ADAL" clId="{57178381-3DDC-4A59-AAAD-CA67470DB42F}" dt="2025-06-04T13:31:23.087" v="335" actId="14100"/>
          <ac:picMkLst>
            <pc:docMk/>
            <pc:sldMk cId="3869598845" sldId="271"/>
            <ac:picMk id="8" creationId="{B0E78025-2CD9-46E5-9559-7412E06AB962}"/>
          </ac:picMkLst>
        </pc:picChg>
        <pc:picChg chg="mod">
          <ac:chgData name="Fern Massey (Knypersley First School)" userId="44fcebab-f19d-4c45-b91e-de5ac12aff8d" providerId="ADAL" clId="{57178381-3DDC-4A59-AAAD-CA67470DB42F}" dt="2025-06-04T13:27:11.380" v="174" actId="1076"/>
          <ac:picMkLst>
            <pc:docMk/>
            <pc:sldMk cId="3869598845" sldId="271"/>
            <ac:picMk id="13" creationId="{0826B8EE-4800-46BD-A12D-B6042A83D00E}"/>
          </ac:picMkLst>
        </pc:picChg>
        <pc:picChg chg="mod">
          <ac:chgData name="Fern Massey (Knypersley First School)" userId="44fcebab-f19d-4c45-b91e-de5ac12aff8d" providerId="ADAL" clId="{57178381-3DDC-4A59-AAAD-CA67470DB42F}" dt="2025-06-04T13:29:38.437" v="190" actId="1076"/>
          <ac:picMkLst>
            <pc:docMk/>
            <pc:sldMk cId="3869598845" sldId="271"/>
            <ac:picMk id="19" creationId="{B40C55FC-5021-4CA3-8D8A-EF39B3973B32}"/>
          </ac:picMkLst>
        </pc:picChg>
        <pc:picChg chg="mod">
          <ac:chgData name="Fern Massey (Knypersley First School)" userId="44fcebab-f19d-4c45-b91e-de5ac12aff8d" providerId="ADAL" clId="{57178381-3DDC-4A59-AAAD-CA67470DB42F}" dt="2025-06-04T13:29:36.450" v="189" actId="1076"/>
          <ac:picMkLst>
            <pc:docMk/>
            <pc:sldMk cId="3869598845" sldId="271"/>
            <ac:picMk id="1026" creationId="{84AFD067-0A24-4044-8850-F9F4A4F12C7C}"/>
          </ac:picMkLst>
        </pc:picChg>
        <pc:picChg chg="mod">
          <ac:chgData name="Fern Massey (Knypersley First School)" userId="44fcebab-f19d-4c45-b91e-de5ac12aff8d" providerId="ADAL" clId="{57178381-3DDC-4A59-AAAD-CA67470DB42F}" dt="2025-06-04T13:27:34.756" v="185" actId="1076"/>
          <ac:picMkLst>
            <pc:docMk/>
            <pc:sldMk cId="3869598845" sldId="271"/>
            <ac:picMk id="5126" creationId="{F9D13E09-4266-4CB5-9870-7F0DA5BDEA43}"/>
          </ac:picMkLst>
        </pc:picChg>
      </pc:sldChg>
      <pc:sldChg chg="modSp mod">
        <pc:chgData name="Fern Massey (Knypersley First School)" userId="44fcebab-f19d-4c45-b91e-de5ac12aff8d" providerId="ADAL" clId="{57178381-3DDC-4A59-AAAD-CA67470DB42F}" dt="2025-06-09T10:55:17.953" v="367" actId="20577"/>
        <pc:sldMkLst>
          <pc:docMk/>
          <pc:sldMk cId="380405249" sldId="272"/>
        </pc:sldMkLst>
        <pc:spChg chg="mod">
          <ac:chgData name="Fern Massey (Knypersley First School)" userId="44fcebab-f19d-4c45-b91e-de5ac12aff8d" providerId="ADAL" clId="{57178381-3DDC-4A59-AAAD-CA67470DB42F}" dt="2025-06-09T10:55:17.953" v="367" actId="20577"/>
          <ac:spMkLst>
            <pc:docMk/>
            <pc:sldMk cId="380405249" sldId="272"/>
            <ac:spMk id="7" creationId="{A4E52D76-6E9C-4151-9110-953FDBD09ABE}"/>
          </ac:spMkLst>
        </pc:spChg>
      </pc:sldChg>
      <pc:sldChg chg="delSp modSp del mod">
        <pc:chgData name="Fern Massey (Knypersley First School)" userId="44fcebab-f19d-4c45-b91e-de5ac12aff8d" providerId="ADAL" clId="{57178381-3DDC-4A59-AAAD-CA67470DB42F}" dt="2025-06-04T13:03:00.373" v="55" actId="47"/>
        <pc:sldMkLst>
          <pc:docMk/>
          <pc:sldMk cId="3122204978" sldId="273"/>
        </pc:sldMkLst>
        <pc:spChg chg="mod">
          <ac:chgData name="Fern Massey (Knypersley First School)" userId="44fcebab-f19d-4c45-b91e-de5ac12aff8d" providerId="ADAL" clId="{57178381-3DDC-4A59-AAAD-CA67470DB42F}" dt="2025-06-04T12:05:50.326" v="32" actId="1076"/>
          <ac:spMkLst>
            <pc:docMk/>
            <pc:sldMk cId="3122204978" sldId="273"/>
            <ac:spMk id="5" creationId="{00000000-0000-0000-0000-000000000000}"/>
          </ac:spMkLst>
        </pc:spChg>
        <pc:spChg chg="mod">
          <ac:chgData name="Fern Massey (Knypersley First School)" userId="44fcebab-f19d-4c45-b91e-de5ac12aff8d" providerId="ADAL" clId="{57178381-3DDC-4A59-AAAD-CA67470DB42F}" dt="2025-06-04T12:05:50.326" v="32" actId="1076"/>
          <ac:spMkLst>
            <pc:docMk/>
            <pc:sldMk cId="3122204978" sldId="273"/>
            <ac:spMk id="6" creationId="{00000000-0000-0000-0000-000000000000}"/>
          </ac:spMkLst>
        </pc:spChg>
        <pc:spChg chg="mod">
          <ac:chgData name="Fern Massey (Knypersley First School)" userId="44fcebab-f19d-4c45-b91e-de5ac12aff8d" providerId="ADAL" clId="{57178381-3DDC-4A59-AAAD-CA67470DB42F}" dt="2025-06-04T12:05:50.326" v="32" actId="1076"/>
          <ac:spMkLst>
            <pc:docMk/>
            <pc:sldMk cId="3122204978" sldId="273"/>
            <ac:spMk id="7" creationId="{00000000-0000-0000-0000-000000000000}"/>
          </ac:spMkLst>
        </pc:spChg>
        <pc:spChg chg="del">
          <ac:chgData name="Fern Massey (Knypersley First School)" userId="44fcebab-f19d-4c45-b91e-de5ac12aff8d" providerId="ADAL" clId="{57178381-3DDC-4A59-AAAD-CA67470DB42F}" dt="2025-06-02T11:11:00.532" v="8" actId="478"/>
          <ac:spMkLst>
            <pc:docMk/>
            <pc:sldMk cId="3122204978" sldId="273"/>
            <ac:spMk id="8" creationId="{00000000-0000-0000-0000-000000000000}"/>
          </ac:spMkLst>
        </pc:spChg>
        <pc:spChg chg="mod">
          <ac:chgData name="Fern Massey (Knypersley First School)" userId="44fcebab-f19d-4c45-b91e-de5ac12aff8d" providerId="ADAL" clId="{57178381-3DDC-4A59-AAAD-CA67470DB42F}" dt="2025-06-04T12:05:50.326" v="32" actId="1076"/>
          <ac:spMkLst>
            <pc:docMk/>
            <pc:sldMk cId="3122204978" sldId="273"/>
            <ac:spMk id="25" creationId="{56D5AC69-1D52-4DF8-9CB6-57DD34F58F55}"/>
          </ac:spMkLst>
        </pc:spChg>
        <pc:spChg chg="mod">
          <ac:chgData name="Fern Massey (Knypersley First School)" userId="44fcebab-f19d-4c45-b91e-de5ac12aff8d" providerId="ADAL" clId="{57178381-3DDC-4A59-AAAD-CA67470DB42F}" dt="2025-06-04T12:05:50.326" v="32" actId="1076"/>
          <ac:spMkLst>
            <pc:docMk/>
            <pc:sldMk cId="3122204978" sldId="273"/>
            <ac:spMk id="27" creationId="{E944E110-617B-41A5-8278-9200E0B61F63}"/>
          </ac:spMkLst>
        </pc:spChg>
        <pc:spChg chg="mod">
          <ac:chgData name="Fern Massey (Knypersley First School)" userId="44fcebab-f19d-4c45-b91e-de5ac12aff8d" providerId="ADAL" clId="{57178381-3DDC-4A59-AAAD-CA67470DB42F}" dt="2025-06-04T12:05:50.326" v="32" actId="1076"/>
          <ac:spMkLst>
            <pc:docMk/>
            <pc:sldMk cId="3122204978" sldId="273"/>
            <ac:spMk id="28" creationId="{4EE80DB2-0E04-4EC8-AA8C-769B995E7A17}"/>
          </ac:spMkLst>
        </pc:spChg>
        <pc:spChg chg="del">
          <ac:chgData name="Fern Massey (Knypersley First School)" userId="44fcebab-f19d-4c45-b91e-de5ac12aff8d" providerId="ADAL" clId="{57178381-3DDC-4A59-AAAD-CA67470DB42F}" dt="2025-06-02T11:11:04.415" v="10" actId="478"/>
          <ac:spMkLst>
            <pc:docMk/>
            <pc:sldMk cId="3122204978" sldId="273"/>
            <ac:spMk id="29" creationId="{9C684D63-6813-4B93-9824-B4349A364EDF}"/>
          </ac:spMkLst>
        </pc:spChg>
        <pc:spChg chg="del">
          <ac:chgData name="Fern Massey (Knypersley First School)" userId="44fcebab-f19d-4c45-b91e-de5ac12aff8d" providerId="ADAL" clId="{57178381-3DDC-4A59-AAAD-CA67470DB42F}" dt="2025-06-02T11:11:12.482" v="14" actId="478"/>
          <ac:spMkLst>
            <pc:docMk/>
            <pc:sldMk cId="3122204978" sldId="273"/>
            <ac:spMk id="30" creationId="{D8AEA909-9FCB-4761-81E3-65BCEFE49A38}"/>
          </ac:spMkLst>
        </pc:spChg>
        <pc:spChg chg="del">
          <ac:chgData name="Fern Massey (Knypersley First School)" userId="44fcebab-f19d-4c45-b91e-de5ac12aff8d" providerId="ADAL" clId="{57178381-3DDC-4A59-AAAD-CA67470DB42F}" dt="2025-06-02T11:11:14.701" v="15" actId="478"/>
          <ac:spMkLst>
            <pc:docMk/>
            <pc:sldMk cId="3122204978" sldId="273"/>
            <ac:spMk id="31" creationId="{274861E0-31D5-43B5-BAA9-54793A94AD1D}"/>
          </ac:spMkLst>
        </pc:spChg>
        <pc:picChg chg="del">
          <ac:chgData name="Fern Massey (Knypersley First School)" userId="44fcebab-f19d-4c45-b91e-de5ac12aff8d" providerId="ADAL" clId="{57178381-3DDC-4A59-AAAD-CA67470DB42F}" dt="2025-06-02T11:11:10.931" v="13" actId="478"/>
          <ac:picMkLst>
            <pc:docMk/>
            <pc:sldMk cId="3122204978" sldId="273"/>
            <ac:picMk id="15" creationId="{A4309FD7-DFD0-451A-8AE4-4A5C7A7C23EA}"/>
          </ac:picMkLst>
        </pc:picChg>
        <pc:picChg chg="del">
          <ac:chgData name="Fern Massey (Knypersley First School)" userId="44fcebab-f19d-4c45-b91e-de5ac12aff8d" providerId="ADAL" clId="{57178381-3DDC-4A59-AAAD-CA67470DB42F}" dt="2025-06-02T11:11:01.654" v="9" actId="478"/>
          <ac:picMkLst>
            <pc:docMk/>
            <pc:sldMk cId="3122204978" sldId="273"/>
            <ac:picMk id="32" creationId="{AC025574-DE78-423B-83AA-2E7114D30B2E}"/>
          </ac:picMkLst>
        </pc:picChg>
        <pc:picChg chg="mod">
          <ac:chgData name="Fern Massey (Knypersley First School)" userId="44fcebab-f19d-4c45-b91e-de5ac12aff8d" providerId="ADAL" clId="{57178381-3DDC-4A59-AAAD-CA67470DB42F}" dt="2025-06-04T12:05:50.326" v="32" actId="1076"/>
          <ac:picMkLst>
            <pc:docMk/>
            <pc:sldMk cId="3122204978" sldId="273"/>
            <ac:picMk id="33" creationId="{715D7237-8349-46F7-BBCC-698832577163}"/>
          </ac:picMkLst>
        </pc:picChg>
        <pc:picChg chg="mod">
          <ac:chgData name="Fern Massey (Knypersley First School)" userId="44fcebab-f19d-4c45-b91e-de5ac12aff8d" providerId="ADAL" clId="{57178381-3DDC-4A59-AAAD-CA67470DB42F}" dt="2025-06-04T12:05:50.326" v="32" actId="1076"/>
          <ac:picMkLst>
            <pc:docMk/>
            <pc:sldMk cId="3122204978" sldId="273"/>
            <ac:picMk id="34" creationId="{B0DAA78E-233E-4F3B-8E28-D8ADABB22BF8}"/>
          </ac:picMkLst>
        </pc:picChg>
        <pc:picChg chg="del">
          <ac:chgData name="Fern Massey (Knypersley First School)" userId="44fcebab-f19d-4c45-b91e-de5ac12aff8d" providerId="ADAL" clId="{57178381-3DDC-4A59-AAAD-CA67470DB42F}" dt="2025-06-02T11:11:05.739" v="11" actId="478"/>
          <ac:picMkLst>
            <pc:docMk/>
            <pc:sldMk cId="3122204978" sldId="273"/>
            <ac:picMk id="35" creationId="{BB0EDC12-06F9-45F9-A3C6-80C5751DD70F}"/>
          </ac:picMkLst>
        </pc:picChg>
      </pc:sldChg>
      <pc:sldChg chg="modSp mod">
        <pc:chgData name="Fern Massey (Knypersley First School)" userId="44fcebab-f19d-4c45-b91e-de5ac12aff8d" providerId="ADAL" clId="{57178381-3DDC-4A59-AAAD-CA67470DB42F}" dt="2025-06-02T11:12:27.200" v="24" actId="2711"/>
        <pc:sldMkLst>
          <pc:docMk/>
          <pc:sldMk cId="3925431048" sldId="274"/>
        </pc:sldMkLst>
        <pc:spChg chg="mod">
          <ac:chgData name="Fern Massey (Knypersley First School)" userId="44fcebab-f19d-4c45-b91e-de5ac12aff8d" providerId="ADAL" clId="{57178381-3DDC-4A59-AAAD-CA67470DB42F}" dt="2025-06-02T11:12:27.200" v="24" actId="2711"/>
          <ac:spMkLst>
            <pc:docMk/>
            <pc:sldMk cId="3925431048" sldId="274"/>
            <ac:spMk id="8" creationId="{88B65B48-23C4-41A5-8903-7591D9971282}"/>
          </ac:spMkLst>
        </pc:spChg>
      </pc:sldChg>
      <pc:sldChg chg="modSp mod">
        <pc:chgData name="Fern Massey (Knypersley First School)" userId="44fcebab-f19d-4c45-b91e-de5ac12aff8d" providerId="ADAL" clId="{57178381-3DDC-4A59-AAAD-CA67470DB42F}" dt="2025-06-02T11:12:55.038" v="26" actId="2711"/>
        <pc:sldMkLst>
          <pc:docMk/>
          <pc:sldMk cId="3861546250" sldId="275"/>
        </pc:sldMkLst>
        <pc:spChg chg="mod">
          <ac:chgData name="Fern Massey (Knypersley First School)" userId="44fcebab-f19d-4c45-b91e-de5ac12aff8d" providerId="ADAL" clId="{57178381-3DDC-4A59-AAAD-CA67470DB42F}" dt="2025-06-02T11:12:55.038" v="26" actId="2711"/>
          <ac:spMkLst>
            <pc:docMk/>
            <pc:sldMk cId="3861546250" sldId="275"/>
            <ac:spMk id="8" creationId="{BBF704C5-DDC8-4FF7-AD97-4DCB73F853E8}"/>
          </ac:spMkLst>
        </pc:spChg>
      </pc:sldChg>
      <pc:sldChg chg="addSp delSp mod">
        <pc:chgData name="Fern Massey (Knypersley First School)" userId="44fcebab-f19d-4c45-b91e-de5ac12aff8d" providerId="ADAL" clId="{57178381-3DDC-4A59-AAAD-CA67470DB42F}" dt="2025-06-09T10:50:17.037" v="347" actId="22"/>
        <pc:sldMkLst>
          <pc:docMk/>
          <pc:sldMk cId="2097828155" sldId="277"/>
        </pc:sldMkLst>
        <pc:spChg chg="add del">
          <ac:chgData name="Fern Massey (Knypersley First School)" userId="44fcebab-f19d-4c45-b91e-de5ac12aff8d" providerId="ADAL" clId="{57178381-3DDC-4A59-AAAD-CA67470DB42F}" dt="2025-06-09T10:50:17.037" v="347" actId="22"/>
          <ac:spMkLst>
            <pc:docMk/>
            <pc:sldMk cId="2097828155" sldId="277"/>
            <ac:spMk id="19" creationId="{691CC31E-F15E-41A1-AD2A-5AACD92A7696}"/>
          </ac:spMkLst>
        </pc:spChg>
      </pc:sldChg>
      <pc:sldChg chg="add setBg">
        <pc:chgData name="Fern Massey (Knypersley First School)" userId="44fcebab-f19d-4c45-b91e-de5ac12aff8d" providerId="ADAL" clId="{57178381-3DDC-4A59-AAAD-CA67470DB42F}" dt="2025-06-09T10:52:05.630" v="350"/>
        <pc:sldMkLst>
          <pc:docMk/>
          <pc:sldMk cId="2707949856" sldId="348"/>
        </pc:sldMkLst>
      </pc:sldChg>
      <pc:sldChg chg="add setBg">
        <pc:chgData name="Fern Massey (Knypersley First School)" userId="44fcebab-f19d-4c45-b91e-de5ac12aff8d" providerId="ADAL" clId="{57178381-3DDC-4A59-AAAD-CA67470DB42F}" dt="2025-06-09T10:52:05.630" v="350"/>
        <pc:sldMkLst>
          <pc:docMk/>
          <pc:sldMk cId="3423397714" sldId="350"/>
        </pc:sldMkLst>
      </pc:sldChg>
      <pc:sldChg chg="add setBg">
        <pc:chgData name="Fern Massey (Knypersley First School)" userId="44fcebab-f19d-4c45-b91e-de5ac12aff8d" providerId="ADAL" clId="{57178381-3DDC-4A59-AAAD-CA67470DB42F}" dt="2025-06-09T10:51:28.775" v="349"/>
        <pc:sldMkLst>
          <pc:docMk/>
          <pc:sldMk cId="935336329" sldId="353"/>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FD71C65-AF4D-41C3-A882-F085FA5E69D5}" type="datetimeFigureOut">
              <a:rPr lang="en-GB" smtClean="0"/>
              <a:t>21/06/2025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491A77B-A9C4-4740-9784-7FE4296A9910}" type="slidenum">
              <a:rPr lang="en-GB" smtClean="0"/>
              <a:t>‹#›</a:t>
            </a:fld>
            <a:endParaRPr lang="en-GB"/>
          </a:p>
        </p:txBody>
      </p:sp>
    </p:spTree>
    <p:extLst>
      <p:ext uri="{BB962C8B-B14F-4D97-AF65-F5344CB8AC3E}">
        <p14:creationId xmlns:p14="http://schemas.microsoft.com/office/powerpoint/2010/main" val="12267400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491A77B-A9C4-4740-9784-7FE4296A9910}" type="slidenum">
              <a:rPr lang="en-GB" smtClean="0"/>
              <a:t>2</a:t>
            </a:fld>
            <a:endParaRPr lang="en-GB"/>
          </a:p>
        </p:txBody>
      </p:sp>
    </p:spTree>
    <p:extLst>
      <p:ext uri="{BB962C8B-B14F-4D97-AF65-F5344CB8AC3E}">
        <p14:creationId xmlns:p14="http://schemas.microsoft.com/office/powerpoint/2010/main" val="25190128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491A77B-A9C4-4740-9784-7FE4296A9910}" type="slidenum">
              <a:rPr lang="en-GB" smtClean="0"/>
              <a:t>3</a:t>
            </a:fld>
            <a:endParaRPr lang="en-GB"/>
          </a:p>
        </p:txBody>
      </p:sp>
    </p:spTree>
    <p:extLst>
      <p:ext uri="{BB962C8B-B14F-4D97-AF65-F5344CB8AC3E}">
        <p14:creationId xmlns:p14="http://schemas.microsoft.com/office/powerpoint/2010/main" val="26767227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Newsletter </a:t>
            </a:r>
          </a:p>
        </p:txBody>
      </p:sp>
      <p:sp>
        <p:nvSpPr>
          <p:cNvPr id="4" name="Slide Number Placeholder 3"/>
          <p:cNvSpPr>
            <a:spLocks noGrp="1"/>
          </p:cNvSpPr>
          <p:nvPr>
            <p:ph type="sldNum" sz="quarter" idx="5"/>
          </p:nvPr>
        </p:nvSpPr>
        <p:spPr/>
        <p:txBody>
          <a:bodyPr/>
          <a:lstStyle/>
          <a:p>
            <a:fld id="{4491A77B-A9C4-4740-9784-7FE4296A9910}" type="slidenum">
              <a:rPr lang="en-GB" smtClean="0"/>
              <a:t>4</a:t>
            </a:fld>
            <a:endParaRPr lang="en-GB"/>
          </a:p>
        </p:txBody>
      </p:sp>
    </p:spTree>
    <p:extLst>
      <p:ext uri="{BB962C8B-B14F-4D97-AF65-F5344CB8AC3E}">
        <p14:creationId xmlns:p14="http://schemas.microsoft.com/office/powerpoint/2010/main" val="17615210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CL</a:t>
            </a:r>
          </a:p>
        </p:txBody>
      </p:sp>
      <p:sp>
        <p:nvSpPr>
          <p:cNvPr id="4" name="Slide Number Placeholder 3"/>
          <p:cNvSpPr>
            <a:spLocks noGrp="1"/>
          </p:cNvSpPr>
          <p:nvPr>
            <p:ph type="sldNum" sz="quarter" idx="5"/>
          </p:nvPr>
        </p:nvSpPr>
        <p:spPr/>
        <p:txBody>
          <a:bodyPr/>
          <a:lstStyle/>
          <a:p>
            <a:fld id="{4491A77B-A9C4-4740-9784-7FE4296A9910}" type="slidenum">
              <a:rPr lang="en-GB" smtClean="0"/>
              <a:t>6</a:t>
            </a:fld>
            <a:endParaRPr lang="en-GB"/>
          </a:p>
        </p:txBody>
      </p:sp>
    </p:spTree>
    <p:extLst>
      <p:ext uri="{BB962C8B-B14F-4D97-AF65-F5344CB8AC3E}">
        <p14:creationId xmlns:p14="http://schemas.microsoft.com/office/powerpoint/2010/main" val="15251639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Celebration Assembly – Certificates </a:t>
            </a:r>
          </a:p>
          <a:p>
            <a:pPr marL="171450" indent="-171450">
              <a:buFontTx/>
              <a:buChar char="-"/>
            </a:pPr>
            <a:r>
              <a:rPr lang="en-GB" dirty="0"/>
              <a:t>3bs</a:t>
            </a:r>
          </a:p>
          <a:p>
            <a:pPr marL="171450" indent="-171450">
              <a:buFontTx/>
              <a:buChar char="-"/>
            </a:pPr>
            <a:r>
              <a:rPr lang="en-GB" dirty="0"/>
              <a:t>Star of the week</a:t>
            </a:r>
          </a:p>
          <a:p>
            <a:pPr marL="171450" indent="-171450">
              <a:buFontTx/>
              <a:buChar char="-"/>
            </a:pPr>
            <a:r>
              <a:rPr lang="en-GB" dirty="0"/>
              <a:t>Star reader </a:t>
            </a:r>
          </a:p>
        </p:txBody>
      </p:sp>
      <p:sp>
        <p:nvSpPr>
          <p:cNvPr id="4" name="Slide Number Placeholder 3"/>
          <p:cNvSpPr>
            <a:spLocks noGrp="1"/>
          </p:cNvSpPr>
          <p:nvPr>
            <p:ph type="sldNum" sz="quarter" idx="5"/>
          </p:nvPr>
        </p:nvSpPr>
        <p:spPr/>
        <p:txBody>
          <a:bodyPr/>
          <a:lstStyle/>
          <a:p>
            <a:fld id="{4491A77B-A9C4-4740-9784-7FE4296A9910}" type="slidenum">
              <a:rPr lang="en-GB" smtClean="0"/>
              <a:t>8</a:t>
            </a:fld>
            <a:endParaRPr lang="en-GB"/>
          </a:p>
        </p:txBody>
      </p:sp>
    </p:spTree>
    <p:extLst>
      <p:ext uri="{BB962C8B-B14F-4D97-AF65-F5344CB8AC3E}">
        <p14:creationId xmlns:p14="http://schemas.microsoft.com/office/powerpoint/2010/main" val="30248650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491A77B-A9C4-4740-9784-7FE4296A9910}" type="slidenum">
              <a:rPr lang="en-GB" smtClean="0"/>
              <a:t>14</a:t>
            </a:fld>
            <a:endParaRPr lang="en-GB"/>
          </a:p>
        </p:txBody>
      </p:sp>
    </p:spTree>
    <p:extLst>
      <p:ext uri="{BB962C8B-B14F-4D97-AF65-F5344CB8AC3E}">
        <p14:creationId xmlns:p14="http://schemas.microsoft.com/office/powerpoint/2010/main" val="26922352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CL</a:t>
            </a:r>
          </a:p>
        </p:txBody>
      </p:sp>
      <p:sp>
        <p:nvSpPr>
          <p:cNvPr id="4" name="Slide Number Placeholder 3"/>
          <p:cNvSpPr>
            <a:spLocks noGrp="1"/>
          </p:cNvSpPr>
          <p:nvPr>
            <p:ph type="sldNum" sz="quarter" idx="5"/>
          </p:nvPr>
        </p:nvSpPr>
        <p:spPr/>
        <p:txBody>
          <a:bodyPr/>
          <a:lstStyle/>
          <a:p>
            <a:fld id="{4491A77B-A9C4-4740-9784-7FE4296A9910}" type="slidenum">
              <a:rPr lang="en-GB" smtClean="0"/>
              <a:t>21</a:t>
            </a:fld>
            <a:endParaRPr lang="en-GB"/>
          </a:p>
        </p:txBody>
      </p:sp>
    </p:spTree>
    <p:extLst>
      <p:ext uri="{BB962C8B-B14F-4D97-AF65-F5344CB8AC3E}">
        <p14:creationId xmlns:p14="http://schemas.microsoft.com/office/powerpoint/2010/main" val="7240240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CL</a:t>
            </a:r>
          </a:p>
        </p:txBody>
      </p:sp>
      <p:sp>
        <p:nvSpPr>
          <p:cNvPr id="4" name="Slide Number Placeholder 3"/>
          <p:cNvSpPr>
            <a:spLocks noGrp="1"/>
          </p:cNvSpPr>
          <p:nvPr>
            <p:ph type="sldNum" sz="quarter" idx="5"/>
          </p:nvPr>
        </p:nvSpPr>
        <p:spPr/>
        <p:txBody>
          <a:bodyPr/>
          <a:lstStyle/>
          <a:p>
            <a:fld id="{4491A77B-A9C4-4740-9784-7FE4296A9910}" type="slidenum">
              <a:rPr lang="en-GB" smtClean="0"/>
              <a:t>22</a:t>
            </a:fld>
            <a:endParaRPr lang="en-GB"/>
          </a:p>
        </p:txBody>
      </p:sp>
    </p:spTree>
    <p:extLst>
      <p:ext uri="{BB962C8B-B14F-4D97-AF65-F5344CB8AC3E}">
        <p14:creationId xmlns:p14="http://schemas.microsoft.com/office/powerpoint/2010/main" val="39082098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6/21/2025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6/21/2025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6/21/2025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6/21/2025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2.svg"/><Relationship Id="rId18" Type="http://schemas.openxmlformats.org/officeDocument/2006/relationships/image" Target="../media/image70.png"/><Relationship Id="rId3" Type="http://schemas.openxmlformats.org/officeDocument/2006/relationships/image" Target="../media/image42.svg"/><Relationship Id="rId21" Type="http://schemas.openxmlformats.org/officeDocument/2006/relationships/image" Target="../media/image73.png"/><Relationship Id="rId7" Type="http://schemas.openxmlformats.org/officeDocument/2006/relationships/image" Target="../media/image46.svg"/><Relationship Id="rId12" Type="http://schemas.openxmlformats.org/officeDocument/2006/relationships/image" Target="../media/image51.png"/><Relationship Id="rId17" Type="http://schemas.openxmlformats.org/officeDocument/2006/relationships/image" Target="../media/image69.png"/><Relationship Id="rId2" Type="http://schemas.openxmlformats.org/officeDocument/2006/relationships/image" Target="../media/image41.png"/><Relationship Id="rId16" Type="http://schemas.openxmlformats.org/officeDocument/2006/relationships/image" Target="../media/image68.png"/><Relationship Id="rId20" Type="http://schemas.openxmlformats.org/officeDocument/2006/relationships/image" Target="../media/image72.jpeg"/><Relationship Id="rId1" Type="http://schemas.openxmlformats.org/officeDocument/2006/relationships/slideLayout" Target="../slideLayouts/slideLayout7.xml"/><Relationship Id="rId6" Type="http://schemas.openxmlformats.org/officeDocument/2006/relationships/image" Target="../media/image45.png"/><Relationship Id="rId11" Type="http://schemas.openxmlformats.org/officeDocument/2006/relationships/image" Target="../media/image50.svg"/><Relationship Id="rId5" Type="http://schemas.openxmlformats.org/officeDocument/2006/relationships/image" Target="../media/image44.svg"/><Relationship Id="rId15" Type="http://schemas.openxmlformats.org/officeDocument/2006/relationships/image" Target="../media/image67.png"/><Relationship Id="rId10" Type="http://schemas.openxmlformats.org/officeDocument/2006/relationships/image" Target="../media/image49.png"/><Relationship Id="rId19" Type="http://schemas.openxmlformats.org/officeDocument/2006/relationships/image" Target="../media/image71.png"/><Relationship Id="rId4" Type="http://schemas.openxmlformats.org/officeDocument/2006/relationships/image" Target="../media/image43.png"/><Relationship Id="rId9" Type="http://schemas.openxmlformats.org/officeDocument/2006/relationships/image" Target="../media/image48.svg"/><Relationship Id="rId14" Type="http://schemas.openxmlformats.org/officeDocument/2006/relationships/image" Target="../media/image66.png"/></Relationships>
</file>

<file path=ppt/slides/_rels/slide11.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2.svg"/><Relationship Id="rId18" Type="http://schemas.openxmlformats.org/officeDocument/2006/relationships/image" Target="../media/image78.png"/><Relationship Id="rId3" Type="http://schemas.openxmlformats.org/officeDocument/2006/relationships/image" Target="../media/image42.svg"/><Relationship Id="rId7" Type="http://schemas.openxmlformats.org/officeDocument/2006/relationships/image" Target="../media/image46.svg"/><Relationship Id="rId12" Type="http://schemas.openxmlformats.org/officeDocument/2006/relationships/image" Target="../media/image51.png"/><Relationship Id="rId17" Type="http://schemas.openxmlformats.org/officeDocument/2006/relationships/image" Target="../media/image77.jpeg"/><Relationship Id="rId2" Type="http://schemas.openxmlformats.org/officeDocument/2006/relationships/image" Target="../media/image41.png"/><Relationship Id="rId16" Type="http://schemas.openxmlformats.org/officeDocument/2006/relationships/image" Target="../media/image76.jpeg"/><Relationship Id="rId1" Type="http://schemas.openxmlformats.org/officeDocument/2006/relationships/slideLayout" Target="../slideLayouts/slideLayout7.xml"/><Relationship Id="rId6" Type="http://schemas.openxmlformats.org/officeDocument/2006/relationships/image" Target="../media/image45.png"/><Relationship Id="rId11" Type="http://schemas.openxmlformats.org/officeDocument/2006/relationships/image" Target="../media/image50.svg"/><Relationship Id="rId5" Type="http://schemas.openxmlformats.org/officeDocument/2006/relationships/image" Target="../media/image44.svg"/><Relationship Id="rId15" Type="http://schemas.openxmlformats.org/officeDocument/2006/relationships/image" Target="../media/image75.pn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svg"/><Relationship Id="rId14" Type="http://schemas.openxmlformats.org/officeDocument/2006/relationships/image" Target="../media/image74.png"/></Relationships>
</file>

<file path=ppt/slides/_rels/slide12.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2.svg"/><Relationship Id="rId18" Type="http://schemas.openxmlformats.org/officeDocument/2006/relationships/image" Target="../media/image83.png"/><Relationship Id="rId3" Type="http://schemas.openxmlformats.org/officeDocument/2006/relationships/image" Target="../media/image42.svg"/><Relationship Id="rId21" Type="http://schemas.openxmlformats.org/officeDocument/2006/relationships/image" Target="../media/image86.png"/><Relationship Id="rId7" Type="http://schemas.openxmlformats.org/officeDocument/2006/relationships/image" Target="../media/image46.svg"/><Relationship Id="rId12" Type="http://schemas.openxmlformats.org/officeDocument/2006/relationships/image" Target="../media/image51.png"/><Relationship Id="rId17" Type="http://schemas.openxmlformats.org/officeDocument/2006/relationships/image" Target="../media/image82.png"/><Relationship Id="rId2" Type="http://schemas.openxmlformats.org/officeDocument/2006/relationships/image" Target="../media/image41.png"/><Relationship Id="rId16" Type="http://schemas.openxmlformats.org/officeDocument/2006/relationships/image" Target="../media/image81.jpeg"/><Relationship Id="rId20" Type="http://schemas.openxmlformats.org/officeDocument/2006/relationships/image" Target="../media/image85.png"/><Relationship Id="rId1" Type="http://schemas.openxmlformats.org/officeDocument/2006/relationships/slideLayout" Target="../slideLayouts/slideLayout7.xml"/><Relationship Id="rId6" Type="http://schemas.openxmlformats.org/officeDocument/2006/relationships/image" Target="../media/image45.png"/><Relationship Id="rId11" Type="http://schemas.openxmlformats.org/officeDocument/2006/relationships/image" Target="../media/image50.svg"/><Relationship Id="rId5" Type="http://schemas.openxmlformats.org/officeDocument/2006/relationships/image" Target="../media/image44.svg"/><Relationship Id="rId15" Type="http://schemas.openxmlformats.org/officeDocument/2006/relationships/image" Target="../media/image80.png"/><Relationship Id="rId10" Type="http://schemas.openxmlformats.org/officeDocument/2006/relationships/image" Target="../media/image49.png"/><Relationship Id="rId19" Type="http://schemas.openxmlformats.org/officeDocument/2006/relationships/image" Target="../media/image84.png"/><Relationship Id="rId4" Type="http://schemas.openxmlformats.org/officeDocument/2006/relationships/image" Target="../media/image43.png"/><Relationship Id="rId9" Type="http://schemas.openxmlformats.org/officeDocument/2006/relationships/image" Target="../media/image48.svg"/><Relationship Id="rId14" Type="http://schemas.openxmlformats.org/officeDocument/2006/relationships/image" Target="../media/image79.png"/></Relationships>
</file>

<file path=ppt/slides/_rels/slide13.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92.svg"/><Relationship Id="rId3" Type="http://schemas.openxmlformats.org/officeDocument/2006/relationships/image" Target="../media/image87.svg"/><Relationship Id="rId7" Type="http://schemas.openxmlformats.org/officeDocument/2006/relationships/image" Target="../media/image89.svg"/><Relationship Id="rId12" Type="http://schemas.openxmlformats.org/officeDocument/2006/relationships/image" Target="../media/image47.pn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45.png"/><Relationship Id="rId11" Type="http://schemas.openxmlformats.org/officeDocument/2006/relationships/image" Target="../media/image91.png"/><Relationship Id="rId5" Type="http://schemas.openxmlformats.org/officeDocument/2006/relationships/image" Target="../media/image88.svg"/><Relationship Id="rId15" Type="http://schemas.openxmlformats.org/officeDocument/2006/relationships/image" Target="../media/image94.jpeg"/><Relationship Id="rId10" Type="http://schemas.openxmlformats.org/officeDocument/2006/relationships/hyperlink" Target="https://www.knypersley.staffs.sch.uk/special-educational-needs-and-disabilities/" TargetMode="External"/><Relationship Id="rId4" Type="http://schemas.openxmlformats.org/officeDocument/2006/relationships/image" Target="../media/image43.png"/><Relationship Id="rId9" Type="http://schemas.openxmlformats.org/officeDocument/2006/relationships/image" Target="../media/image90.svg"/><Relationship Id="rId14" Type="http://schemas.openxmlformats.org/officeDocument/2006/relationships/image" Target="../media/image93.png"/></Relationships>
</file>

<file path=ppt/slides/_rels/slide14.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image" Target="../media/image53.png"/><Relationship Id="rId7" Type="http://schemas.openxmlformats.org/officeDocument/2006/relationships/image" Target="../media/image61.gif"/><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96.svg"/><Relationship Id="rId11" Type="http://schemas.openxmlformats.org/officeDocument/2006/relationships/image" Target="../media/image99.png"/><Relationship Id="rId5" Type="http://schemas.openxmlformats.org/officeDocument/2006/relationships/image" Target="../media/image58.png"/><Relationship Id="rId10" Type="http://schemas.openxmlformats.org/officeDocument/2006/relationships/image" Target="../media/image98.svg"/><Relationship Id="rId4" Type="http://schemas.openxmlformats.org/officeDocument/2006/relationships/image" Target="../media/image95.svg"/><Relationship Id="rId9" Type="http://schemas.openxmlformats.org/officeDocument/2006/relationships/image" Target="../media/image35.png"/></Relationships>
</file>

<file path=ppt/slides/_rels/slide15.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2.svg"/><Relationship Id="rId18" Type="http://schemas.openxmlformats.org/officeDocument/2006/relationships/image" Target="../media/image104.png"/><Relationship Id="rId3" Type="http://schemas.openxmlformats.org/officeDocument/2006/relationships/image" Target="../media/image42.svg"/><Relationship Id="rId21" Type="http://schemas.openxmlformats.org/officeDocument/2006/relationships/image" Target="../media/image107.jpeg"/><Relationship Id="rId7" Type="http://schemas.openxmlformats.org/officeDocument/2006/relationships/image" Target="../media/image46.svg"/><Relationship Id="rId12" Type="http://schemas.openxmlformats.org/officeDocument/2006/relationships/image" Target="../media/image51.png"/><Relationship Id="rId17" Type="http://schemas.openxmlformats.org/officeDocument/2006/relationships/image" Target="../media/image103.png"/><Relationship Id="rId2" Type="http://schemas.openxmlformats.org/officeDocument/2006/relationships/image" Target="../media/image41.png"/><Relationship Id="rId16" Type="http://schemas.openxmlformats.org/officeDocument/2006/relationships/image" Target="../media/image102.png"/><Relationship Id="rId20" Type="http://schemas.openxmlformats.org/officeDocument/2006/relationships/image" Target="../media/image106.jpeg"/><Relationship Id="rId1" Type="http://schemas.openxmlformats.org/officeDocument/2006/relationships/slideLayout" Target="../slideLayouts/slideLayout7.xml"/><Relationship Id="rId6" Type="http://schemas.openxmlformats.org/officeDocument/2006/relationships/image" Target="../media/image45.png"/><Relationship Id="rId11" Type="http://schemas.openxmlformats.org/officeDocument/2006/relationships/image" Target="../media/image50.svg"/><Relationship Id="rId5" Type="http://schemas.openxmlformats.org/officeDocument/2006/relationships/image" Target="../media/image44.svg"/><Relationship Id="rId15" Type="http://schemas.openxmlformats.org/officeDocument/2006/relationships/image" Target="../media/image101.jpeg"/><Relationship Id="rId10" Type="http://schemas.openxmlformats.org/officeDocument/2006/relationships/image" Target="../media/image49.png"/><Relationship Id="rId19" Type="http://schemas.openxmlformats.org/officeDocument/2006/relationships/image" Target="../media/image105.jpeg"/><Relationship Id="rId4" Type="http://schemas.openxmlformats.org/officeDocument/2006/relationships/image" Target="../media/image43.png"/><Relationship Id="rId9" Type="http://schemas.openxmlformats.org/officeDocument/2006/relationships/image" Target="../media/image48.svg"/><Relationship Id="rId14" Type="http://schemas.openxmlformats.org/officeDocument/2006/relationships/image" Target="../media/image100.png"/></Relationships>
</file>

<file path=ppt/slides/_rels/slide16.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2.svg"/><Relationship Id="rId3" Type="http://schemas.openxmlformats.org/officeDocument/2006/relationships/image" Target="../media/image42.svg"/><Relationship Id="rId7" Type="http://schemas.openxmlformats.org/officeDocument/2006/relationships/image" Target="../media/image46.svg"/><Relationship Id="rId12" Type="http://schemas.openxmlformats.org/officeDocument/2006/relationships/image" Target="../media/image51.pn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45.png"/><Relationship Id="rId11" Type="http://schemas.openxmlformats.org/officeDocument/2006/relationships/image" Target="../media/image50.svg"/><Relationship Id="rId5" Type="http://schemas.openxmlformats.org/officeDocument/2006/relationships/image" Target="../media/image44.sv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svg"/><Relationship Id="rId14" Type="http://schemas.openxmlformats.org/officeDocument/2006/relationships/image" Target="../media/image108.png"/></Relationships>
</file>

<file path=ppt/slides/_rels/slide17.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2.svg"/><Relationship Id="rId3" Type="http://schemas.openxmlformats.org/officeDocument/2006/relationships/image" Target="../media/image42.svg"/><Relationship Id="rId7" Type="http://schemas.openxmlformats.org/officeDocument/2006/relationships/image" Target="../media/image46.svg"/><Relationship Id="rId12" Type="http://schemas.openxmlformats.org/officeDocument/2006/relationships/image" Target="../media/image51.png"/><Relationship Id="rId17" Type="http://schemas.openxmlformats.org/officeDocument/2006/relationships/image" Target="../media/image112.png"/><Relationship Id="rId2" Type="http://schemas.openxmlformats.org/officeDocument/2006/relationships/image" Target="../media/image41.png"/><Relationship Id="rId16" Type="http://schemas.openxmlformats.org/officeDocument/2006/relationships/image" Target="../media/image111.png"/><Relationship Id="rId1" Type="http://schemas.openxmlformats.org/officeDocument/2006/relationships/slideLayout" Target="../slideLayouts/slideLayout7.xml"/><Relationship Id="rId6" Type="http://schemas.openxmlformats.org/officeDocument/2006/relationships/image" Target="../media/image45.png"/><Relationship Id="rId11" Type="http://schemas.openxmlformats.org/officeDocument/2006/relationships/image" Target="../media/image50.svg"/><Relationship Id="rId5" Type="http://schemas.openxmlformats.org/officeDocument/2006/relationships/image" Target="../media/image44.svg"/><Relationship Id="rId15" Type="http://schemas.openxmlformats.org/officeDocument/2006/relationships/image" Target="../media/image110.pn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svg"/><Relationship Id="rId14" Type="http://schemas.openxmlformats.org/officeDocument/2006/relationships/image" Target="../media/image109.png"/></Relationships>
</file>

<file path=ppt/slides/_rels/slide18.xml.rels><?xml version="1.0" encoding="UTF-8" standalone="yes"?>
<Relationships xmlns="http://schemas.openxmlformats.org/package/2006/relationships"><Relationship Id="rId8" Type="http://schemas.openxmlformats.org/officeDocument/2006/relationships/hyperlink" Target="https://www.knypersley.staffs.sch.uk/nursery/" TargetMode="External"/><Relationship Id="rId13" Type="http://schemas.openxmlformats.org/officeDocument/2006/relationships/image" Target="../media/image114.jpeg"/><Relationship Id="rId3" Type="http://schemas.openxmlformats.org/officeDocument/2006/relationships/image" Target="../media/image42.svg"/><Relationship Id="rId7" Type="http://schemas.openxmlformats.org/officeDocument/2006/relationships/image" Target="../media/image48.svg"/><Relationship Id="rId12" Type="http://schemas.openxmlformats.org/officeDocument/2006/relationships/image" Target="../media/image46.svg"/><Relationship Id="rId2" Type="http://schemas.openxmlformats.org/officeDocument/2006/relationships/image" Target="../media/image41.png"/><Relationship Id="rId16" Type="http://schemas.openxmlformats.org/officeDocument/2006/relationships/image" Target="../media/image117.jpeg"/><Relationship Id="rId1" Type="http://schemas.openxmlformats.org/officeDocument/2006/relationships/slideLayout" Target="../slideLayouts/slideLayout7.xml"/><Relationship Id="rId6" Type="http://schemas.openxmlformats.org/officeDocument/2006/relationships/image" Target="../media/image47.png"/><Relationship Id="rId11" Type="http://schemas.openxmlformats.org/officeDocument/2006/relationships/image" Target="../media/image45.png"/><Relationship Id="rId5" Type="http://schemas.openxmlformats.org/officeDocument/2006/relationships/image" Target="../media/image44.svg"/><Relationship Id="rId15" Type="http://schemas.openxmlformats.org/officeDocument/2006/relationships/image" Target="../media/image116.jpeg"/><Relationship Id="rId10" Type="http://schemas.openxmlformats.org/officeDocument/2006/relationships/image" Target="../media/image113.jpeg"/><Relationship Id="rId4" Type="http://schemas.openxmlformats.org/officeDocument/2006/relationships/image" Target="../media/image43.png"/><Relationship Id="rId9" Type="http://schemas.openxmlformats.org/officeDocument/2006/relationships/image" Target="../media/image72.jpeg"/><Relationship Id="rId14" Type="http://schemas.openxmlformats.org/officeDocument/2006/relationships/image" Target="../media/image115.jpeg"/></Relationships>
</file>

<file path=ppt/slides/_rels/slide19.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121.png"/><Relationship Id="rId18" Type="http://schemas.openxmlformats.org/officeDocument/2006/relationships/image" Target="../media/image124.jpg"/><Relationship Id="rId3" Type="http://schemas.openxmlformats.org/officeDocument/2006/relationships/image" Target="../media/image42.svg"/><Relationship Id="rId7" Type="http://schemas.openxmlformats.org/officeDocument/2006/relationships/image" Target="../media/image50.svg"/><Relationship Id="rId12" Type="http://schemas.openxmlformats.org/officeDocument/2006/relationships/image" Target="../media/image120.jpeg"/><Relationship Id="rId17" Type="http://schemas.openxmlformats.org/officeDocument/2006/relationships/image" Target="../media/image48.svg"/><Relationship Id="rId2" Type="http://schemas.openxmlformats.org/officeDocument/2006/relationships/image" Target="../media/image41.png"/><Relationship Id="rId16"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49.png"/><Relationship Id="rId11" Type="http://schemas.openxmlformats.org/officeDocument/2006/relationships/image" Target="../media/image119.jpeg"/><Relationship Id="rId5" Type="http://schemas.openxmlformats.org/officeDocument/2006/relationships/image" Target="../media/image44.svg"/><Relationship Id="rId15" Type="http://schemas.openxmlformats.org/officeDocument/2006/relationships/image" Target="../media/image123.png"/><Relationship Id="rId10" Type="http://schemas.openxmlformats.org/officeDocument/2006/relationships/image" Target="../media/image118.jpeg"/><Relationship Id="rId4" Type="http://schemas.openxmlformats.org/officeDocument/2006/relationships/image" Target="../media/image43.png"/><Relationship Id="rId9" Type="http://schemas.openxmlformats.org/officeDocument/2006/relationships/image" Target="../media/image46.svg"/><Relationship Id="rId14" Type="http://schemas.openxmlformats.org/officeDocument/2006/relationships/image" Target="../media/image122.jpeg"/></Relationships>
</file>

<file path=ppt/slides/_rels/slide2.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126.png"/><Relationship Id="rId18" Type="http://schemas.openxmlformats.org/officeDocument/2006/relationships/image" Target="../media/image131.png"/><Relationship Id="rId3" Type="http://schemas.openxmlformats.org/officeDocument/2006/relationships/image" Target="../media/image42.svg"/><Relationship Id="rId7" Type="http://schemas.openxmlformats.org/officeDocument/2006/relationships/image" Target="../media/image50.svg"/><Relationship Id="rId12" Type="http://schemas.openxmlformats.org/officeDocument/2006/relationships/image" Target="../media/image125.png"/><Relationship Id="rId17" Type="http://schemas.openxmlformats.org/officeDocument/2006/relationships/image" Target="../media/image130.png"/><Relationship Id="rId2" Type="http://schemas.openxmlformats.org/officeDocument/2006/relationships/image" Target="../media/image41.png"/><Relationship Id="rId16" Type="http://schemas.openxmlformats.org/officeDocument/2006/relationships/image" Target="../media/image129.png"/><Relationship Id="rId1" Type="http://schemas.openxmlformats.org/officeDocument/2006/relationships/slideLayout" Target="../slideLayouts/slideLayout7.xml"/><Relationship Id="rId6" Type="http://schemas.openxmlformats.org/officeDocument/2006/relationships/image" Target="../media/image49.png"/><Relationship Id="rId11" Type="http://schemas.openxmlformats.org/officeDocument/2006/relationships/image" Target="../media/image48.svg"/><Relationship Id="rId5" Type="http://schemas.openxmlformats.org/officeDocument/2006/relationships/image" Target="../media/image44.svg"/><Relationship Id="rId15" Type="http://schemas.openxmlformats.org/officeDocument/2006/relationships/image" Target="../media/image128.jpeg"/><Relationship Id="rId10" Type="http://schemas.openxmlformats.org/officeDocument/2006/relationships/image" Target="../media/image47.png"/><Relationship Id="rId4" Type="http://schemas.openxmlformats.org/officeDocument/2006/relationships/image" Target="../media/image43.png"/><Relationship Id="rId9" Type="http://schemas.openxmlformats.org/officeDocument/2006/relationships/image" Target="../media/image46.svg"/><Relationship Id="rId14" Type="http://schemas.openxmlformats.org/officeDocument/2006/relationships/image" Target="../media/image127.png"/></Relationships>
</file>

<file path=ppt/slides/_rels/slide21.xml.rels><?xml version="1.0" encoding="UTF-8" standalone="yes"?>
<Relationships xmlns="http://schemas.openxmlformats.org/package/2006/relationships"><Relationship Id="rId8" Type="http://schemas.openxmlformats.org/officeDocument/2006/relationships/image" Target="../media/image46.svg"/><Relationship Id="rId13" Type="http://schemas.openxmlformats.org/officeDocument/2006/relationships/hyperlink" Target="https://www.knypersley.staffs.sch.uk/newsletters/" TargetMode="External"/><Relationship Id="rId3" Type="http://schemas.openxmlformats.org/officeDocument/2006/relationships/image" Target="../media/image41.png"/><Relationship Id="rId7" Type="http://schemas.openxmlformats.org/officeDocument/2006/relationships/image" Target="../media/image45.png"/><Relationship Id="rId12" Type="http://schemas.openxmlformats.org/officeDocument/2006/relationships/image" Target="../media/image132.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44.svg"/><Relationship Id="rId11" Type="http://schemas.openxmlformats.org/officeDocument/2006/relationships/image" Target="../media/image39.png"/><Relationship Id="rId5" Type="http://schemas.openxmlformats.org/officeDocument/2006/relationships/image" Target="../media/image43.png"/><Relationship Id="rId10" Type="http://schemas.openxmlformats.org/officeDocument/2006/relationships/image" Target="../media/image50.svg"/><Relationship Id="rId4" Type="http://schemas.openxmlformats.org/officeDocument/2006/relationships/image" Target="../media/image42.svg"/><Relationship Id="rId9" Type="http://schemas.openxmlformats.org/officeDocument/2006/relationships/image" Target="../media/image49.png"/><Relationship Id="rId14" Type="http://schemas.openxmlformats.org/officeDocument/2006/relationships/image" Target="../media/image133.png"/></Relationships>
</file>

<file path=ppt/slides/_rels/slide22.xml.rels><?xml version="1.0" encoding="UTF-8" standalone="yes"?>
<Relationships xmlns="http://schemas.openxmlformats.org/package/2006/relationships"><Relationship Id="rId8" Type="http://schemas.openxmlformats.org/officeDocument/2006/relationships/image" Target="../media/image46.svg"/><Relationship Id="rId13" Type="http://schemas.openxmlformats.org/officeDocument/2006/relationships/image" Target="../media/image134.png"/><Relationship Id="rId3" Type="http://schemas.openxmlformats.org/officeDocument/2006/relationships/image" Target="../media/image41.png"/><Relationship Id="rId7" Type="http://schemas.openxmlformats.org/officeDocument/2006/relationships/image" Target="../media/image45.png"/><Relationship Id="rId12" Type="http://schemas.openxmlformats.org/officeDocument/2006/relationships/image" Target="../media/image132.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44.svg"/><Relationship Id="rId11" Type="http://schemas.openxmlformats.org/officeDocument/2006/relationships/image" Target="../media/image39.png"/><Relationship Id="rId5" Type="http://schemas.openxmlformats.org/officeDocument/2006/relationships/image" Target="../media/image43.png"/><Relationship Id="rId10" Type="http://schemas.openxmlformats.org/officeDocument/2006/relationships/image" Target="../media/image50.svg"/><Relationship Id="rId4" Type="http://schemas.openxmlformats.org/officeDocument/2006/relationships/image" Target="../media/image42.svg"/><Relationship Id="rId9" Type="http://schemas.openxmlformats.org/officeDocument/2006/relationships/image" Target="../media/image49.png"/><Relationship Id="rId14" Type="http://schemas.openxmlformats.org/officeDocument/2006/relationships/image" Target="../media/image135.jpeg"/></Relationships>
</file>

<file path=ppt/slides/_rels/slide23.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2.svg"/><Relationship Id="rId7" Type="http://schemas.openxmlformats.org/officeDocument/2006/relationships/image" Target="../media/image50.sv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49.png"/><Relationship Id="rId11" Type="http://schemas.openxmlformats.org/officeDocument/2006/relationships/image" Target="../media/image48.svg"/><Relationship Id="rId5" Type="http://schemas.openxmlformats.org/officeDocument/2006/relationships/image" Target="../media/image44.svg"/><Relationship Id="rId10" Type="http://schemas.openxmlformats.org/officeDocument/2006/relationships/image" Target="../media/image47.png"/><Relationship Id="rId4" Type="http://schemas.openxmlformats.org/officeDocument/2006/relationships/image" Target="../media/image43.png"/><Relationship Id="rId9" Type="http://schemas.openxmlformats.org/officeDocument/2006/relationships/image" Target="../media/image46.svg"/></Relationships>
</file>

<file path=ppt/slides/_rels/slide24.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137.svg"/><Relationship Id="rId7" Type="http://schemas.openxmlformats.org/officeDocument/2006/relationships/image" Target="../media/image141.svg"/><Relationship Id="rId2" Type="http://schemas.openxmlformats.org/officeDocument/2006/relationships/image" Target="../media/image136.png"/><Relationship Id="rId1" Type="http://schemas.openxmlformats.org/officeDocument/2006/relationships/slideLayout" Target="../slideLayouts/slideLayout7.xml"/><Relationship Id="rId6" Type="http://schemas.openxmlformats.org/officeDocument/2006/relationships/image" Target="../media/image140.png"/><Relationship Id="rId5" Type="http://schemas.openxmlformats.org/officeDocument/2006/relationships/image" Target="../media/image139.svg"/><Relationship Id="rId4" Type="http://schemas.openxmlformats.org/officeDocument/2006/relationships/image" Target="../media/image138.png"/><Relationship Id="rId9" Type="http://schemas.openxmlformats.org/officeDocument/2006/relationships/image" Target="../media/image29.svg"/></Relationships>
</file>

<file path=ppt/slides/_rels/slide3.xml.rels><?xml version="1.0" encoding="UTF-8" standalone="yes"?>
<Relationships xmlns="http://schemas.openxmlformats.org/package/2006/relationships"><Relationship Id="rId8" Type="http://schemas.openxmlformats.org/officeDocument/2006/relationships/image" Target="../media/image13.svg"/><Relationship Id="rId13" Type="http://schemas.openxmlformats.org/officeDocument/2006/relationships/image" Target="../media/image18.pn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7.sv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1.sv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svg"/><Relationship Id="rId4" Type="http://schemas.openxmlformats.org/officeDocument/2006/relationships/image" Target="../media/image9.svg"/><Relationship Id="rId9" Type="http://schemas.openxmlformats.org/officeDocument/2006/relationships/image" Target="../media/image14.png"/><Relationship Id="rId14" Type="http://schemas.openxmlformats.org/officeDocument/2006/relationships/image" Target="../media/image19.svg"/></Relationships>
</file>

<file path=ppt/slides/_rels/slide4.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24.png"/><Relationship Id="rId3" Type="http://schemas.openxmlformats.org/officeDocument/2006/relationships/image" Target="../media/image20.png"/><Relationship Id="rId7" Type="http://schemas.openxmlformats.org/officeDocument/2006/relationships/image" Target="../media/image10.png"/><Relationship Id="rId12" Type="http://schemas.openxmlformats.org/officeDocument/2006/relationships/image" Target="../media/image23.sv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9.svg"/><Relationship Id="rId11" Type="http://schemas.openxmlformats.org/officeDocument/2006/relationships/image" Target="../media/image22.png"/><Relationship Id="rId5" Type="http://schemas.openxmlformats.org/officeDocument/2006/relationships/image" Target="../media/image8.png"/><Relationship Id="rId10" Type="http://schemas.openxmlformats.org/officeDocument/2006/relationships/image" Target="../media/image17.svg"/><Relationship Id="rId4" Type="http://schemas.openxmlformats.org/officeDocument/2006/relationships/image" Target="../media/image21.svg"/><Relationship Id="rId9" Type="http://schemas.openxmlformats.org/officeDocument/2006/relationships/image" Target="../media/image16.png"/><Relationship Id="rId14" Type="http://schemas.openxmlformats.org/officeDocument/2006/relationships/image" Target="../media/image25.svg"/></Relationships>
</file>

<file path=ppt/slides/_rels/slide5.xml.rels><?xml version="1.0" encoding="UTF-8" standalone="yes"?>
<Relationships xmlns="http://schemas.openxmlformats.org/package/2006/relationships"><Relationship Id="rId8" Type="http://schemas.openxmlformats.org/officeDocument/2006/relationships/image" Target="../media/image32.svg"/><Relationship Id="rId13" Type="http://schemas.openxmlformats.org/officeDocument/2006/relationships/image" Target="../media/image37.png"/><Relationship Id="rId3" Type="http://schemas.openxmlformats.org/officeDocument/2006/relationships/image" Target="../media/image27.svg"/><Relationship Id="rId7" Type="http://schemas.openxmlformats.org/officeDocument/2006/relationships/image" Target="../media/image31.png"/><Relationship Id="rId12" Type="http://schemas.openxmlformats.org/officeDocument/2006/relationships/image" Target="../media/image36.sv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sv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jpeg"/><Relationship Id="rId14" Type="http://schemas.openxmlformats.org/officeDocument/2006/relationships/image" Target="../media/image38.svg"/></Relationships>
</file>

<file path=ppt/slides/_rels/slide6.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36.svg"/><Relationship Id="rId3" Type="http://schemas.openxmlformats.org/officeDocument/2006/relationships/image" Target="../media/image28.png"/><Relationship Id="rId7" Type="http://schemas.openxmlformats.org/officeDocument/2006/relationships/image" Target="../media/image33.jpeg"/><Relationship Id="rId12" Type="http://schemas.openxmlformats.org/officeDocument/2006/relationships/image" Target="../media/image35.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32.svg"/><Relationship Id="rId11" Type="http://schemas.openxmlformats.org/officeDocument/2006/relationships/image" Target="../media/image40.png"/><Relationship Id="rId5" Type="http://schemas.openxmlformats.org/officeDocument/2006/relationships/image" Target="../media/image31.png"/><Relationship Id="rId10" Type="http://schemas.openxmlformats.org/officeDocument/2006/relationships/image" Target="../media/image39.png"/><Relationship Id="rId4" Type="http://schemas.openxmlformats.org/officeDocument/2006/relationships/image" Target="../media/image29.svg"/><Relationship Id="rId9" Type="http://schemas.openxmlformats.org/officeDocument/2006/relationships/image" Target="../media/image38.svg"/></Relationships>
</file>

<file path=ppt/slides/_rels/slide7.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1.png"/><Relationship Id="rId3" Type="http://schemas.openxmlformats.org/officeDocument/2006/relationships/image" Target="../media/image42.svg"/><Relationship Id="rId7" Type="http://schemas.openxmlformats.org/officeDocument/2006/relationships/image" Target="../media/image46.svg"/><Relationship Id="rId12" Type="http://schemas.openxmlformats.org/officeDocument/2006/relationships/hyperlink" Target="https://www.knypersley.staffs.sch.uk/curriculum/" TargetMode="External"/><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45.png"/><Relationship Id="rId11" Type="http://schemas.openxmlformats.org/officeDocument/2006/relationships/image" Target="../media/image50.svg"/><Relationship Id="rId5" Type="http://schemas.openxmlformats.org/officeDocument/2006/relationships/image" Target="../media/image44.sv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svg"/><Relationship Id="rId14" Type="http://schemas.openxmlformats.org/officeDocument/2006/relationships/image" Target="../media/image52.svg"/></Relationships>
</file>

<file path=ppt/slides/_rels/slide8.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png"/><Relationship Id="rId7" Type="http://schemas.openxmlformats.org/officeDocument/2006/relationships/image" Target="../media/image57.png"/><Relationship Id="rId12" Type="http://schemas.openxmlformats.org/officeDocument/2006/relationships/hyperlink" Target="https://www.knypersley.staffs.sch.uk/wp-content/uploads/2023/08/Knypersley-Positive-Behaviour-Policy-23-24-5.pdf" TargetMode="External"/><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56.svg"/><Relationship Id="rId11" Type="http://schemas.openxmlformats.org/officeDocument/2006/relationships/image" Target="../media/image61.gif"/><Relationship Id="rId5" Type="http://schemas.openxmlformats.org/officeDocument/2006/relationships/image" Target="../media/image55.png"/><Relationship Id="rId10" Type="http://schemas.openxmlformats.org/officeDocument/2006/relationships/image" Target="../media/image60.png"/><Relationship Id="rId4" Type="http://schemas.openxmlformats.org/officeDocument/2006/relationships/image" Target="../media/image54.svg"/><Relationship Id="rId9" Type="http://schemas.openxmlformats.org/officeDocument/2006/relationships/image" Target="../media/image59.svg"/></Relationships>
</file>

<file path=ppt/slides/_rels/slide9.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2.svg"/><Relationship Id="rId3" Type="http://schemas.openxmlformats.org/officeDocument/2006/relationships/image" Target="../media/image42.svg"/><Relationship Id="rId7" Type="http://schemas.openxmlformats.org/officeDocument/2006/relationships/image" Target="../media/image46.svg"/><Relationship Id="rId12" Type="http://schemas.openxmlformats.org/officeDocument/2006/relationships/image" Target="../media/image51.png"/><Relationship Id="rId17" Type="http://schemas.openxmlformats.org/officeDocument/2006/relationships/image" Target="../media/image65.png"/><Relationship Id="rId2" Type="http://schemas.openxmlformats.org/officeDocument/2006/relationships/image" Target="../media/image41.png"/><Relationship Id="rId16" Type="http://schemas.openxmlformats.org/officeDocument/2006/relationships/image" Target="../media/image64.png"/><Relationship Id="rId1" Type="http://schemas.openxmlformats.org/officeDocument/2006/relationships/slideLayout" Target="../slideLayouts/slideLayout7.xml"/><Relationship Id="rId6" Type="http://schemas.openxmlformats.org/officeDocument/2006/relationships/image" Target="../media/image45.png"/><Relationship Id="rId11" Type="http://schemas.openxmlformats.org/officeDocument/2006/relationships/image" Target="../media/image50.svg"/><Relationship Id="rId5" Type="http://schemas.openxmlformats.org/officeDocument/2006/relationships/image" Target="../media/image44.svg"/><Relationship Id="rId15" Type="http://schemas.openxmlformats.org/officeDocument/2006/relationships/image" Target="../media/image63.pn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svg"/><Relationship Id="rId14" Type="http://schemas.openxmlformats.org/officeDocument/2006/relationships/image" Target="../media/image6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6F7F7"/>
        </a:solidFill>
        <a:effectLst/>
      </p:bgPr>
    </p:bg>
    <p:spTree>
      <p:nvGrpSpPr>
        <p:cNvPr id="1" name=""/>
        <p:cNvGrpSpPr/>
        <p:nvPr/>
      </p:nvGrpSpPr>
      <p:grpSpPr>
        <a:xfrm>
          <a:off x="0" y="0"/>
          <a:ext cx="0" cy="0"/>
          <a:chOff x="0" y="0"/>
          <a:chExt cx="0" cy="0"/>
        </a:xfrm>
      </p:grpSpPr>
      <p:grpSp>
        <p:nvGrpSpPr>
          <p:cNvPr id="2" name="Group 2"/>
          <p:cNvGrpSpPr/>
          <p:nvPr/>
        </p:nvGrpSpPr>
        <p:grpSpPr>
          <a:xfrm rot="-5400000">
            <a:off x="1571385" y="-1571385"/>
            <a:ext cx="10287000" cy="13429770"/>
            <a:chOff x="0" y="0"/>
            <a:chExt cx="660400" cy="862158"/>
          </a:xfrm>
        </p:grpSpPr>
        <p:sp>
          <p:nvSpPr>
            <p:cNvPr id="3" name="Freeform 3"/>
            <p:cNvSpPr/>
            <p:nvPr/>
          </p:nvSpPr>
          <p:spPr>
            <a:xfrm>
              <a:off x="0" y="0"/>
              <a:ext cx="660400" cy="862158"/>
            </a:xfrm>
            <a:custGeom>
              <a:avLst/>
              <a:gdLst/>
              <a:ahLst/>
              <a:cxnLst/>
              <a:rect l="l" t="t" r="r" b="b"/>
              <a:pathLst>
                <a:path w="660400" h="862158">
                  <a:moveTo>
                    <a:pt x="220252" y="843089"/>
                  </a:moveTo>
                  <a:cubicBezTo>
                    <a:pt x="254109" y="854603"/>
                    <a:pt x="292600" y="862158"/>
                    <a:pt x="330378" y="862158"/>
                  </a:cubicBezTo>
                  <a:cubicBezTo>
                    <a:pt x="368157" y="862158"/>
                    <a:pt x="404509" y="855681"/>
                    <a:pt x="438009" y="844167"/>
                  </a:cubicBezTo>
                  <a:cubicBezTo>
                    <a:pt x="438723" y="843808"/>
                    <a:pt x="439435" y="843808"/>
                    <a:pt x="440148" y="843448"/>
                  </a:cubicBezTo>
                  <a:cubicBezTo>
                    <a:pt x="565955" y="797393"/>
                    <a:pt x="658618" y="675779"/>
                    <a:pt x="660400" y="532560"/>
                  </a:cubicBezTo>
                  <a:lnTo>
                    <a:pt x="660400" y="0"/>
                  </a:lnTo>
                  <a:lnTo>
                    <a:pt x="0" y="0"/>
                  </a:lnTo>
                  <a:lnTo>
                    <a:pt x="0" y="532164"/>
                  </a:lnTo>
                  <a:cubicBezTo>
                    <a:pt x="1782" y="676498"/>
                    <a:pt x="93019" y="798113"/>
                    <a:pt x="220252" y="843089"/>
                  </a:cubicBezTo>
                  <a:close/>
                </a:path>
              </a:pathLst>
            </a:custGeom>
            <a:solidFill>
              <a:srgbClr val="FF3131"/>
            </a:solidFill>
          </p:spPr>
        </p:sp>
        <p:sp>
          <p:nvSpPr>
            <p:cNvPr id="4" name="TextBox 4"/>
            <p:cNvSpPr txBox="1"/>
            <p:nvPr/>
          </p:nvSpPr>
          <p:spPr>
            <a:xfrm>
              <a:off x="0" y="-57150"/>
              <a:ext cx="660400" cy="792308"/>
            </a:xfrm>
            <a:prstGeom prst="rect">
              <a:avLst/>
            </a:prstGeom>
          </p:spPr>
          <p:txBody>
            <a:bodyPr lIns="50800" tIns="50800" rIns="50800" bIns="50800" rtlCol="0" anchor="ctr"/>
            <a:lstStyle/>
            <a:p>
              <a:pPr algn="ctr">
                <a:lnSpc>
                  <a:spcPts val="2659"/>
                </a:lnSpc>
              </a:pPr>
              <a:endParaRPr/>
            </a:p>
          </p:txBody>
        </p:sp>
      </p:grpSp>
      <p:grpSp>
        <p:nvGrpSpPr>
          <p:cNvPr id="5" name="Group 5"/>
          <p:cNvGrpSpPr>
            <a:grpSpLocks noChangeAspect="1"/>
          </p:cNvGrpSpPr>
          <p:nvPr/>
        </p:nvGrpSpPr>
        <p:grpSpPr>
          <a:xfrm>
            <a:off x="9947521" y="1125216"/>
            <a:ext cx="8236598" cy="9161784"/>
            <a:chOff x="687070" y="247650"/>
            <a:chExt cx="11148060" cy="12400280"/>
          </a:xfrm>
        </p:grpSpPr>
        <p:sp>
          <p:nvSpPr>
            <p:cNvPr id="6" name="Freeform 6"/>
            <p:cNvSpPr/>
            <p:nvPr/>
          </p:nvSpPr>
          <p:spPr>
            <a:xfrm>
              <a:off x="687070" y="247650"/>
              <a:ext cx="11148061" cy="12400280"/>
            </a:xfrm>
            <a:custGeom>
              <a:avLst/>
              <a:gdLst/>
              <a:ahLst/>
              <a:cxnLst/>
              <a:rect l="l" t="t" r="r" b="b"/>
              <a:pathLst>
                <a:path w="11148061" h="12400280">
                  <a:moveTo>
                    <a:pt x="9215120" y="1497330"/>
                  </a:moveTo>
                  <a:cubicBezTo>
                    <a:pt x="8773160" y="972820"/>
                    <a:pt x="8234680" y="508000"/>
                    <a:pt x="7590790" y="252730"/>
                  </a:cubicBezTo>
                  <a:cubicBezTo>
                    <a:pt x="7132320" y="71120"/>
                    <a:pt x="6633210" y="0"/>
                    <a:pt x="6139180" y="6350"/>
                  </a:cubicBezTo>
                  <a:cubicBezTo>
                    <a:pt x="4053840" y="36830"/>
                    <a:pt x="2157730" y="1490980"/>
                    <a:pt x="1289050" y="3346450"/>
                  </a:cubicBezTo>
                  <a:cubicBezTo>
                    <a:pt x="527050" y="4977130"/>
                    <a:pt x="0" y="7792720"/>
                    <a:pt x="680720" y="9457690"/>
                  </a:cubicBezTo>
                  <a:cubicBezTo>
                    <a:pt x="1360170" y="11122661"/>
                    <a:pt x="2499360" y="12005311"/>
                    <a:pt x="4248150" y="12081511"/>
                  </a:cubicBezTo>
                  <a:cubicBezTo>
                    <a:pt x="7001510" y="12400280"/>
                    <a:pt x="9088120" y="10502901"/>
                    <a:pt x="10118091" y="8309611"/>
                  </a:cubicBezTo>
                  <a:cubicBezTo>
                    <a:pt x="11148061" y="6116320"/>
                    <a:pt x="10782300" y="3361691"/>
                    <a:pt x="9215121" y="1497330"/>
                  </a:cubicBezTo>
                  <a:close/>
                </a:path>
              </a:pathLst>
            </a:custGeom>
            <a:solidFill>
              <a:srgbClr val="EEF4F4"/>
            </a:solidFill>
            <a:ln w="12700">
              <a:solidFill>
                <a:srgbClr val="000000"/>
              </a:solidFill>
            </a:ln>
          </p:spPr>
        </p:sp>
      </p:grpSp>
      <p:grpSp>
        <p:nvGrpSpPr>
          <p:cNvPr id="7" name="Group 7"/>
          <p:cNvGrpSpPr>
            <a:grpSpLocks noChangeAspect="1"/>
          </p:cNvGrpSpPr>
          <p:nvPr/>
        </p:nvGrpSpPr>
        <p:grpSpPr>
          <a:xfrm>
            <a:off x="10099921" y="1277616"/>
            <a:ext cx="8236598" cy="9161784"/>
            <a:chOff x="687070" y="247650"/>
            <a:chExt cx="11148060" cy="12400280"/>
          </a:xfrm>
        </p:grpSpPr>
        <p:sp>
          <p:nvSpPr>
            <p:cNvPr id="8" name="Freeform 8"/>
            <p:cNvSpPr/>
            <p:nvPr/>
          </p:nvSpPr>
          <p:spPr>
            <a:xfrm>
              <a:off x="687070" y="247650"/>
              <a:ext cx="11148061" cy="12400280"/>
            </a:xfrm>
            <a:custGeom>
              <a:avLst/>
              <a:gdLst/>
              <a:ahLst/>
              <a:cxnLst/>
              <a:rect l="l" t="t" r="r" b="b"/>
              <a:pathLst>
                <a:path w="11148061" h="12400280">
                  <a:moveTo>
                    <a:pt x="9215120" y="1497330"/>
                  </a:moveTo>
                  <a:cubicBezTo>
                    <a:pt x="8773160" y="972820"/>
                    <a:pt x="8234680" y="508000"/>
                    <a:pt x="7590790" y="252730"/>
                  </a:cubicBezTo>
                  <a:cubicBezTo>
                    <a:pt x="7132320" y="71120"/>
                    <a:pt x="6633210" y="0"/>
                    <a:pt x="6139180" y="6350"/>
                  </a:cubicBezTo>
                  <a:cubicBezTo>
                    <a:pt x="4053840" y="36830"/>
                    <a:pt x="2157730" y="1490980"/>
                    <a:pt x="1289050" y="3346450"/>
                  </a:cubicBezTo>
                  <a:cubicBezTo>
                    <a:pt x="527050" y="4977130"/>
                    <a:pt x="0" y="7792720"/>
                    <a:pt x="680720" y="9457690"/>
                  </a:cubicBezTo>
                  <a:cubicBezTo>
                    <a:pt x="1360170" y="11122661"/>
                    <a:pt x="2499360" y="12005311"/>
                    <a:pt x="4248150" y="12081511"/>
                  </a:cubicBezTo>
                  <a:cubicBezTo>
                    <a:pt x="7001510" y="12400280"/>
                    <a:pt x="9088120" y="10502901"/>
                    <a:pt x="10118091" y="8309611"/>
                  </a:cubicBezTo>
                  <a:cubicBezTo>
                    <a:pt x="11148061" y="6116320"/>
                    <a:pt x="10782300" y="3361691"/>
                    <a:pt x="9215121" y="1497330"/>
                  </a:cubicBezTo>
                  <a:close/>
                </a:path>
              </a:pathLst>
            </a:custGeom>
            <a:solidFill>
              <a:srgbClr val="F2C001"/>
            </a:solidFill>
            <a:ln w="12700">
              <a:solidFill>
                <a:srgbClr val="000000"/>
              </a:solidFill>
            </a:ln>
          </p:spPr>
        </p:sp>
      </p:grpSp>
      <p:grpSp>
        <p:nvGrpSpPr>
          <p:cNvPr id="9" name="Group 9"/>
          <p:cNvGrpSpPr>
            <a:grpSpLocks noChangeAspect="1"/>
          </p:cNvGrpSpPr>
          <p:nvPr/>
        </p:nvGrpSpPr>
        <p:grpSpPr>
          <a:xfrm>
            <a:off x="10707011" y="1642241"/>
            <a:ext cx="7580989" cy="8432533"/>
            <a:chOff x="687070" y="247650"/>
            <a:chExt cx="11148060" cy="12400280"/>
          </a:xfrm>
        </p:grpSpPr>
        <p:sp>
          <p:nvSpPr>
            <p:cNvPr id="10" name="Freeform 10"/>
            <p:cNvSpPr/>
            <p:nvPr/>
          </p:nvSpPr>
          <p:spPr>
            <a:xfrm>
              <a:off x="687070" y="247650"/>
              <a:ext cx="11148061" cy="12400280"/>
            </a:xfrm>
            <a:custGeom>
              <a:avLst/>
              <a:gdLst/>
              <a:ahLst/>
              <a:cxnLst/>
              <a:rect l="l" t="t" r="r" b="b"/>
              <a:pathLst>
                <a:path w="11148061" h="12400280">
                  <a:moveTo>
                    <a:pt x="9215120" y="1497330"/>
                  </a:moveTo>
                  <a:cubicBezTo>
                    <a:pt x="8773160" y="972820"/>
                    <a:pt x="8234680" y="508000"/>
                    <a:pt x="7590790" y="252730"/>
                  </a:cubicBezTo>
                  <a:cubicBezTo>
                    <a:pt x="7132320" y="71120"/>
                    <a:pt x="6633210" y="0"/>
                    <a:pt x="6139180" y="6350"/>
                  </a:cubicBezTo>
                  <a:cubicBezTo>
                    <a:pt x="4053840" y="36830"/>
                    <a:pt x="2157730" y="1490980"/>
                    <a:pt x="1289050" y="3346450"/>
                  </a:cubicBezTo>
                  <a:cubicBezTo>
                    <a:pt x="527050" y="4977130"/>
                    <a:pt x="0" y="7792720"/>
                    <a:pt x="680720" y="9457690"/>
                  </a:cubicBezTo>
                  <a:cubicBezTo>
                    <a:pt x="1360170" y="11122661"/>
                    <a:pt x="2499360" y="12005311"/>
                    <a:pt x="4248150" y="12081511"/>
                  </a:cubicBezTo>
                  <a:cubicBezTo>
                    <a:pt x="7001510" y="12400280"/>
                    <a:pt x="9088120" y="10502901"/>
                    <a:pt x="10118091" y="8309611"/>
                  </a:cubicBezTo>
                  <a:cubicBezTo>
                    <a:pt x="11148061" y="6116320"/>
                    <a:pt x="10782300" y="3361691"/>
                    <a:pt x="9215121" y="1497330"/>
                  </a:cubicBezTo>
                  <a:close/>
                </a:path>
              </a:pathLst>
            </a:custGeom>
            <a:blipFill>
              <a:blip r:embed="rId2"/>
              <a:stretch>
                <a:fillRect l="-14391" t="-2044" r="-61432" b="2044"/>
              </a:stretch>
            </a:blipFill>
          </p:spPr>
        </p:sp>
      </p:grpSp>
      <p:sp>
        <p:nvSpPr>
          <p:cNvPr id="17" name="TextBox 17"/>
          <p:cNvSpPr txBox="1"/>
          <p:nvPr/>
        </p:nvSpPr>
        <p:spPr>
          <a:xfrm>
            <a:off x="627161" y="2786148"/>
            <a:ext cx="9632312" cy="4334263"/>
          </a:xfrm>
          <a:prstGeom prst="rect">
            <a:avLst/>
          </a:prstGeom>
        </p:spPr>
        <p:txBody>
          <a:bodyPr lIns="0" tIns="0" rIns="0" bIns="0" rtlCol="0" anchor="t">
            <a:spAutoFit/>
          </a:bodyPr>
          <a:lstStyle/>
          <a:p>
            <a:pPr algn="ctr">
              <a:lnSpc>
                <a:spcPts val="18098"/>
              </a:lnSpc>
            </a:pPr>
            <a:r>
              <a:rPr lang="en-US" sz="11500" dirty="0">
                <a:solidFill>
                  <a:srgbClr val="EEF4F4"/>
                </a:solidFill>
                <a:latin typeface="Scripter"/>
              </a:rPr>
              <a:t>Welcome to Reception</a:t>
            </a:r>
          </a:p>
        </p:txBody>
      </p:sp>
      <p:sp>
        <p:nvSpPr>
          <p:cNvPr id="18" name="TextBox 18"/>
          <p:cNvSpPr txBox="1"/>
          <p:nvPr/>
        </p:nvSpPr>
        <p:spPr>
          <a:xfrm>
            <a:off x="1981200" y="7216592"/>
            <a:ext cx="6897964" cy="1051570"/>
          </a:xfrm>
          <a:prstGeom prst="rect">
            <a:avLst/>
          </a:prstGeom>
        </p:spPr>
        <p:txBody>
          <a:bodyPr lIns="0" tIns="0" rIns="0" bIns="0" rtlCol="0" anchor="t">
            <a:spAutoFit/>
          </a:bodyPr>
          <a:lstStyle/>
          <a:p>
            <a:pPr algn="ctr">
              <a:lnSpc>
                <a:spcPts val="8242"/>
              </a:lnSpc>
            </a:pPr>
            <a:r>
              <a:rPr lang="en-US" sz="7561" dirty="0">
                <a:solidFill>
                  <a:srgbClr val="EEF4F4"/>
                </a:solidFill>
                <a:latin typeface="Halley"/>
              </a:rPr>
              <a:t>2025</a:t>
            </a:r>
          </a:p>
        </p:txBody>
      </p:sp>
      <p:sp>
        <p:nvSpPr>
          <p:cNvPr id="19" name="TextBox 19"/>
          <p:cNvSpPr txBox="1"/>
          <p:nvPr/>
        </p:nvSpPr>
        <p:spPr>
          <a:xfrm>
            <a:off x="1028700" y="927722"/>
            <a:ext cx="7213087" cy="716486"/>
          </a:xfrm>
          <a:prstGeom prst="rect">
            <a:avLst/>
          </a:prstGeom>
        </p:spPr>
        <p:txBody>
          <a:bodyPr lIns="0" tIns="0" rIns="0" bIns="0" rtlCol="0" anchor="t">
            <a:spAutoFit/>
          </a:bodyPr>
          <a:lstStyle/>
          <a:p>
            <a:pPr algn="l">
              <a:lnSpc>
                <a:spcPts val="4846"/>
              </a:lnSpc>
            </a:pPr>
            <a:r>
              <a:rPr lang="en-US" sz="4446">
                <a:solidFill>
                  <a:srgbClr val="EEF4F4"/>
                </a:solidFill>
                <a:latin typeface="Halley"/>
              </a:rPr>
              <a:t>KNYPERSLEY FIRST SCHOOL</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EF4F4"/>
        </a:solidFill>
        <a:effectLst/>
      </p:bgPr>
    </p:bg>
    <p:spTree>
      <p:nvGrpSpPr>
        <p:cNvPr id="1" name=""/>
        <p:cNvGrpSpPr/>
        <p:nvPr/>
      </p:nvGrpSpPr>
      <p:grpSpPr>
        <a:xfrm>
          <a:off x="0" y="0"/>
          <a:ext cx="0" cy="0"/>
          <a:chOff x="0" y="0"/>
          <a:chExt cx="0" cy="0"/>
        </a:xfrm>
      </p:grpSpPr>
      <p:sp>
        <p:nvSpPr>
          <p:cNvPr id="2" name="Freeform 2"/>
          <p:cNvSpPr/>
          <p:nvPr/>
        </p:nvSpPr>
        <p:spPr>
          <a:xfrm flipH="1">
            <a:off x="-235291" y="-265528"/>
            <a:ext cx="6458248" cy="6374829"/>
          </a:xfrm>
          <a:custGeom>
            <a:avLst/>
            <a:gdLst/>
            <a:ahLst/>
            <a:cxnLst/>
            <a:rect l="l" t="t" r="r" b="b"/>
            <a:pathLst>
              <a:path w="6458248" h="6374829">
                <a:moveTo>
                  <a:pt x="6458248" y="0"/>
                </a:moveTo>
                <a:lnTo>
                  <a:pt x="0" y="0"/>
                </a:lnTo>
                <a:lnTo>
                  <a:pt x="0" y="6374828"/>
                </a:lnTo>
                <a:lnTo>
                  <a:pt x="6458248" y="6374828"/>
                </a:lnTo>
                <a:lnTo>
                  <a:pt x="6458248"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4578737" y="0"/>
            <a:ext cx="3782631" cy="3788946"/>
          </a:xfrm>
          <a:custGeom>
            <a:avLst/>
            <a:gdLst/>
            <a:ahLst/>
            <a:cxnLst/>
            <a:rect l="l" t="t" r="r" b="b"/>
            <a:pathLst>
              <a:path w="3782631" h="3788946">
                <a:moveTo>
                  <a:pt x="0" y="0"/>
                </a:moveTo>
                <a:lnTo>
                  <a:pt x="3782632" y="0"/>
                </a:lnTo>
                <a:lnTo>
                  <a:pt x="3782632" y="3788946"/>
                </a:lnTo>
                <a:lnTo>
                  <a:pt x="0" y="378894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15676912" y="1894473"/>
            <a:ext cx="2684456" cy="2771051"/>
          </a:xfrm>
          <a:custGeom>
            <a:avLst/>
            <a:gdLst/>
            <a:ahLst/>
            <a:cxnLst/>
            <a:rect l="l" t="t" r="r" b="b"/>
            <a:pathLst>
              <a:path w="2684456" h="2771051">
                <a:moveTo>
                  <a:pt x="0" y="0"/>
                </a:moveTo>
                <a:lnTo>
                  <a:pt x="2684457" y="0"/>
                </a:lnTo>
                <a:lnTo>
                  <a:pt x="2684457" y="2771052"/>
                </a:lnTo>
                <a:lnTo>
                  <a:pt x="0" y="277105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a:off x="12490624" y="697271"/>
            <a:ext cx="1613876" cy="1197202"/>
          </a:xfrm>
          <a:custGeom>
            <a:avLst/>
            <a:gdLst/>
            <a:ahLst/>
            <a:cxnLst/>
            <a:rect l="l" t="t" r="r" b="b"/>
            <a:pathLst>
              <a:path w="1613876" h="1197202">
                <a:moveTo>
                  <a:pt x="0" y="0"/>
                </a:moveTo>
                <a:lnTo>
                  <a:pt x="1613876" y="0"/>
                </a:lnTo>
                <a:lnTo>
                  <a:pt x="1613876" y="1197202"/>
                </a:lnTo>
                <a:lnTo>
                  <a:pt x="0" y="119720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 name="Freeform 6"/>
          <p:cNvSpPr/>
          <p:nvPr/>
        </p:nvSpPr>
        <p:spPr>
          <a:xfrm rot="-1717840">
            <a:off x="-684004" y="8443243"/>
            <a:ext cx="2730870" cy="2323722"/>
          </a:xfrm>
          <a:custGeom>
            <a:avLst/>
            <a:gdLst/>
            <a:ahLst/>
            <a:cxnLst/>
            <a:rect l="l" t="t" r="r" b="b"/>
            <a:pathLst>
              <a:path w="2730870" h="2323722">
                <a:moveTo>
                  <a:pt x="0" y="0"/>
                </a:moveTo>
                <a:lnTo>
                  <a:pt x="2730870" y="0"/>
                </a:lnTo>
                <a:lnTo>
                  <a:pt x="2730870" y="2323722"/>
                </a:lnTo>
                <a:lnTo>
                  <a:pt x="0" y="232372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7" name="TextBox 7"/>
          <p:cNvSpPr txBox="1"/>
          <p:nvPr/>
        </p:nvSpPr>
        <p:spPr>
          <a:xfrm>
            <a:off x="6222957" y="5854207"/>
            <a:ext cx="5842087" cy="576875"/>
          </a:xfrm>
          <a:prstGeom prst="rect">
            <a:avLst/>
          </a:prstGeom>
        </p:spPr>
        <p:txBody>
          <a:bodyPr lIns="0" tIns="0" rIns="0" bIns="0" rtlCol="0" anchor="t">
            <a:spAutoFit/>
          </a:bodyPr>
          <a:lstStyle/>
          <a:p>
            <a:pPr algn="ctr">
              <a:lnSpc>
                <a:spcPts val="4135"/>
              </a:lnSpc>
            </a:pPr>
            <a:r>
              <a:rPr lang="en-US" sz="3793">
                <a:solidFill>
                  <a:srgbClr val="EEF4F4"/>
                </a:solidFill>
                <a:latin typeface="Scripter"/>
              </a:rPr>
              <a:t>2. The World We Live In</a:t>
            </a:r>
          </a:p>
        </p:txBody>
      </p:sp>
      <p:sp>
        <p:nvSpPr>
          <p:cNvPr id="9" name="Freeform 9"/>
          <p:cNvSpPr/>
          <p:nvPr/>
        </p:nvSpPr>
        <p:spPr>
          <a:xfrm>
            <a:off x="16634823" y="5941458"/>
            <a:ext cx="1248954" cy="1287582"/>
          </a:xfrm>
          <a:custGeom>
            <a:avLst/>
            <a:gdLst/>
            <a:ahLst/>
            <a:cxnLst/>
            <a:rect l="l" t="t" r="r" b="b"/>
            <a:pathLst>
              <a:path w="1248954" h="1287582">
                <a:moveTo>
                  <a:pt x="0" y="0"/>
                </a:moveTo>
                <a:lnTo>
                  <a:pt x="1248954" y="0"/>
                </a:lnTo>
                <a:lnTo>
                  <a:pt x="1248954" y="1287582"/>
                </a:lnTo>
                <a:lnTo>
                  <a:pt x="0" y="128758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0" name="TextBox 10"/>
          <p:cNvSpPr txBox="1"/>
          <p:nvPr/>
        </p:nvSpPr>
        <p:spPr>
          <a:xfrm>
            <a:off x="4990438" y="867060"/>
            <a:ext cx="8307124" cy="987450"/>
          </a:xfrm>
          <a:prstGeom prst="rect">
            <a:avLst/>
          </a:prstGeom>
        </p:spPr>
        <p:txBody>
          <a:bodyPr lIns="0" tIns="0" rIns="0" bIns="0" rtlCol="0" anchor="t">
            <a:spAutoFit/>
          </a:bodyPr>
          <a:lstStyle/>
          <a:p>
            <a:pPr algn="ctr">
              <a:lnSpc>
                <a:spcPts val="7720"/>
              </a:lnSpc>
            </a:pPr>
            <a:r>
              <a:rPr lang="en-US" sz="7083" dirty="0">
                <a:solidFill>
                  <a:srgbClr val="F90303"/>
                </a:solidFill>
                <a:latin typeface="Scripter"/>
              </a:rPr>
              <a:t>Literacy- writing</a:t>
            </a:r>
          </a:p>
        </p:txBody>
      </p:sp>
      <p:pic>
        <p:nvPicPr>
          <p:cNvPr id="17" name="Picture 4" descr="Squiggle Whilst you Wiggle: (Book 2) (Squiggle Early Writing Programme)  eBook : Bason, Shonette, Bradley, Amy: Amazon.co.uk: Kindle Store">
            <a:extLst>
              <a:ext uri="{FF2B5EF4-FFF2-40B4-BE49-F238E27FC236}">
                <a16:creationId xmlns:a16="http://schemas.microsoft.com/office/drawing/2014/main" id="{D140EE4B-7AFB-444C-AFD0-962879238B77}"/>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30120" r="29880"/>
          <a:stretch/>
        </p:blipFill>
        <p:spPr bwMode="auto">
          <a:xfrm>
            <a:off x="8664957" y="2417805"/>
            <a:ext cx="3056021" cy="4011029"/>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andwriting | Great Bradford School">
            <a:extLst>
              <a:ext uri="{FF2B5EF4-FFF2-40B4-BE49-F238E27FC236}">
                <a16:creationId xmlns:a16="http://schemas.microsoft.com/office/drawing/2014/main" id="{2A62910F-BCE1-4597-9897-2E2D6BD736CB}"/>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2136737" y="2910308"/>
            <a:ext cx="4762500" cy="267652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719092FA-ABE4-4E20-8C9E-24C1C5082BE4}"/>
              </a:ext>
            </a:extLst>
          </p:cNvPr>
          <p:cNvPicPr>
            <a:picLocks noChangeAspect="1"/>
          </p:cNvPicPr>
          <p:nvPr/>
        </p:nvPicPr>
        <p:blipFill>
          <a:blip r:embed="rId16"/>
          <a:stretch>
            <a:fillRect/>
          </a:stretch>
        </p:blipFill>
        <p:spPr>
          <a:xfrm>
            <a:off x="626403" y="7291303"/>
            <a:ext cx="4220164" cy="2591162"/>
          </a:xfrm>
          <a:prstGeom prst="rect">
            <a:avLst/>
          </a:prstGeom>
        </p:spPr>
      </p:pic>
      <p:pic>
        <p:nvPicPr>
          <p:cNvPr id="19" name="Picture 18">
            <a:extLst>
              <a:ext uri="{FF2B5EF4-FFF2-40B4-BE49-F238E27FC236}">
                <a16:creationId xmlns:a16="http://schemas.microsoft.com/office/drawing/2014/main" id="{FAEA4CD0-4408-401C-A70F-C5744A74127F}"/>
              </a:ext>
            </a:extLst>
          </p:cNvPr>
          <p:cNvPicPr>
            <a:picLocks noChangeAspect="1"/>
          </p:cNvPicPr>
          <p:nvPr/>
        </p:nvPicPr>
        <p:blipFill>
          <a:blip r:embed="rId17"/>
          <a:stretch>
            <a:fillRect/>
          </a:stretch>
        </p:blipFill>
        <p:spPr>
          <a:xfrm>
            <a:off x="5326381" y="7169108"/>
            <a:ext cx="3039120" cy="2741410"/>
          </a:xfrm>
          <a:prstGeom prst="rect">
            <a:avLst/>
          </a:prstGeom>
        </p:spPr>
      </p:pic>
      <p:pic>
        <p:nvPicPr>
          <p:cNvPr id="22" name="Picture 21">
            <a:extLst>
              <a:ext uri="{FF2B5EF4-FFF2-40B4-BE49-F238E27FC236}">
                <a16:creationId xmlns:a16="http://schemas.microsoft.com/office/drawing/2014/main" id="{415042EC-E1CF-4B7C-A2B1-2EF73057FF9A}"/>
              </a:ext>
            </a:extLst>
          </p:cNvPr>
          <p:cNvPicPr>
            <a:picLocks noChangeAspect="1"/>
          </p:cNvPicPr>
          <p:nvPr/>
        </p:nvPicPr>
        <p:blipFill>
          <a:blip r:embed="rId18"/>
          <a:stretch>
            <a:fillRect/>
          </a:stretch>
        </p:blipFill>
        <p:spPr>
          <a:xfrm>
            <a:off x="9203611" y="6932915"/>
            <a:ext cx="2157528" cy="2178679"/>
          </a:xfrm>
          <a:prstGeom prst="rect">
            <a:avLst/>
          </a:prstGeom>
        </p:spPr>
      </p:pic>
      <p:sp>
        <p:nvSpPr>
          <p:cNvPr id="23" name="TextBox 22">
            <a:extLst>
              <a:ext uri="{FF2B5EF4-FFF2-40B4-BE49-F238E27FC236}">
                <a16:creationId xmlns:a16="http://schemas.microsoft.com/office/drawing/2014/main" id="{87F5F67C-6F6B-49F9-A368-16F161443C2C}"/>
              </a:ext>
            </a:extLst>
          </p:cNvPr>
          <p:cNvSpPr txBox="1"/>
          <p:nvPr/>
        </p:nvSpPr>
        <p:spPr>
          <a:xfrm>
            <a:off x="9184745" y="9032608"/>
            <a:ext cx="2658358" cy="707886"/>
          </a:xfrm>
          <a:prstGeom prst="rect">
            <a:avLst/>
          </a:prstGeom>
          <a:noFill/>
        </p:spPr>
        <p:txBody>
          <a:bodyPr wrap="square" rtlCol="0">
            <a:spAutoFit/>
          </a:bodyPr>
          <a:lstStyle/>
          <a:p>
            <a:r>
              <a:rPr lang="en-GB" sz="4000" dirty="0">
                <a:latin typeface="SassoonPrimaryInfant" pitchFamily="2" charset="0"/>
              </a:rPr>
              <a:t>Pat a dog</a:t>
            </a:r>
          </a:p>
        </p:txBody>
      </p:sp>
      <p:pic>
        <p:nvPicPr>
          <p:cNvPr id="25" name="Picture 24">
            <a:extLst>
              <a:ext uri="{FF2B5EF4-FFF2-40B4-BE49-F238E27FC236}">
                <a16:creationId xmlns:a16="http://schemas.microsoft.com/office/drawing/2014/main" id="{4FBD69E0-2371-44D1-A127-754EF5A32C6F}"/>
              </a:ext>
            </a:extLst>
          </p:cNvPr>
          <p:cNvPicPr>
            <a:picLocks noChangeAspect="1"/>
          </p:cNvPicPr>
          <p:nvPr/>
        </p:nvPicPr>
        <p:blipFill>
          <a:blip r:embed="rId19"/>
          <a:stretch>
            <a:fillRect/>
          </a:stretch>
        </p:blipFill>
        <p:spPr>
          <a:xfrm>
            <a:off x="12136737" y="6992129"/>
            <a:ext cx="3449756" cy="2890336"/>
          </a:xfrm>
          <a:prstGeom prst="rect">
            <a:avLst/>
          </a:prstGeom>
        </p:spPr>
      </p:pic>
      <p:pic>
        <p:nvPicPr>
          <p:cNvPr id="2052" name="Picture 4" descr="Dough disco « Year 2">
            <a:extLst>
              <a:ext uri="{FF2B5EF4-FFF2-40B4-BE49-F238E27FC236}">
                <a16:creationId xmlns:a16="http://schemas.microsoft.com/office/drawing/2014/main" id="{FE69626C-EE7E-4E50-B549-B4039886E0DA}"/>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5582068" y="2965610"/>
            <a:ext cx="2799565" cy="279956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a:extLst>
              <a:ext uri="{FF2B5EF4-FFF2-40B4-BE49-F238E27FC236}">
                <a16:creationId xmlns:a16="http://schemas.microsoft.com/office/drawing/2014/main" id="{E32811B9-0AFA-40EE-879D-1B7F49293EBC}"/>
              </a:ext>
            </a:extLst>
          </p:cNvPr>
          <p:cNvPicPr>
            <a:picLocks noChangeAspect="1"/>
          </p:cNvPicPr>
          <p:nvPr/>
        </p:nvPicPr>
        <p:blipFill>
          <a:blip r:embed="rId21"/>
          <a:stretch>
            <a:fillRect/>
          </a:stretch>
        </p:blipFill>
        <p:spPr>
          <a:xfrm>
            <a:off x="595625" y="3756396"/>
            <a:ext cx="4591436" cy="2097811"/>
          </a:xfrm>
          <a:prstGeom prst="rect">
            <a:avLst/>
          </a:prstGeom>
        </p:spPr>
      </p:pic>
    </p:spTree>
    <p:extLst>
      <p:ext uri="{BB962C8B-B14F-4D97-AF65-F5344CB8AC3E}">
        <p14:creationId xmlns:p14="http://schemas.microsoft.com/office/powerpoint/2010/main" val="25183007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EF4F4"/>
        </a:solidFill>
        <a:effectLst/>
      </p:bgPr>
    </p:bg>
    <p:spTree>
      <p:nvGrpSpPr>
        <p:cNvPr id="1" name=""/>
        <p:cNvGrpSpPr/>
        <p:nvPr/>
      </p:nvGrpSpPr>
      <p:grpSpPr>
        <a:xfrm>
          <a:off x="0" y="0"/>
          <a:ext cx="0" cy="0"/>
          <a:chOff x="0" y="0"/>
          <a:chExt cx="0" cy="0"/>
        </a:xfrm>
      </p:grpSpPr>
      <p:sp>
        <p:nvSpPr>
          <p:cNvPr id="2" name="Freeform 2"/>
          <p:cNvSpPr/>
          <p:nvPr/>
        </p:nvSpPr>
        <p:spPr>
          <a:xfrm flipH="1">
            <a:off x="-235291" y="-265528"/>
            <a:ext cx="6458248" cy="6374829"/>
          </a:xfrm>
          <a:custGeom>
            <a:avLst/>
            <a:gdLst/>
            <a:ahLst/>
            <a:cxnLst/>
            <a:rect l="l" t="t" r="r" b="b"/>
            <a:pathLst>
              <a:path w="6458248" h="6374829">
                <a:moveTo>
                  <a:pt x="6458248" y="0"/>
                </a:moveTo>
                <a:lnTo>
                  <a:pt x="0" y="0"/>
                </a:lnTo>
                <a:lnTo>
                  <a:pt x="0" y="6374828"/>
                </a:lnTo>
                <a:lnTo>
                  <a:pt x="6458248" y="6374828"/>
                </a:lnTo>
                <a:lnTo>
                  <a:pt x="6458248"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4578737" y="0"/>
            <a:ext cx="3782631" cy="3788946"/>
          </a:xfrm>
          <a:custGeom>
            <a:avLst/>
            <a:gdLst/>
            <a:ahLst/>
            <a:cxnLst/>
            <a:rect l="l" t="t" r="r" b="b"/>
            <a:pathLst>
              <a:path w="3782631" h="3788946">
                <a:moveTo>
                  <a:pt x="0" y="0"/>
                </a:moveTo>
                <a:lnTo>
                  <a:pt x="3782632" y="0"/>
                </a:lnTo>
                <a:lnTo>
                  <a:pt x="3782632" y="3788946"/>
                </a:lnTo>
                <a:lnTo>
                  <a:pt x="0" y="378894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15676912" y="1894473"/>
            <a:ext cx="2684456" cy="2771051"/>
          </a:xfrm>
          <a:custGeom>
            <a:avLst/>
            <a:gdLst/>
            <a:ahLst/>
            <a:cxnLst/>
            <a:rect l="l" t="t" r="r" b="b"/>
            <a:pathLst>
              <a:path w="2684456" h="2771051">
                <a:moveTo>
                  <a:pt x="0" y="0"/>
                </a:moveTo>
                <a:lnTo>
                  <a:pt x="2684457" y="0"/>
                </a:lnTo>
                <a:lnTo>
                  <a:pt x="2684457" y="2771052"/>
                </a:lnTo>
                <a:lnTo>
                  <a:pt x="0" y="277105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a:off x="12490624" y="697271"/>
            <a:ext cx="1613876" cy="1197202"/>
          </a:xfrm>
          <a:custGeom>
            <a:avLst/>
            <a:gdLst/>
            <a:ahLst/>
            <a:cxnLst/>
            <a:rect l="l" t="t" r="r" b="b"/>
            <a:pathLst>
              <a:path w="1613876" h="1197202">
                <a:moveTo>
                  <a:pt x="0" y="0"/>
                </a:moveTo>
                <a:lnTo>
                  <a:pt x="1613876" y="0"/>
                </a:lnTo>
                <a:lnTo>
                  <a:pt x="1613876" y="1197202"/>
                </a:lnTo>
                <a:lnTo>
                  <a:pt x="0" y="119720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 name="Freeform 6"/>
          <p:cNvSpPr/>
          <p:nvPr/>
        </p:nvSpPr>
        <p:spPr>
          <a:xfrm rot="-1717840">
            <a:off x="-684004" y="8443243"/>
            <a:ext cx="2730870" cy="2323722"/>
          </a:xfrm>
          <a:custGeom>
            <a:avLst/>
            <a:gdLst/>
            <a:ahLst/>
            <a:cxnLst/>
            <a:rect l="l" t="t" r="r" b="b"/>
            <a:pathLst>
              <a:path w="2730870" h="2323722">
                <a:moveTo>
                  <a:pt x="0" y="0"/>
                </a:moveTo>
                <a:lnTo>
                  <a:pt x="2730870" y="0"/>
                </a:lnTo>
                <a:lnTo>
                  <a:pt x="2730870" y="2323722"/>
                </a:lnTo>
                <a:lnTo>
                  <a:pt x="0" y="232372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9" name="Freeform 9"/>
          <p:cNvSpPr/>
          <p:nvPr/>
        </p:nvSpPr>
        <p:spPr>
          <a:xfrm>
            <a:off x="16634823" y="5941458"/>
            <a:ext cx="1248954" cy="1287582"/>
          </a:xfrm>
          <a:custGeom>
            <a:avLst/>
            <a:gdLst/>
            <a:ahLst/>
            <a:cxnLst/>
            <a:rect l="l" t="t" r="r" b="b"/>
            <a:pathLst>
              <a:path w="1248954" h="1287582">
                <a:moveTo>
                  <a:pt x="0" y="0"/>
                </a:moveTo>
                <a:lnTo>
                  <a:pt x="1248954" y="0"/>
                </a:lnTo>
                <a:lnTo>
                  <a:pt x="1248954" y="1287582"/>
                </a:lnTo>
                <a:lnTo>
                  <a:pt x="0" y="128758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0" name="TextBox 10"/>
          <p:cNvSpPr txBox="1"/>
          <p:nvPr/>
        </p:nvSpPr>
        <p:spPr>
          <a:xfrm>
            <a:off x="4990438" y="867060"/>
            <a:ext cx="8307124" cy="987450"/>
          </a:xfrm>
          <a:prstGeom prst="rect">
            <a:avLst/>
          </a:prstGeom>
        </p:spPr>
        <p:txBody>
          <a:bodyPr lIns="0" tIns="0" rIns="0" bIns="0" rtlCol="0" anchor="t">
            <a:spAutoFit/>
          </a:bodyPr>
          <a:lstStyle/>
          <a:p>
            <a:pPr algn="ctr">
              <a:lnSpc>
                <a:spcPts val="7720"/>
              </a:lnSpc>
            </a:pPr>
            <a:r>
              <a:rPr lang="en-US" sz="7083" dirty="0" err="1">
                <a:solidFill>
                  <a:srgbClr val="F90303"/>
                </a:solidFill>
                <a:latin typeface="Scripter"/>
              </a:rPr>
              <a:t>Maths</a:t>
            </a:r>
            <a:endParaRPr lang="en-US" sz="7083" dirty="0">
              <a:solidFill>
                <a:srgbClr val="F90303"/>
              </a:solidFill>
              <a:latin typeface="Scripter"/>
            </a:endParaRPr>
          </a:p>
        </p:txBody>
      </p:sp>
      <p:pic>
        <p:nvPicPr>
          <p:cNvPr id="13" name="Picture 12">
            <a:extLst>
              <a:ext uri="{FF2B5EF4-FFF2-40B4-BE49-F238E27FC236}">
                <a16:creationId xmlns:a16="http://schemas.microsoft.com/office/drawing/2014/main" id="{25751544-8113-48C8-AA75-3D122B355D42}"/>
              </a:ext>
            </a:extLst>
          </p:cNvPr>
          <p:cNvPicPr>
            <a:picLocks noChangeAspect="1"/>
          </p:cNvPicPr>
          <p:nvPr/>
        </p:nvPicPr>
        <p:blipFill>
          <a:blip r:embed="rId14"/>
          <a:stretch>
            <a:fillRect/>
          </a:stretch>
        </p:blipFill>
        <p:spPr>
          <a:xfrm>
            <a:off x="404223" y="2532242"/>
            <a:ext cx="9142329" cy="5482309"/>
          </a:xfrm>
          <a:prstGeom prst="rect">
            <a:avLst/>
          </a:prstGeom>
        </p:spPr>
      </p:pic>
      <p:pic>
        <p:nvPicPr>
          <p:cNvPr id="14" name="Picture 13">
            <a:extLst>
              <a:ext uri="{FF2B5EF4-FFF2-40B4-BE49-F238E27FC236}">
                <a16:creationId xmlns:a16="http://schemas.microsoft.com/office/drawing/2014/main" id="{F8A3AD45-A4EA-4AD6-AD62-D46074B20BE1}"/>
              </a:ext>
            </a:extLst>
          </p:cNvPr>
          <p:cNvPicPr>
            <a:picLocks noChangeAspect="1"/>
          </p:cNvPicPr>
          <p:nvPr/>
        </p:nvPicPr>
        <p:blipFill>
          <a:blip r:embed="rId15"/>
          <a:stretch>
            <a:fillRect/>
          </a:stretch>
        </p:blipFill>
        <p:spPr>
          <a:xfrm>
            <a:off x="410681" y="7922202"/>
            <a:ext cx="9234988" cy="2362798"/>
          </a:xfrm>
          <a:prstGeom prst="rect">
            <a:avLst/>
          </a:prstGeom>
        </p:spPr>
      </p:pic>
      <p:pic>
        <p:nvPicPr>
          <p:cNvPr id="15" name="Picture 2" descr="White Rose Maths — All Saints C of E Primary School">
            <a:extLst>
              <a:ext uri="{FF2B5EF4-FFF2-40B4-BE49-F238E27FC236}">
                <a16:creationId xmlns:a16="http://schemas.microsoft.com/office/drawing/2014/main" id="{584040DF-A0BD-42E3-9818-574150279543}"/>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3881784" y="4563230"/>
            <a:ext cx="2492081" cy="249208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Dr Debbie Morgan CBE on Twitter: &quot;Loved the buzz at the Mastering Number  taster session. Thankyou everyone for attending @MathsHubs @ncetm  @numberblocks More details here: https://t.co/RwV722kcKq  https://t.co/Dkklmhb3xA&quot; / Twitter">
            <a:extLst>
              <a:ext uri="{FF2B5EF4-FFF2-40B4-BE49-F238E27FC236}">
                <a16:creationId xmlns:a16="http://schemas.microsoft.com/office/drawing/2014/main" id="{567C0812-2E9A-467F-90D3-A18DC98CE8C0}"/>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0053408" y="7315490"/>
            <a:ext cx="4266232" cy="236178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EFD53DC9-C064-4AEF-84D1-6F9A7F82F9BC}"/>
              </a:ext>
            </a:extLst>
          </p:cNvPr>
          <p:cNvPicPr>
            <a:picLocks noChangeAspect="1"/>
          </p:cNvPicPr>
          <p:nvPr/>
        </p:nvPicPr>
        <p:blipFill>
          <a:blip r:embed="rId18"/>
          <a:stretch>
            <a:fillRect/>
          </a:stretch>
        </p:blipFill>
        <p:spPr>
          <a:xfrm>
            <a:off x="10112048" y="2024299"/>
            <a:ext cx="3782631" cy="1760234"/>
          </a:xfrm>
          <a:prstGeom prst="rect">
            <a:avLst/>
          </a:prstGeom>
        </p:spPr>
      </p:pic>
      <p:sp>
        <p:nvSpPr>
          <p:cNvPr id="7" name="Rectangle: Folded Corner 6">
            <a:extLst>
              <a:ext uri="{FF2B5EF4-FFF2-40B4-BE49-F238E27FC236}">
                <a16:creationId xmlns:a16="http://schemas.microsoft.com/office/drawing/2014/main" id="{83BC3536-7FC2-40D2-A887-91ED41FE78B5}"/>
              </a:ext>
            </a:extLst>
          </p:cNvPr>
          <p:cNvSpPr/>
          <p:nvPr/>
        </p:nvSpPr>
        <p:spPr>
          <a:xfrm>
            <a:off x="9807510" y="4044711"/>
            <a:ext cx="3900345" cy="3100990"/>
          </a:xfrm>
          <a:prstGeom prst="foldedCorner">
            <a:avLst/>
          </a:prstGeom>
          <a:solidFill>
            <a:srgbClr val="FF4B4B"/>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BBF704C5-DDC8-4FF7-AD97-4DCB73F853E8}"/>
              </a:ext>
            </a:extLst>
          </p:cNvPr>
          <p:cNvSpPr txBox="1"/>
          <p:nvPr/>
        </p:nvSpPr>
        <p:spPr>
          <a:xfrm>
            <a:off x="9821391" y="4231305"/>
            <a:ext cx="3714826" cy="2308324"/>
          </a:xfrm>
          <a:prstGeom prst="rect">
            <a:avLst/>
          </a:prstGeom>
          <a:noFill/>
        </p:spPr>
        <p:txBody>
          <a:bodyPr wrap="square" rtlCol="0">
            <a:spAutoFit/>
          </a:bodyPr>
          <a:lstStyle/>
          <a:p>
            <a:pPr marL="285750" indent="-285750">
              <a:buFont typeface="Arial" panose="020B0604020202020204" pitchFamily="34" charset="0"/>
              <a:buChar char="•"/>
            </a:pPr>
            <a:r>
              <a:rPr lang="en-GB" dirty="0">
                <a:solidFill>
                  <a:srgbClr val="000000"/>
                </a:solidFill>
                <a:latin typeface="SassoonPrimaryInfant" pitchFamily="2" charset="0"/>
              </a:rPr>
              <a:t>We follow a scheme called ‘W</a:t>
            </a:r>
            <a:r>
              <a:rPr lang="en-GB" b="0" i="0" dirty="0">
                <a:solidFill>
                  <a:srgbClr val="000000"/>
                </a:solidFill>
                <a:effectLst/>
                <a:latin typeface="SassoonPrimaryInfant" pitchFamily="2" charset="0"/>
              </a:rPr>
              <a:t>hite rose Maths’ and also use ‘Mastery Number’ to aid questioning and deeper level thinking.</a:t>
            </a:r>
          </a:p>
          <a:p>
            <a:pPr marL="285750" indent="-285750">
              <a:buFont typeface="Arial" panose="020B0604020202020204" pitchFamily="34" charset="0"/>
              <a:buChar char="•"/>
            </a:pPr>
            <a:r>
              <a:rPr lang="en-GB" dirty="0">
                <a:solidFill>
                  <a:srgbClr val="000000"/>
                </a:solidFill>
                <a:latin typeface="SassoonPrimaryInfant" pitchFamily="2" charset="0"/>
              </a:rPr>
              <a:t>5x weekly sessions of maths.</a:t>
            </a:r>
          </a:p>
          <a:p>
            <a:pPr marL="285750" indent="-285750">
              <a:buFont typeface="Arial" panose="020B0604020202020204" pitchFamily="34" charset="0"/>
              <a:buChar char="•"/>
            </a:pPr>
            <a:r>
              <a:rPr lang="en-GB" dirty="0">
                <a:solidFill>
                  <a:srgbClr val="000000"/>
                </a:solidFill>
                <a:latin typeface="SassoonPrimaryInfant" pitchFamily="2" charset="0"/>
              </a:rPr>
              <a:t>The learning environment is set up so that the children can learn through varied fluency</a:t>
            </a:r>
            <a:r>
              <a:rPr lang="en-GB" dirty="0">
                <a:solidFill>
                  <a:srgbClr val="000000"/>
                </a:solidFill>
                <a:latin typeface="SassoonCRInfant" panose="02010503020300020003" pitchFamily="2" charset="0"/>
              </a:rPr>
              <a:t>.  </a:t>
            </a:r>
            <a:endParaRPr lang="en-GB" dirty="0">
              <a:latin typeface="SassoonCRInfant" panose="02010503020300020003" pitchFamily="2" charset="0"/>
            </a:endParaRPr>
          </a:p>
        </p:txBody>
      </p:sp>
    </p:spTree>
    <p:extLst>
      <p:ext uri="{BB962C8B-B14F-4D97-AF65-F5344CB8AC3E}">
        <p14:creationId xmlns:p14="http://schemas.microsoft.com/office/powerpoint/2010/main" val="38615462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EF4F4"/>
        </a:solidFill>
        <a:effectLst/>
      </p:bgPr>
    </p:bg>
    <p:spTree>
      <p:nvGrpSpPr>
        <p:cNvPr id="1" name=""/>
        <p:cNvGrpSpPr/>
        <p:nvPr/>
      </p:nvGrpSpPr>
      <p:grpSpPr>
        <a:xfrm>
          <a:off x="0" y="0"/>
          <a:ext cx="0" cy="0"/>
          <a:chOff x="0" y="0"/>
          <a:chExt cx="0" cy="0"/>
        </a:xfrm>
      </p:grpSpPr>
      <p:sp>
        <p:nvSpPr>
          <p:cNvPr id="2" name="Freeform 2"/>
          <p:cNvSpPr/>
          <p:nvPr/>
        </p:nvSpPr>
        <p:spPr>
          <a:xfrm flipH="1">
            <a:off x="-235291" y="-265528"/>
            <a:ext cx="6458248" cy="6374829"/>
          </a:xfrm>
          <a:custGeom>
            <a:avLst/>
            <a:gdLst/>
            <a:ahLst/>
            <a:cxnLst/>
            <a:rect l="l" t="t" r="r" b="b"/>
            <a:pathLst>
              <a:path w="6458248" h="6374829">
                <a:moveTo>
                  <a:pt x="6458248" y="0"/>
                </a:moveTo>
                <a:lnTo>
                  <a:pt x="0" y="0"/>
                </a:lnTo>
                <a:lnTo>
                  <a:pt x="0" y="6374828"/>
                </a:lnTo>
                <a:lnTo>
                  <a:pt x="6458248" y="6374828"/>
                </a:lnTo>
                <a:lnTo>
                  <a:pt x="6458248"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4578737" y="0"/>
            <a:ext cx="3782631" cy="3788946"/>
          </a:xfrm>
          <a:custGeom>
            <a:avLst/>
            <a:gdLst/>
            <a:ahLst/>
            <a:cxnLst/>
            <a:rect l="l" t="t" r="r" b="b"/>
            <a:pathLst>
              <a:path w="3782631" h="3788946">
                <a:moveTo>
                  <a:pt x="0" y="0"/>
                </a:moveTo>
                <a:lnTo>
                  <a:pt x="3782632" y="0"/>
                </a:lnTo>
                <a:lnTo>
                  <a:pt x="3782632" y="3788946"/>
                </a:lnTo>
                <a:lnTo>
                  <a:pt x="0" y="378894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15676912" y="1894473"/>
            <a:ext cx="2684456" cy="2771051"/>
          </a:xfrm>
          <a:custGeom>
            <a:avLst/>
            <a:gdLst/>
            <a:ahLst/>
            <a:cxnLst/>
            <a:rect l="l" t="t" r="r" b="b"/>
            <a:pathLst>
              <a:path w="2684456" h="2771051">
                <a:moveTo>
                  <a:pt x="0" y="0"/>
                </a:moveTo>
                <a:lnTo>
                  <a:pt x="2684457" y="0"/>
                </a:lnTo>
                <a:lnTo>
                  <a:pt x="2684457" y="2771052"/>
                </a:lnTo>
                <a:lnTo>
                  <a:pt x="0" y="277105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a:off x="12490624" y="697271"/>
            <a:ext cx="1613876" cy="1197202"/>
          </a:xfrm>
          <a:custGeom>
            <a:avLst/>
            <a:gdLst/>
            <a:ahLst/>
            <a:cxnLst/>
            <a:rect l="l" t="t" r="r" b="b"/>
            <a:pathLst>
              <a:path w="1613876" h="1197202">
                <a:moveTo>
                  <a:pt x="0" y="0"/>
                </a:moveTo>
                <a:lnTo>
                  <a:pt x="1613876" y="0"/>
                </a:lnTo>
                <a:lnTo>
                  <a:pt x="1613876" y="1197202"/>
                </a:lnTo>
                <a:lnTo>
                  <a:pt x="0" y="119720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 name="Freeform 6"/>
          <p:cNvSpPr/>
          <p:nvPr/>
        </p:nvSpPr>
        <p:spPr>
          <a:xfrm rot="-1717840">
            <a:off x="-684004" y="8443243"/>
            <a:ext cx="2730870" cy="2323722"/>
          </a:xfrm>
          <a:custGeom>
            <a:avLst/>
            <a:gdLst/>
            <a:ahLst/>
            <a:cxnLst/>
            <a:rect l="l" t="t" r="r" b="b"/>
            <a:pathLst>
              <a:path w="2730870" h="2323722">
                <a:moveTo>
                  <a:pt x="0" y="0"/>
                </a:moveTo>
                <a:lnTo>
                  <a:pt x="2730870" y="0"/>
                </a:lnTo>
                <a:lnTo>
                  <a:pt x="2730870" y="2323722"/>
                </a:lnTo>
                <a:lnTo>
                  <a:pt x="0" y="232372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9" name="Freeform 9"/>
          <p:cNvSpPr/>
          <p:nvPr/>
        </p:nvSpPr>
        <p:spPr>
          <a:xfrm>
            <a:off x="16634823" y="5941458"/>
            <a:ext cx="1248954" cy="1287582"/>
          </a:xfrm>
          <a:custGeom>
            <a:avLst/>
            <a:gdLst/>
            <a:ahLst/>
            <a:cxnLst/>
            <a:rect l="l" t="t" r="r" b="b"/>
            <a:pathLst>
              <a:path w="1248954" h="1287582">
                <a:moveTo>
                  <a:pt x="0" y="0"/>
                </a:moveTo>
                <a:lnTo>
                  <a:pt x="1248954" y="0"/>
                </a:lnTo>
                <a:lnTo>
                  <a:pt x="1248954" y="1287582"/>
                </a:lnTo>
                <a:lnTo>
                  <a:pt x="0" y="128758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0" name="TextBox 10"/>
          <p:cNvSpPr txBox="1"/>
          <p:nvPr/>
        </p:nvSpPr>
        <p:spPr>
          <a:xfrm>
            <a:off x="4990438" y="867060"/>
            <a:ext cx="8307124" cy="987450"/>
          </a:xfrm>
          <a:prstGeom prst="rect">
            <a:avLst/>
          </a:prstGeom>
        </p:spPr>
        <p:txBody>
          <a:bodyPr lIns="0" tIns="0" rIns="0" bIns="0" rtlCol="0" anchor="t">
            <a:spAutoFit/>
          </a:bodyPr>
          <a:lstStyle/>
          <a:p>
            <a:pPr algn="ctr">
              <a:lnSpc>
                <a:spcPts val="7720"/>
              </a:lnSpc>
            </a:pPr>
            <a:r>
              <a:rPr lang="en-US" sz="7083" dirty="0" err="1">
                <a:solidFill>
                  <a:srgbClr val="F90303"/>
                </a:solidFill>
                <a:latin typeface="Scripter"/>
              </a:rPr>
              <a:t>Maths</a:t>
            </a:r>
            <a:endParaRPr lang="en-US" sz="7083" dirty="0">
              <a:solidFill>
                <a:srgbClr val="F90303"/>
              </a:solidFill>
              <a:latin typeface="Scripter"/>
            </a:endParaRPr>
          </a:p>
        </p:txBody>
      </p:sp>
      <p:pic>
        <p:nvPicPr>
          <p:cNvPr id="8" name="Picture 7">
            <a:extLst>
              <a:ext uri="{FF2B5EF4-FFF2-40B4-BE49-F238E27FC236}">
                <a16:creationId xmlns:a16="http://schemas.microsoft.com/office/drawing/2014/main" id="{78037C02-9C62-46AA-AB16-D4F607AF5D20}"/>
              </a:ext>
            </a:extLst>
          </p:cNvPr>
          <p:cNvPicPr>
            <a:picLocks noChangeAspect="1"/>
          </p:cNvPicPr>
          <p:nvPr/>
        </p:nvPicPr>
        <p:blipFill>
          <a:blip r:embed="rId14"/>
          <a:stretch>
            <a:fillRect/>
          </a:stretch>
        </p:blipFill>
        <p:spPr>
          <a:xfrm>
            <a:off x="681431" y="3279998"/>
            <a:ext cx="2791215" cy="1295581"/>
          </a:xfrm>
          <a:prstGeom prst="rect">
            <a:avLst/>
          </a:prstGeom>
        </p:spPr>
      </p:pic>
      <p:pic>
        <p:nvPicPr>
          <p:cNvPr id="18" name="Picture 17">
            <a:extLst>
              <a:ext uri="{FF2B5EF4-FFF2-40B4-BE49-F238E27FC236}">
                <a16:creationId xmlns:a16="http://schemas.microsoft.com/office/drawing/2014/main" id="{DB27F72C-6D31-4884-A18B-8383521F3C52}"/>
              </a:ext>
            </a:extLst>
          </p:cNvPr>
          <p:cNvPicPr>
            <a:picLocks noChangeAspect="1"/>
          </p:cNvPicPr>
          <p:nvPr/>
        </p:nvPicPr>
        <p:blipFill>
          <a:blip r:embed="rId15"/>
          <a:stretch>
            <a:fillRect/>
          </a:stretch>
        </p:blipFill>
        <p:spPr>
          <a:xfrm>
            <a:off x="4354821" y="2681561"/>
            <a:ext cx="2966311" cy="2114368"/>
          </a:xfrm>
          <a:prstGeom prst="rect">
            <a:avLst/>
          </a:prstGeom>
        </p:spPr>
      </p:pic>
      <p:pic>
        <p:nvPicPr>
          <p:cNvPr id="3074" name="Picture 2" descr="Transparent Counters - Set of 250 - by Learning Resources LER0131 | Primary  ICT">
            <a:extLst>
              <a:ext uri="{FF2B5EF4-FFF2-40B4-BE49-F238E27FC236}">
                <a16:creationId xmlns:a16="http://schemas.microsoft.com/office/drawing/2014/main" id="{653414B5-AEE5-4BB9-8296-D7A2772F25AC}"/>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9058620" y="2326671"/>
            <a:ext cx="3121630" cy="312163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D185EA52-5034-4483-9847-909C3FB2D542}"/>
              </a:ext>
            </a:extLst>
          </p:cNvPr>
          <p:cNvPicPr>
            <a:picLocks noChangeAspect="1"/>
          </p:cNvPicPr>
          <p:nvPr/>
        </p:nvPicPr>
        <p:blipFill>
          <a:blip r:embed="rId17"/>
          <a:stretch>
            <a:fillRect/>
          </a:stretch>
        </p:blipFill>
        <p:spPr>
          <a:xfrm>
            <a:off x="1133643" y="5622980"/>
            <a:ext cx="2966311" cy="3104278"/>
          </a:xfrm>
          <a:prstGeom prst="rect">
            <a:avLst/>
          </a:prstGeom>
        </p:spPr>
      </p:pic>
      <p:pic>
        <p:nvPicPr>
          <p:cNvPr id="22" name="Picture 21">
            <a:extLst>
              <a:ext uri="{FF2B5EF4-FFF2-40B4-BE49-F238E27FC236}">
                <a16:creationId xmlns:a16="http://schemas.microsoft.com/office/drawing/2014/main" id="{E422A984-1A68-47BD-A291-82012ADCD607}"/>
              </a:ext>
            </a:extLst>
          </p:cNvPr>
          <p:cNvPicPr>
            <a:picLocks noChangeAspect="1"/>
          </p:cNvPicPr>
          <p:nvPr/>
        </p:nvPicPr>
        <p:blipFill>
          <a:blip r:embed="rId18"/>
          <a:stretch>
            <a:fillRect/>
          </a:stretch>
        </p:blipFill>
        <p:spPr>
          <a:xfrm>
            <a:off x="4967605" y="6585249"/>
            <a:ext cx="3227626" cy="3104277"/>
          </a:xfrm>
          <a:prstGeom prst="rect">
            <a:avLst/>
          </a:prstGeom>
        </p:spPr>
      </p:pic>
      <p:pic>
        <p:nvPicPr>
          <p:cNvPr id="24" name="Picture 23">
            <a:extLst>
              <a:ext uri="{FF2B5EF4-FFF2-40B4-BE49-F238E27FC236}">
                <a16:creationId xmlns:a16="http://schemas.microsoft.com/office/drawing/2014/main" id="{1924D997-5037-4D50-9DE0-CB0FE2D9114B}"/>
              </a:ext>
            </a:extLst>
          </p:cNvPr>
          <p:cNvPicPr>
            <a:picLocks noChangeAspect="1"/>
          </p:cNvPicPr>
          <p:nvPr/>
        </p:nvPicPr>
        <p:blipFill>
          <a:blip r:embed="rId19"/>
          <a:stretch>
            <a:fillRect/>
          </a:stretch>
        </p:blipFill>
        <p:spPr>
          <a:xfrm>
            <a:off x="9217057" y="6135369"/>
            <a:ext cx="5837595" cy="1375433"/>
          </a:xfrm>
          <a:prstGeom prst="rect">
            <a:avLst/>
          </a:prstGeom>
        </p:spPr>
      </p:pic>
      <p:pic>
        <p:nvPicPr>
          <p:cNvPr id="26" name="Picture 25">
            <a:extLst>
              <a:ext uri="{FF2B5EF4-FFF2-40B4-BE49-F238E27FC236}">
                <a16:creationId xmlns:a16="http://schemas.microsoft.com/office/drawing/2014/main" id="{6AAF41C7-A253-432C-B717-3BC6D2795961}"/>
              </a:ext>
            </a:extLst>
          </p:cNvPr>
          <p:cNvPicPr>
            <a:picLocks noChangeAspect="1"/>
          </p:cNvPicPr>
          <p:nvPr/>
        </p:nvPicPr>
        <p:blipFill>
          <a:blip r:embed="rId20"/>
          <a:stretch>
            <a:fillRect/>
          </a:stretch>
        </p:blipFill>
        <p:spPr>
          <a:xfrm>
            <a:off x="8536817" y="8392527"/>
            <a:ext cx="7286865" cy="1287582"/>
          </a:xfrm>
          <a:prstGeom prst="rect">
            <a:avLst/>
          </a:prstGeom>
        </p:spPr>
      </p:pic>
      <p:pic>
        <p:nvPicPr>
          <p:cNvPr id="28" name="Picture 27">
            <a:extLst>
              <a:ext uri="{FF2B5EF4-FFF2-40B4-BE49-F238E27FC236}">
                <a16:creationId xmlns:a16="http://schemas.microsoft.com/office/drawing/2014/main" id="{B95392AF-319C-47C6-8C9F-8C408BEB6807}"/>
              </a:ext>
            </a:extLst>
          </p:cNvPr>
          <p:cNvPicPr>
            <a:picLocks noChangeAspect="1"/>
          </p:cNvPicPr>
          <p:nvPr/>
        </p:nvPicPr>
        <p:blipFill>
          <a:blip r:embed="rId21"/>
          <a:stretch>
            <a:fillRect/>
          </a:stretch>
        </p:blipFill>
        <p:spPr>
          <a:xfrm>
            <a:off x="13070137" y="3553439"/>
            <a:ext cx="2057687" cy="2219635"/>
          </a:xfrm>
          <a:prstGeom prst="rect">
            <a:avLst/>
          </a:prstGeom>
        </p:spPr>
      </p:pic>
    </p:spTree>
    <p:extLst>
      <p:ext uri="{BB962C8B-B14F-4D97-AF65-F5344CB8AC3E}">
        <p14:creationId xmlns:p14="http://schemas.microsoft.com/office/powerpoint/2010/main" val="20978281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489401" y="-22679"/>
            <a:ext cx="6458248" cy="6374829"/>
          </a:xfrm>
          <a:custGeom>
            <a:avLst/>
            <a:gdLst/>
            <a:ahLst/>
            <a:cxnLst/>
            <a:rect l="l" t="t" r="r" b="b"/>
            <a:pathLst>
              <a:path w="6458248" h="6374829">
                <a:moveTo>
                  <a:pt x="6458248" y="0"/>
                </a:moveTo>
                <a:lnTo>
                  <a:pt x="0" y="0"/>
                </a:lnTo>
                <a:lnTo>
                  <a:pt x="0" y="6374828"/>
                </a:lnTo>
                <a:lnTo>
                  <a:pt x="6458248" y="6374828"/>
                </a:lnTo>
                <a:lnTo>
                  <a:pt x="6458248"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4578737" y="0"/>
            <a:ext cx="3782631" cy="3788946"/>
          </a:xfrm>
          <a:custGeom>
            <a:avLst/>
            <a:gdLst/>
            <a:ahLst/>
            <a:cxnLst/>
            <a:rect l="l" t="t" r="r" b="b"/>
            <a:pathLst>
              <a:path w="3782631" h="3788946">
                <a:moveTo>
                  <a:pt x="0" y="0"/>
                </a:moveTo>
                <a:lnTo>
                  <a:pt x="3782632" y="0"/>
                </a:lnTo>
                <a:lnTo>
                  <a:pt x="3782632" y="3788946"/>
                </a:lnTo>
                <a:lnTo>
                  <a:pt x="0" y="378894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15603544" y="154173"/>
            <a:ext cx="2684456" cy="2771051"/>
          </a:xfrm>
          <a:custGeom>
            <a:avLst/>
            <a:gdLst/>
            <a:ahLst/>
            <a:cxnLst/>
            <a:rect l="l" t="t" r="r" b="b"/>
            <a:pathLst>
              <a:path w="2684456" h="2771051">
                <a:moveTo>
                  <a:pt x="0" y="0"/>
                </a:moveTo>
                <a:lnTo>
                  <a:pt x="2684457" y="0"/>
                </a:lnTo>
                <a:lnTo>
                  <a:pt x="2684457" y="2771052"/>
                </a:lnTo>
                <a:lnTo>
                  <a:pt x="0" y="277105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Freeform 6"/>
          <p:cNvSpPr/>
          <p:nvPr/>
        </p:nvSpPr>
        <p:spPr>
          <a:xfrm rot="-1717840">
            <a:off x="-684004" y="8443243"/>
            <a:ext cx="2730870" cy="2323722"/>
          </a:xfrm>
          <a:custGeom>
            <a:avLst/>
            <a:gdLst/>
            <a:ahLst/>
            <a:cxnLst/>
            <a:rect l="l" t="t" r="r" b="b"/>
            <a:pathLst>
              <a:path w="2730870" h="2323722">
                <a:moveTo>
                  <a:pt x="0" y="0"/>
                </a:moveTo>
                <a:lnTo>
                  <a:pt x="2730870" y="0"/>
                </a:lnTo>
                <a:lnTo>
                  <a:pt x="2730870" y="2323722"/>
                </a:lnTo>
                <a:lnTo>
                  <a:pt x="0" y="232372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7" name="TextBox 7"/>
          <p:cNvSpPr txBox="1"/>
          <p:nvPr/>
        </p:nvSpPr>
        <p:spPr>
          <a:xfrm>
            <a:off x="2809144" y="9586567"/>
            <a:ext cx="11714512" cy="451149"/>
          </a:xfrm>
          <a:prstGeom prst="rect">
            <a:avLst/>
          </a:prstGeom>
        </p:spPr>
        <p:txBody>
          <a:bodyPr wrap="square" lIns="0" tIns="0" rIns="0" bIns="0" rtlCol="0" anchor="t">
            <a:spAutoFit/>
          </a:bodyPr>
          <a:lstStyle/>
          <a:p>
            <a:pPr algn="ctr">
              <a:lnSpc>
                <a:spcPts val="4135"/>
              </a:lnSpc>
            </a:pPr>
            <a:r>
              <a:rPr lang="en-US" sz="2000" dirty="0">
                <a:solidFill>
                  <a:srgbClr val="FF0000"/>
                </a:solidFill>
                <a:latin typeface="Scripter"/>
                <a:hlinkClick r:id="rId10"/>
              </a:rPr>
              <a:t>https://www.knypersley.staffs.sch.uk/special-educational-needs-and-disabilities/</a:t>
            </a:r>
            <a:endParaRPr lang="en-US" sz="2000" dirty="0">
              <a:solidFill>
                <a:srgbClr val="FF0000"/>
              </a:solidFill>
              <a:latin typeface="Scripter"/>
            </a:endParaRPr>
          </a:p>
        </p:txBody>
      </p:sp>
      <p:sp>
        <p:nvSpPr>
          <p:cNvPr id="10" name="TextBox 10"/>
          <p:cNvSpPr txBox="1"/>
          <p:nvPr/>
        </p:nvSpPr>
        <p:spPr>
          <a:xfrm>
            <a:off x="3111307" y="127697"/>
            <a:ext cx="12517113" cy="868443"/>
          </a:xfrm>
          <a:prstGeom prst="rect">
            <a:avLst/>
          </a:prstGeom>
        </p:spPr>
        <p:txBody>
          <a:bodyPr wrap="square" lIns="0" tIns="0" rIns="0" bIns="0" rtlCol="0" anchor="t">
            <a:spAutoFit/>
          </a:bodyPr>
          <a:lstStyle/>
          <a:p>
            <a:pPr algn="ctr">
              <a:lnSpc>
                <a:spcPts val="7720"/>
              </a:lnSpc>
            </a:pPr>
            <a:r>
              <a:rPr lang="en-US" sz="4800" dirty="0">
                <a:solidFill>
                  <a:srgbClr val="F90303"/>
                </a:solidFill>
                <a:latin typeface="Scripter"/>
              </a:rPr>
              <a:t>SEND support AT Knypersley First School</a:t>
            </a:r>
          </a:p>
        </p:txBody>
      </p:sp>
      <p:pic>
        <p:nvPicPr>
          <p:cNvPr id="19" name="Picture 18">
            <a:extLst>
              <a:ext uri="{FF2B5EF4-FFF2-40B4-BE49-F238E27FC236}">
                <a16:creationId xmlns:a16="http://schemas.microsoft.com/office/drawing/2014/main" id="{80F0EDF7-8F0A-412F-8183-CA0D41F6DCD7}"/>
              </a:ext>
            </a:extLst>
          </p:cNvPr>
          <p:cNvPicPr>
            <a:picLocks noChangeAspect="1"/>
          </p:cNvPicPr>
          <p:nvPr/>
        </p:nvPicPr>
        <p:blipFill>
          <a:blip r:embed="rId11"/>
          <a:stretch>
            <a:fillRect/>
          </a:stretch>
        </p:blipFill>
        <p:spPr>
          <a:xfrm>
            <a:off x="14354678" y="3945949"/>
            <a:ext cx="3671715" cy="4759631"/>
          </a:xfrm>
          <a:prstGeom prst="rect">
            <a:avLst/>
          </a:prstGeom>
        </p:spPr>
      </p:pic>
      <p:sp>
        <p:nvSpPr>
          <p:cNvPr id="5" name="Freeform 5"/>
          <p:cNvSpPr/>
          <p:nvPr/>
        </p:nvSpPr>
        <p:spPr>
          <a:xfrm rot="5695331">
            <a:off x="13973236" y="1182332"/>
            <a:ext cx="1157668" cy="954000"/>
          </a:xfrm>
          <a:custGeom>
            <a:avLst/>
            <a:gdLst/>
            <a:ahLst/>
            <a:cxnLst/>
            <a:rect l="l" t="t" r="r" b="b"/>
            <a:pathLst>
              <a:path w="1613876" h="1197202">
                <a:moveTo>
                  <a:pt x="0" y="0"/>
                </a:moveTo>
                <a:lnTo>
                  <a:pt x="1613876" y="0"/>
                </a:lnTo>
                <a:lnTo>
                  <a:pt x="1613876" y="1197202"/>
                </a:lnTo>
                <a:lnTo>
                  <a:pt x="0" y="119720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dirty="0"/>
          </a:p>
        </p:txBody>
      </p:sp>
      <p:pic>
        <p:nvPicPr>
          <p:cNvPr id="23" name="Picture 22">
            <a:extLst>
              <a:ext uri="{FF2B5EF4-FFF2-40B4-BE49-F238E27FC236}">
                <a16:creationId xmlns:a16="http://schemas.microsoft.com/office/drawing/2014/main" id="{893DD21D-73B8-4AA5-A409-BEBA181D0583}"/>
              </a:ext>
            </a:extLst>
          </p:cNvPr>
          <p:cNvPicPr>
            <a:picLocks noChangeAspect="1"/>
          </p:cNvPicPr>
          <p:nvPr/>
        </p:nvPicPr>
        <p:blipFill>
          <a:blip r:embed="rId14"/>
          <a:stretch>
            <a:fillRect/>
          </a:stretch>
        </p:blipFill>
        <p:spPr>
          <a:xfrm>
            <a:off x="318319" y="3102813"/>
            <a:ext cx="6846323" cy="4828230"/>
          </a:xfrm>
          <a:prstGeom prst="rect">
            <a:avLst/>
          </a:prstGeom>
        </p:spPr>
      </p:pic>
      <p:sp>
        <p:nvSpPr>
          <p:cNvPr id="13" name="TextBox 12">
            <a:extLst>
              <a:ext uri="{FF2B5EF4-FFF2-40B4-BE49-F238E27FC236}">
                <a16:creationId xmlns:a16="http://schemas.microsoft.com/office/drawing/2014/main" id="{7D933208-0100-4EC3-A537-049E3317CFA5}"/>
              </a:ext>
            </a:extLst>
          </p:cNvPr>
          <p:cNvSpPr txBox="1"/>
          <p:nvPr/>
        </p:nvSpPr>
        <p:spPr>
          <a:xfrm>
            <a:off x="7431314" y="4984974"/>
            <a:ext cx="6250017" cy="3416320"/>
          </a:xfrm>
          <a:prstGeom prst="rect">
            <a:avLst/>
          </a:prstGeom>
          <a:noFill/>
        </p:spPr>
        <p:txBody>
          <a:bodyPr wrap="square" lIns="91440" tIns="45720" rIns="91440" bIns="45720" anchor="t">
            <a:spAutoFit/>
          </a:bodyPr>
          <a:lstStyle/>
          <a:p>
            <a:r>
              <a:rPr lang="en-GB" sz="2400" dirty="0" err="1">
                <a:latin typeface="SassoonCRInfant"/>
                <a:cs typeface="SassoonCRInfant"/>
              </a:rPr>
              <a:t>SENDco</a:t>
            </a:r>
            <a:r>
              <a:rPr lang="en-GB" sz="2400" dirty="0">
                <a:latin typeface="SassoonCRInfant"/>
                <a:cs typeface="SassoonCRInfant"/>
              </a:rPr>
              <a:t>  – Miss Massey (Busy Bee </a:t>
            </a:r>
            <a:r>
              <a:rPr lang="en-GB" sz="2400" dirty="0" err="1">
                <a:latin typeface="SassoonCRInfant"/>
                <a:cs typeface="SassoonCRInfant"/>
              </a:rPr>
              <a:t>classteacher</a:t>
            </a:r>
            <a:r>
              <a:rPr lang="en-GB" sz="2400" dirty="0">
                <a:latin typeface="SassoonCRInfant"/>
                <a:cs typeface="SassoonCRInfant"/>
              </a:rPr>
              <a:t>)</a:t>
            </a:r>
          </a:p>
          <a:p>
            <a:endParaRPr lang="en-GB" sz="2400" dirty="0">
              <a:latin typeface="SassoonCRInfant" panose="020B0604020202020204" charset="0"/>
              <a:cs typeface="SassoonCRInfant" panose="020B0604020202020204" charset="0"/>
            </a:endParaRPr>
          </a:p>
          <a:p>
            <a:pPr algn="r"/>
            <a:r>
              <a:rPr lang="en-GB" sz="2400" dirty="0">
                <a:latin typeface="SassoonCRInfant"/>
                <a:cs typeface="SassoonCRInfant"/>
              </a:rPr>
              <a:t>)</a:t>
            </a:r>
          </a:p>
          <a:p>
            <a:endParaRPr lang="en-GB" sz="2400" dirty="0">
              <a:latin typeface="SassoonCRInfant" panose="020B0604020202020204" charset="0"/>
              <a:cs typeface="SassoonCRInfant" panose="020B0604020202020204" charset="0"/>
            </a:endParaRPr>
          </a:p>
          <a:p>
            <a:r>
              <a:rPr lang="en-GB" sz="2400" dirty="0">
                <a:latin typeface="SassoonCRInfant" panose="020B0604020202020204" charset="0"/>
                <a:cs typeface="SassoonCRInfant" panose="020B0604020202020204" charset="0"/>
              </a:rPr>
              <a:t>Our weekly </a:t>
            </a:r>
            <a:r>
              <a:rPr lang="en-GB" sz="2400" dirty="0" err="1">
                <a:latin typeface="SassoonCRInfant" panose="020B0604020202020204" charset="0"/>
                <a:cs typeface="SassoonCRInfant" panose="020B0604020202020204" charset="0"/>
              </a:rPr>
              <a:t>SENDco</a:t>
            </a:r>
            <a:r>
              <a:rPr lang="en-GB" sz="2400" dirty="0">
                <a:latin typeface="SassoonCRInfant" panose="020B0604020202020204" charset="0"/>
                <a:cs typeface="SassoonCRInfant" panose="020B0604020202020204" charset="0"/>
              </a:rPr>
              <a:t> drop-in session is a Wednesday. To book an appointment with us please message via Arbor to aid appointment times and schedule.</a:t>
            </a:r>
          </a:p>
        </p:txBody>
      </p:sp>
      <p:sp>
        <p:nvSpPr>
          <p:cNvPr id="11" name="Rectangle 1">
            <a:extLst>
              <a:ext uri="{FF2B5EF4-FFF2-40B4-BE49-F238E27FC236}">
                <a16:creationId xmlns:a16="http://schemas.microsoft.com/office/drawing/2014/main" id="{B301BC83-BF0F-420D-BB5E-F55480D0C52A}"/>
              </a:ext>
            </a:extLst>
          </p:cNvPr>
          <p:cNvSpPr>
            <a:spLocks noChangeArrowheads="1"/>
          </p:cNvSpPr>
          <p:nvPr/>
        </p:nvSpPr>
        <p:spPr bwMode="auto">
          <a:xfrm>
            <a:off x="0" y="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14" name="Picture 13">
            <a:extLst>
              <a:ext uri="{FF2B5EF4-FFF2-40B4-BE49-F238E27FC236}">
                <a16:creationId xmlns:a16="http://schemas.microsoft.com/office/drawing/2014/main" id="{76769A3E-FDEF-4EF7-88A1-1691E3F5FA4E}"/>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144685" y="1539698"/>
            <a:ext cx="2033016" cy="3048000"/>
          </a:xfrm>
          <a:prstGeom prst="rect">
            <a:avLst/>
          </a:prstGeom>
        </p:spPr>
      </p:pic>
    </p:spTree>
    <p:extLst>
      <p:ext uri="{BB962C8B-B14F-4D97-AF65-F5344CB8AC3E}">
        <p14:creationId xmlns:p14="http://schemas.microsoft.com/office/powerpoint/2010/main" val="33153662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53DC2C23-857A-4134-AEE8-27C8072DDD48}"/>
              </a:ext>
            </a:extLst>
          </p:cNvPr>
          <p:cNvSpPr/>
          <p:nvPr/>
        </p:nvSpPr>
        <p:spPr>
          <a:xfrm rot="-5400000">
            <a:off x="-1319350" y="574465"/>
            <a:ext cx="10311778" cy="9418091"/>
          </a:xfrm>
          <a:custGeom>
            <a:avLst/>
            <a:gdLst/>
            <a:ahLst/>
            <a:cxnLst/>
            <a:rect l="l" t="t" r="r" b="b"/>
            <a:pathLst>
              <a:path w="10311778" h="9418091">
                <a:moveTo>
                  <a:pt x="0" y="0"/>
                </a:moveTo>
                <a:lnTo>
                  <a:pt x="10311779" y="0"/>
                </a:lnTo>
                <a:lnTo>
                  <a:pt x="10311779" y="9418091"/>
                </a:lnTo>
                <a:lnTo>
                  <a:pt x="0" y="941809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5">
            <a:extLst>
              <a:ext uri="{FF2B5EF4-FFF2-40B4-BE49-F238E27FC236}">
                <a16:creationId xmlns:a16="http://schemas.microsoft.com/office/drawing/2014/main" id="{484B4A6D-9F65-4FD0-8D86-3B3AB9D02F9F}"/>
              </a:ext>
            </a:extLst>
          </p:cNvPr>
          <p:cNvSpPr/>
          <p:nvPr/>
        </p:nvSpPr>
        <p:spPr>
          <a:xfrm>
            <a:off x="17754600" y="9337541"/>
            <a:ext cx="552605" cy="552605"/>
          </a:xfrm>
          <a:custGeom>
            <a:avLst/>
            <a:gdLst/>
            <a:ahLst/>
            <a:cxnLst/>
            <a:rect l="l" t="t" r="r" b="b"/>
            <a:pathLst>
              <a:path w="552605" h="552605">
                <a:moveTo>
                  <a:pt x="0" y="0"/>
                </a:moveTo>
                <a:lnTo>
                  <a:pt x="552605" y="0"/>
                </a:lnTo>
                <a:lnTo>
                  <a:pt x="552605" y="552605"/>
                </a:lnTo>
                <a:lnTo>
                  <a:pt x="0" y="55260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4" name="Freeform 7">
            <a:extLst>
              <a:ext uri="{FF2B5EF4-FFF2-40B4-BE49-F238E27FC236}">
                <a16:creationId xmlns:a16="http://schemas.microsoft.com/office/drawing/2014/main" id="{64ABCDB7-C7C1-40A2-930B-601D1F40D8A0}"/>
              </a:ext>
            </a:extLst>
          </p:cNvPr>
          <p:cNvSpPr/>
          <p:nvPr/>
        </p:nvSpPr>
        <p:spPr>
          <a:xfrm>
            <a:off x="152400" y="1125506"/>
            <a:ext cx="1105210" cy="1105210"/>
          </a:xfrm>
          <a:custGeom>
            <a:avLst/>
            <a:gdLst/>
            <a:ahLst/>
            <a:cxnLst/>
            <a:rect l="l" t="t" r="r" b="b"/>
            <a:pathLst>
              <a:path w="1105210" h="1105210">
                <a:moveTo>
                  <a:pt x="0" y="0"/>
                </a:moveTo>
                <a:lnTo>
                  <a:pt x="1105210" y="0"/>
                </a:lnTo>
                <a:lnTo>
                  <a:pt x="1105210" y="1105210"/>
                </a:lnTo>
                <a:lnTo>
                  <a:pt x="0" y="110521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pic>
        <p:nvPicPr>
          <p:cNvPr id="5" name="Picture 8">
            <a:extLst>
              <a:ext uri="{FF2B5EF4-FFF2-40B4-BE49-F238E27FC236}">
                <a16:creationId xmlns:a16="http://schemas.microsoft.com/office/drawing/2014/main" id="{AD63AE52-D724-4C55-BE35-1EC28581B5A5}"/>
              </a:ext>
            </a:extLst>
          </p:cNvPr>
          <p:cNvPicPr>
            <a:picLocks noChangeAspect="1"/>
          </p:cNvPicPr>
          <p:nvPr/>
        </p:nvPicPr>
        <p:blipFill>
          <a:blip r:embed="rId7"/>
          <a:srcRect/>
          <a:stretch>
            <a:fillRect/>
          </a:stretch>
        </p:blipFill>
        <p:spPr>
          <a:xfrm rot="8195748">
            <a:off x="11026589" y="1181290"/>
            <a:ext cx="845089" cy="1018180"/>
          </a:xfrm>
          <a:prstGeom prst="rect">
            <a:avLst/>
          </a:prstGeom>
        </p:spPr>
      </p:pic>
      <p:sp>
        <p:nvSpPr>
          <p:cNvPr id="6" name="TextBox 9">
            <a:extLst>
              <a:ext uri="{FF2B5EF4-FFF2-40B4-BE49-F238E27FC236}">
                <a16:creationId xmlns:a16="http://schemas.microsoft.com/office/drawing/2014/main" id="{DFDB822C-83E0-4065-BD59-E3F72E350B09}"/>
              </a:ext>
            </a:extLst>
          </p:cNvPr>
          <p:cNvSpPr txBox="1"/>
          <p:nvPr/>
        </p:nvSpPr>
        <p:spPr>
          <a:xfrm>
            <a:off x="1257610" y="346847"/>
            <a:ext cx="11585466" cy="1949252"/>
          </a:xfrm>
          <a:prstGeom prst="rect">
            <a:avLst/>
          </a:prstGeom>
        </p:spPr>
        <p:txBody>
          <a:bodyPr lIns="0" tIns="0" rIns="0" bIns="0" rtlCol="0" anchor="t">
            <a:spAutoFit/>
          </a:bodyPr>
          <a:lstStyle/>
          <a:p>
            <a:pPr algn="l">
              <a:lnSpc>
                <a:spcPts val="7598"/>
              </a:lnSpc>
            </a:pPr>
            <a:r>
              <a:rPr lang="en-US" sz="6724" dirty="0">
                <a:solidFill>
                  <a:srgbClr val="FF4B4B"/>
                </a:solidFill>
                <a:latin typeface="Scripter"/>
              </a:rPr>
              <a:t>Social, Emotional and Mental Health</a:t>
            </a:r>
          </a:p>
        </p:txBody>
      </p:sp>
      <p:pic>
        <p:nvPicPr>
          <p:cNvPr id="7" name="Picture 11">
            <a:extLst>
              <a:ext uri="{FF2B5EF4-FFF2-40B4-BE49-F238E27FC236}">
                <a16:creationId xmlns:a16="http://schemas.microsoft.com/office/drawing/2014/main" id="{7C37D0D8-7E8E-436C-BAD6-48D66F500A54}"/>
              </a:ext>
            </a:extLst>
          </p:cNvPr>
          <p:cNvPicPr>
            <a:picLocks noChangeAspect="1"/>
          </p:cNvPicPr>
          <p:nvPr/>
        </p:nvPicPr>
        <p:blipFill>
          <a:blip r:embed="rId7"/>
          <a:srcRect/>
          <a:stretch>
            <a:fillRect/>
          </a:stretch>
        </p:blipFill>
        <p:spPr>
          <a:xfrm rot="5400000">
            <a:off x="6487502" y="1181290"/>
            <a:ext cx="845089" cy="1018180"/>
          </a:xfrm>
          <a:prstGeom prst="rect">
            <a:avLst/>
          </a:prstGeom>
        </p:spPr>
      </p:pic>
      <p:pic>
        <p:nvPicPr>
          <p:cNvPr id="9" name="Picture 8">
            <a:extLst>
              <a:ext uri="{FF2B5EF4-FFF2-40B4-BE49-F238E27FC236}">
                <a16:creationId xmlns:a16="http://schemas.microsoft.com/office/drawing/2014/main" id="{7AB52B6E-C5B6-45CA-BB20-CB2315F95C64}"/>
              </a:ext>
            </a:extLst>
          </p:cNvPr>
          <p:cNvPicPr>
            <a:picLocks noChangeAspect="1"/>
          </p:cNvPicPr>
          <p:nvPr/>
        </p:nvPicPr>
        <p:blipFill>
          <a:blip r:embed="rId8"/>
          <a:stretch>
            <a:fillRect/>
          </a:stretch>
        </p:blipFill>
        <p:spPr>
          <a:xfrm>
            <a:off x="12397056" y="255627"/>
            <a:ext cx="5556236" cy="7911479"/>
          </a:xfrm>
          <a:prstGeom prst="rect">
            <a:avLst/>
          </a:prstGeom>
        </p:spPr>
      </p:pic>
      <p:sp>
        <p:nvSpPr>
          <p:cNvPr id="10" name="Freeform 14">
            <a:extLst>
              <a:ext uri="{FF2B5EF4-FFF2-40B4-BE49-F238E27FC236}">
                <a16:creationId xmlns:a16="http://schemas.microsoft.com/office/drawing/2014/main" id="{94030881-2C09-4CE6-8902-8326259B8A05}"/>
              </a:ext>
            </a:extLst>
          </p:cNvPr>
          <p:cNvSpPr/>
          <p:nvPr/>
        </p:nvSpPr>
        <p:spPr>
          <a:xfrm>
            <a:off x="13023105" y="4818416"/>
            <a:ext cx="264512" cy="275175"/>
          </a:xfrm>
          <a:custGeom>
            <a:avLst/>
            <a:gdLst/>
            <a:ahLst/>
            <a:cxnLst/>
            <a:rect l="l" t="t" r="r" b="b"/>
            <a:pathLst>
              <a:path w="264512" h="275175">
                <a:moveTo>
                  <a:pt x="0" y="0"/>
                </a:moveTo>
                <a:lnTo>
                  <a:pt x="264512" y="0"/>
                </a:lnTo>
                <a:lnTo>
                  <a:pt x="264512" y="275175"/>
                </a:lnTo>
                <a:lnTo>
                  <a:pt x="0" y="27517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1" name="Freeform 15">
            <a:extLst>
              <a:ext uri="{FF2B5EF4-FFF2-40B4-BE49-F238E27FC236}">
                <a16:creationId xmlns:a16="http://schemas.microsoft.com/office/drawing/2014/main" id="{600C9338-C77F-4E6A-8588-A31598611F02}"/>
              </a:ext>
            </a:extLst>
          </p:cNvPr>
          <p:cNvSpPr/>
          <p:nvPr/>
        </p:nvSpPr>
        <p:spPr>
          <a:xfrm>
            <a:off x="13023105" y="5221853"/>
            <a:ext cx="264512" cy="275175"/>
          </a:xfrm>
          <a:custGeom>
            <a:avLst/>
            <a:gdLst/>
            <a:ahLst/>
            <a:cxnLst/>
            <a:rect l="l" t="t" r="r" b="b"/>
            <a:pathLst>
              <a:path w="264512" h="275175">
                <a:moveTo>
                  <a:pt x="0" y="0"/>
                </a:moveTo>
                <a:lnTo>
                  <a:pt x="264512" y="0"/>
                </a:lnTo>
                <a:lnTo>
                  <a:pt x="264512" y="275175"/>
                </a:lnTo>
                <a:lnTo>
                  <a:pt x="0" y="27517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2" name="TextBox 19">
            <a:extLst>
              <a:ext uri="{FF2B5EF4-FFF2-40B4-BE49-F238E27FC236}">
                <a16:creationId xmlns:a16="http://schemas.microsoft.com/office/drawing/2014/main" id="{F6A16DC1-003C-46D9-9EA8-FA875DEAD558}"/>
              </a:ext>
            </a:extLst>
          </p:cNvPr>
          <p:cNvSpPr txBox="1"/>
          <p:nvPr/>
        </p:nvSpPr>
        <p:spPr>
          <a:xfrm>
            <a:off x="13487400" y="8453124"/>
            <a:ext cx="4056388" cy="1679286"/>
          </a:xfrm>
          <a:prstGeom prst="rect">
            <a:avLst/>
          </a:prstGeom>
        </p:spPr>
        <p:txBody>
          <a:bodyPr lIns="0" tIns="0" rIns="0" bIns="0" rtlCol="0" anchor="t">
            <a:spAutoFit/>
          </a:bodyPr>
          <a:lstStyle/>
          <a:p>
            <a:pPr algn="l">
              <a:lnSpc>
                <a:spcPts val="3363"/>
              </a:lnSpc>
            </a:pPr>
            <a:r>
              <a:rPr lang="en-US" sz="2402" dirty="0">
                <a:solidFill>
                  <a:srgbClr val="F90303"/>
                </a:solidFill>
                <a:latin typeface="Dreaming Outloud Sans"/>
              </a:rPr>
              <a:t>Forming good habits</a:t>
            </a:r>
          </a:p>
          <a:p>
            <a:pPr algn="l">
              <a:lnSpc>
                <a:spcPts val="3363"/>
              </a:lnSpc>
            </a:pPr>
            <a:r>
              <a:rPr lang="en-US" sz="2402" dirty="0">
                <a:solidFill>
                  <a:srgbClr val="F90303"/>
                </a:solidFill>
                <a:latin typeface="Dreaming Outloud Sans"/>
              </a:rPr>
              <a:t>Supports progress</a:t>
            </a:r>
          </a:p>
          <a:p>
            <a:pPr algn="l">
              <a:lnSpc>
                <a:spcPts val="3363"/>
              </a:lnSpc>
            </a:pPr>
            <a:r>
              <a:rPr lang="en-US" sz="2402" dirty="0">
                <a:solidFill>
                  <a:srgbClr val="F90303"/>
                </a:solidFill>
                <a:latin typeface="Dreaming Outloud Sans"/>
              </a:rPr>
              <a:t>Increased wellbeing </a:t>
            </a:r>
          </a:p>
          <a:p>
            <a:pPr algn="l">
              <a:lnSpc>
                <a:spcPts val="3363"/>
              </a:lnSpc>
            </a:pPr>
            <a:r>
              <a:rPr lang="en-US" sz="2402" dirty="0">
                <a:solidFill>
                  <a:srgbClr val="F90303"/>
                </a:solidFill>
                <a:latin typeface="Dreaming Outloud Sans"/>
              </a:rPr>
              <a:t>Supports to build friendships</a:t>
            </a:r>
          </a:p>
        </p:txBody>
      </p:sp>
      <p:pic>
        <p:nvPicPr>
          <p:cNvPr id="13" name="Picture 12">
            <a:extLst>
              <a:ext uri="{FF2B5EF4-FFF2-40B4-BE49-F238E27FC236}">
                <a16:creationId xmlns:a16="http://schemas.microsoft.com/office/drawing/2014/main" id="{38CE0F23-C316-470F-B5F9-09744CFAE98B}"/>
              </a:ext>
            </a:extLst>
          </p:cNvPr>
          <p:cNvPicPr>
            <a:picLocks noChangeAspect="1"/>
          </p:cNvPicPr>
          <p:nvPr/>
        </p:nvPicPr>
        <p:blipFill>
          <a:blip r:embed="rId11"/>
          <a:stretch>
            <a:fillRect/>
          </a:stretch>
        </p:blipFill>
        <p:spPr>
          <a:xfrm>
            <a:off x="1833149" y="2350594"/>
            <a:ext cx="10153793" cy="7783473"/>
          </a:xfrm>
          <a:prstGeom prst="rect">
            <a:avLst/>
          </a:prstGeom>
        </p:spPr>
      </p:pic>
    </p:spTree>
    <p:extLst>
      <p:ext uri="{BB962C8B-B14F-4D97-AF65-F5344CB8AC3E}">
        <p14:creationId xmlns:p14="http://schemas.microsoft.com/office/powerpoint/2010/main" val="19305942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EEF4F4"/>
        </a:solidFill>
        <a:effectLst/>
      </p:bgPr>
    </p:bg>
    <p:spTree>
      <p:nvGrpSpPr>
        <p:cNvPr id="1" name=""/>
        <p:cNvGrpSpPr/>
        <p:nvPr/>
      </p:nvGrpSpPr>
      <p:grpSpPr>
        <a:xfrm>
          <a:off x="0" y="0"/>
          <a:ext cx="0" cy="0"/>
          <a:chOff x="0" y="0"/>
          <a:chExt cx="0" cy="0"/>
        </a:xfrm>
      </p:grpSpPr>
      <p:sp>
        <p:nvSpPr>
          <p:cNvPr id="2" name="Freeform 2"/>
          <p:cNvSpPr/>
          <p:nvPr/>
        </p:nvSpPr>
        <p:spPr>
          <a:xfrm flipH="1">
            <a:off x="-3050128" y="-969314"/>
            <a:ext cx="6458248" cy="6374829"/>
          </a:xfrm>
          <a:custGeom>
            <a:avLst/>
            <a:gdLst/>
            <a:ahLst/>
            <a:cxnLst/>
            <a:rect l="l" t="t" r="r" b="b"/>
            <a:pathLst>
              <a:path w="6458248" h="6374829">
                <a:moveTo>
                  <a:pt x="6458248" y="0"/>
                </a:moveTo>
                <a:lnTo>
                  <a:pt x="0" y="0"/>
                </a:lnTo>
                <a:lnTo>
                  <a:pt x="0" y="6374828"/>
                </a:lnTo>
                <a:lnTo>
                  <a:pt x="6458248" y="6374828"/>
                </a:lnTo>
                <a:lnTo>
                  <a:pt x="6458248"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5019791" y="646622"/>
            <a:ext cx="3782631" cy="3788946"/>
          </a:xfrm>
          <a:custGeom>
            <a:avLst/>
            <a:gdLst/>
            <a:ahLst/>
            <a:cxnLst/>
            <a:rect l="l" t="t" r="r" b="b"/>
            <a:pathLst>
              <a:path w="3782631" h="3788946">
                <a:moveTo>
                  <a:pt x="0" y="0"/>
                </a:moveTo>
                <a:lnTo>
                  <a:pt x="3782632" y="0"/>
                </a:lnTo>
                <a:lnTo>
                  <a:pt x="3782632" y="3788946"/>
                </a:lnTo>
                <a:lnTo>
                  <a:pt x="0" y="378894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15676912" y="1894473"/>
            <a:ext cx="2684456" cy="2771051"/>
          </a:xfrm>
          <a:custGeom>
            <a:avLst/>
            <a:gdLst/>
            <a:ahLst/>
            <a:cxnLst/>
            <a:rect l="l" t="t" r="r" b="b"/>
            <a:pathLst>
              <a:path w="2684456" h="2771051">
                <a:moveTo>
                  <a:pt x="0" y="0"/>
                </a:moveTo>
                <a:lnTo>
                  <a:pt x="2684457" y="0"/>
                </a:lnTo>
                <a:lnTo>
                  <a:pt x="2684457" y="2771052"/>
                </a:lnTo>
                <a:lnTo>
                  <a:pt x="0" y="277105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a:off x="16717026" y="553532"/>
            <a:ext cx="1613876" cy="1197202"/>
          </a:xfrm>
          <a:custGeom>
            <a:avLst/>
            <a:gdLst/>
            <a:ahLst/>
            <a:cxnLst/>
            <a:rect l="l" t="t" r="r" b="b"/>
            <a:pathLst>
              <a:path w="1613876" h="1197202">
                <a:moveTo>
                  <a:pt x="0" y="0"/>
                </a:moveTo>
                <a:lnTo>
                  <a:pt x="1613876" y="0"/>
                </a:lnTo>
                <a:lnTo>
                  <a:pt x="1613876" y="1197202"/>
                </a:lnTo>
                <a:lnTo>
                  <a:pt x="0" y="119720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 name="Freeform 6"/>
          <p:cNvSpPr/>
          <p:nvPr/>
        </p:nvSpPr>
        <p:spPr>
          <a:xfrm rot="-1717840">
            <a:off x="-684004" y="8443243"/>
            <a:ext cx="2730870" cy="2323722"/>
          </a:xfrm>
          <a:custGeom>
            <a:avLst/>
            <a:gdLst/>
            <a:ahLst/>
            <a:cxnLst/>
            <a:rect l="l" t="t" r="r" b="b"/>
            <a:pathLst>
              <a:path w="2730870" h="2323722">
                <a:moveTo>
                  <a:pt x="0" y="0"/>
                </a:moveTo>
                <a:lnTo>
                  <a:pt x="2730870" y="0"/>
                </a:lnTo>
                <a:lnTo>
                  <a:pt x="2730870" y="2323722"/>
                </a:lnTo>
                <a:lnTo>
                  <a:pt x="0" y="232372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7" name="TextBox 7"/>
          <p:cNvSpPr txBox="1"/>
          <p:nvPr/>
        </p:nvSpPr>
        <p:spPr>
          <a:xfrm>
            <a:off x="6222957" y="5854207"/>
            <a:ext cx="5842087" cy="576875"/>
          </a:xfrm>
          <a:prstGeom prst="rect">
            <a:avLst/>
          </a:prstGeom>
        </p:spPr>
        <p:txBody>
          <a:bodyPr lIns="0" tIns="0" rIns="0" bIns="0" rtlCol="0" anchor="t">
            <a:spAutoFit/>
          </a:bodyPr>
          <a:lstStyle/>
          <a:p>
            <a:pPr algn="ctr">
              <a:lnSpc>
                <a:spcPts val="4135"/>
              </a:lnSpc>
            </a:pPr>
            <a:r>
              <a:rPr lang="en-US" sz="3793" dirty="0">
                <a:solidFill>
                  <a:srgbClr val="EEF4F4"/>
                </a:solidFill>
                <a:latin typeface="Scripter"/>
              </a:rPr>
              <a:t>2. The World We Live In</a:t>
            </a:r>
          </a:p>
        </p:txBody>
      </p:sp>
      <p:sp>
        <p:nvSpPr>
          <p:cNvPr id="9" name="Freeform 9"/>
          <p:cNvSpPr/>
          <p:nvPr/>
        </p:nvSpPr>
        <p:spPr>
          <a:xfrm>
            <a:off x="1192201" y="7862230"/>
            <a:ext cx="1248954" cy="1287582"/>
          </a:xfrm>
          <a:custGeom>
            <a:avLst/>
            <a:gdLst/>
            <a:ahLst/>
            <a:cxnLst/>
            <a:rect l="l" t="t" r="r" b="b"/>
            <a:pathLst>
              <a:path w="1248954" h="1287582">
                <a:moveTo>
                  <a:pt x="0" y="0"/>
                </a:moveTo>
                <a:lnTo>
                  <a:pt x="1248954" y="0"/>
                </a:lnTo>
                <a:lnTo>
                  <a:pt x="1248954" y="1287582"/>
                </a:lnTo>
                <a:lnTo>
                  <a:pt x="0" y="128758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0" name="TextBox 10"/>
          <p:cNvSpPr txBox="1"/>
          <p:nvPr/>
        </p:nvSpPr>
        <p:spPr>
          <a:xfrm>
            <a:off x="2163050" y="359144"/>
            <a:ext cx="14856090" cy="987450"/>
          </a:xfrm>
          <a:prstGeom prst="rect">
            <a:avLst/>
          </a:prstGeom>
        </p:spPr>
        <p:txBody>
          <a:bodyPr wrap="square" lIns="0" tIns="0" rIns="0" bIns="0" rtlCol="0" anchor="t">
            <a:spAutoFit/>
          </a:bodyPr>
          <a:lstStyle/>
          <a:p>
            <a:pPr algn="ctr">
              <a:lnSpc>
                <a:spcPts val="7720"/>
              </a:lnSpc>
            </a:pPr>
            <a:r>
              <a:rPr lang="en-US" sz="7083" dirty="0">
                <a:solidFill>
                  <a:srgbClr val="F90303"/>
                </a:solidFill>
                <a:latin typeface="Scripter"/>
              </a:rPr>
              <a:t>Promoting </a:t>
            </a:r>
            <a:r>
              <a:rPr lang="en-US" sz="7083" dirty="0" err="1">
                <a:solidFill>
                  <a:srgbClr val="F90303"/>
                </a:solidFill>
                <a:latin typeface="Scripter"/>
              </a:rPr>
              <a:t>Behaviours</a:t>
            </a:r>
            <a:r>
              <a:rPr lang="en-US" sz="7083" dirty="0">
                <a:solidFill>
                  <a:srgbClr val="F90303"/>
                </a:solidFill>
                <a:latin typeface="Scripter"/>
              </a:rPr>
              <a:t> for learning</a:t>
            </a:r>
          </a:p>
        </p:txBody>
      </p:sp>
      <p:pic>
        <p:nvPicPr>
          <p:cNvPr id="14" name="Picture 13">
            <a:extLst>
              <a:ext uri="{FF2B5EF4-FFF2-40B4-BE49-F238E27FC236}">
                <a16:creationId xmlns:a16="http://schemas.microsoft.com/office/drawing/2014/main" id="{73A9DA97-BAE9-4818-A8AC-2CD1B7FB212E}"/>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1153708" y="1346594"/>
            <a:ext cx="3782631" cy="5350980"/>
          </a:xfrm>
          <a:prstGeom prst="rect">
            <a:avLst/>
          </a:prstGeom>
        </p:spPr>
      </p:pic>
      <p:sp>
        <p:nvSpPr>
          <p:cNvPr id="15" name="TextBox 14">
            <a:extLst>
              <a:ext uri="{FF2B5EF4-FFF2-40B4-BE49-F238E27FC236}">
                <a16:creationId xmlns:a16="http://schemas.microsoft.com/office/drawing/2014/main" id="{5606D1B6-E6CF-48B6-BEAE-094DB1424CFB}"/>
              </a:ext>
            </a:extLst>
          </p:cNvPr>
          <p:cNvSpPr txBox="1"/>
          <p:nvPr/>
        </p:nvSpPr>
        <p:spPr>
          <a:xfrm>
            <a:off x="2020702" y="9541186"/>
            <a:ext cx="7188956" cy="369332"/>
          </a:xfrm>
          <a:prstGeom prst="rect">
            <a:avLst/>
          </a:prstGeom>
          <a:noFill/>
        </p:spPr>
        <p:txBody>
          <a:bodyPr wrap="square">
            <a:spAutoFit/>
          </a:bodyPr>
          <a:lstStyle/>
          <a:p>
            <a:r>
              <a:rPr lang="en-GB" dirty="0">
                <a:latin typeface="Halley" panose="020B0604020202020204" charset="0"/>
              </a:rPr>
              <a:t>Child led strategies that promote good habits of behaviours for learning. </a:t>
            </a:r>
          </a:p>
        </p:txBody>
      </p:sp>
      <p:pic>
        <p:nvPicPr>
          <p:cNvPr id="3074" name="Picture 2">
            <a:extLst>
              <a:ext uri="{FF2B5EF4-FFF2-40B4-BE49-F238E27FC236}">
                <a16:creationId xmlns:a16="http://schemas.microsoft.com/office/drawing/2014/main" id="{A79E1D95-F2C2-4B23-9C66-8CF5EE03FFBC}"/>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919889" y="2748954"/>
            <a:ext cx="2986724" cy="448008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DEBA61B8-DE96-44B7-B582-B62E7702EF83}"/>
              </a:ext>
            </a:extLst>
          </p:cNvPr>
          <p:cNvPicPr>
            <a:picLocks noChangeAspect="1"/>
          </p:cNvPicPr>
          <p:nvPr/>
        </p:nvPicPr>
        <p:blipFill>
          <a:blip r:embed="rId16"/>
          <a:stretch>
            <a:fillRect/>
          </a:stretch>
        </p:blipFill>
        <p:spPr>
          <a:xfrm>
            <a:off x="8458200" y="6932638"/>
            <a:ext cx="2952343" cy="2217174"/>
          </a:xfrm>
          <a:prstGeom prst="rect">
            <a:avLst/>
          </a:prstGeom>
        </p:spPr>
      </p:pic>
      <p:pic>
        <p:nvPicPr>
          <p:cNvPr id="18" name="Picture 17">
            <a:extLst>
              <a:ext uri="{FF2B5EF4-FFF2-40B4-BE49-F238E27FC236}">
                <a16:creationId xmlns:a16="http://schemas.microsoft.com/office/drawing/2014/main" id="{4F63422A-AA2F-4B47-B181-B9AEB5335D4E}"/>
              </a:ext>
            </a:extLst>
          </p:cNvPr>
          <p:cNvPicPr>
            <a:picLocks noChangeAspect="1"/>
          </p:cNvPicPr>
          <p:nvPr/>
        </p:nvPicPr>
        <p:blipFill>
          <a:blip r:embed="rId17"/>
          <a:stretch>
            <a:fillRect/>
          </a:stretch>
        </p:blipFill>
        <p:spPr>
          <a:xfrm>
            <a:off x="4941334" y="1433635"/>
            <a:ext cx="5842087" cy="3051925"/>
          </a:xfrm>
          <a:prstGeom prst="rect">
            <a:avLst/>
          </a:prstGeom>
        </p:spPr>
      </p:pic>
      <p:pic>
        <p:nvPicPr>
          <p:cNvPr id="20" name="Picture 19">
            <a:extLst>
              <a:ext uri="{FF2B5EF4-FFF2-40B4-BE49-F238E27FC236}">
                <a16:creationId xmlns:a16="http://schemas.microsoft.com/office/drawing/2014/main" id="{0C92669F-78B4-4E07-850C-BAD32AB7B5CF}"/>
              </a:ext>
            </a:extLst>
          </p:cNvPr>
          <p:cNvPicPr>
            <a:picLocks noChangeAspect="1"/>
          </p:cNvPicPr>
          <p:nvPr/>
        </p:nvPicPr>
        <p:blipFill>
          <a:blip r:embed="rId18"/>
          <a:stretch>
            <a:fillRect/>
          </a:stretch>
        </p:blipFill>
        <p:spPr>
          <a:xfrm>
            <a:off x="4472141" y="4988997"/>
            <a:ext cx="3543369" cy="4289983"/>
          </a:xfrm>
          <a:prstGeom prst="rect">
            <a:avLst/>
          </a:prstGeom>
        </p:spPr>
      </p:pic>
      <p:pic>
        <p:nvPicPr>
          <p:cNvPr id="3076" name="Picture 4" descr="Zog Gift Edition Board Book">
            <a:extLst>
              <a:ext uri="{FF2B5EF4-FFF2-40B4-BE49-F238E27FC236}">
                <a16:creationId xmlns:a16="http://schemas.microsoft.com/office/drawing/2014/main" id="{70A51296-7540-4E59-96CF-F2CC424F1EBF}"/>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2555631" y="7197763"/>
            <a:ext cx="1463623" cy="1313837"/>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a:extLst>
              <a:ext uri="{FF2B5EF4-FFF2-40B4-BE49-F238E27FC236}">
                <a16:creationId xmlns:a16="http://schemas.microsoft.com/office/drawing/2014/main" id="{D8E3D319-B418-44D5-9AE4-B8759877E419}"/>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14028306" y="7621196"/>
            <a:ext cx="1515406" cy="1804055"/>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a:extLst>
              <a:ext uri="{FF2B5EF4-FFF2-40B4-BE49-F238E27FC236}">
                <a16:creationId xmlns:a16="http://schemas.microsoft.com/office/drawing/2014/main" id="{599FE336-5F89-4045-A757-7FB482B03FB9}"/>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12996907" y="8497374"/>
            <a:ext cx="1463623" cy="14709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9645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EEF4F4"/>
        </a:solidFill>
        <a:effectLst/>
      </p:bgPr>
    </p:bg>
    <p:spTree>
      <p:nvGrpSpPr>
        <p:cNvPr id="1" name=""/>
        <p:cNvGrpSpPr/>
        <p:nvPr/>
      </p:nvGrpSpPr>
      <p:grpSpPr>
        <a:xfrm>
          <a:off x="0" y="0"/>
          <a:ext cx="0" cy="0"/>
          <a:chOff x="0" y="0"/>
          <a:chExt cx="0" cy="0"/>
        </a:xfrm>
      </p:grpSpPr>
      <p:sp>
        <p:nvSpPr>
          <p:cNvPr id="2" name="Freeform 2"/>
          <p:cNvSpPr/>
          <p:nvPr/>
        </p:nvSpPr>
        <p:spPr>
          <a:xfrm flipH="1">
            <a:off x="-235291" y="-265528"/>
            <a:ext cx="6458248" cy="6374829"/>
          </a:xfrm>
          <a:custGeom>
            <a:avLst/>
            <a:gdLst/>
            <a:ahLst/>
            <a:cxnLst/>
            <a:rect l="l" t="t" r="r" b="b"/>
            <a:pathLst>
              <a:path w="6458248" h="6374829">
                <a:moveTo>
                  <a:pt x="6458248" y="0"/>
                </a:moveTo>
                <a:lnTo>
                  <a:pt x="0" y="0"/>
                </a:lnTo>
                <a:lnTo>
                  <a:pt x="0" y="6374828"/>
                </a:lnTo>
                <a:lnTo>
                  <a:pt x="6458248" y="6374828"/>
                </a:lnTo>
                <a:lnTo>
                  <a:pt x="6458248"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4578737" y="0"/>
            <a:ext cx="3782631" cy="3788946"/>
          </a:xfrm>
          <a:custGeom>
            <a:avLst/>
            <a:gdLst/>
            <a:ahLst/>
            <a:cxnLst/>
            <a:rect l="l" t="t" r="r" b="b"/>
            <a:pathLst>
              <a:path w="3782631" h="3788946">
                <a:moveTo>
                  <a:pt x="0" y="0"/>
                </a:moveTo>
                <a:lnTo>
                  <a:pt x="3782632" y="0"/>
                </a:lnTo>
                <a:lnTo>
                  <a:pt x="3782632" y="3788946"/>
                </a:lnTo>
                <a:lnTo>
                  <a:pt x="0" y="378894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15676912" y="1894473"/>
            <a:ext cx="2684456" cy="2771051"/>
          </a:xfrm>
          <a:custGeom>
            <a:avLst/>
            <a:gdLst/>
            <a:ahLst/>
            <a:cxnLst/>
            <a:rect l="l" t="t" r="r" b="b"/>
            <a:pathLst>
              <a:path w="2684456" h="2771051">
                <a:moveTo>
                  <a:pt x="0" y="0"/>
                </a:moveTo>
                <a:lnTo>
                  <a:pt x="2684457" y="0"/>
                </a:lnTo>
                <a:lnTo>
                  <a:pt x="2684457" y="2771052"/>
                </a:lnTo>
                <a:lnTo>
                  <a:pt x="0" y="277105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a:off x="13788934" y="237014"/>
            <a:ext cx="1613876" cy="1197202"/>
          </a:xfrm>
          <a:custGeom>
            <a:avLst/>
            <a:gdLst/>
            <a:ahLst/>
            <a:cxnLst/>
            <a:rect l="l" t="t" r="r" b="b"/>
            <a:pathLst>
              <a:path w="1613876" h="1197202">
                <a:moveTo>
                  <a:pt x="0" y="0"/>
                </a:moveTo>
                <a:lnTo>
                  <a:pt x="1613876" y="0"/>
                </a:lnTo>
                <a:lnTo>
                  <a:pt x="1613876" y="1197202"/>
                </a:lnTo>
                <a:lnTo>
                  <a:pt x="0" y="119720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 name="Freeform 6"/>
          <p:cNvSpPr/>
          <p:nvPr/>
        </p:nvSpPr>
        <p:spPr>
          <a:xfrm rot="-1717840">
            <a:off x="-684004" y="8443243"/>
            <a:ext cx="2730870" cy="2323722"/>
          </a:xfrm>
          <a:custGeom>
            <a:avLst/>
            <a:gdLst/>
            <a:ahLst/>
            <a:cxnLst/>
            <a:rect l="l" t="t" r="r" b="b"/>
            <a:pathLst>
              <a:path w="2730870" h="2323722">
                <a:moveTo>
                  <a:pt x="0" y="0"/>
                </a:moveTo>
                <a:lnTo>
                  <a:pt x="2730870" y="0"/>
                </a:lnTo>
                <a:lnTo>
                  <a:pt x="2730870" y="2323722"/>
                </a:lnTo>
                <a:lnTo>
                  <a:pt x="0" y="232372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7" name="TextBox 7"/>
          <p:cNvSpPr txBox="1"/>
          <p:nvPr/>
        </p:nvSpPr>
        <p:spPr>
          <a:xfrm>
            <a:off x="6222957" y="5854207"/>
            <a:ext cx="5842087" cy="576875"/>
          </a:xfrm>
          <a:prstGeom prst="rect">
            <a:avLst/>
          </a:prstGeom>
        </p:spPr>
        <p:txBody>
          <a:bodyPr lIns="0" tIns="0" rIns="0" bIns="0" rtlCol="0" anchor="t">
            <a:spAutoFit/>
          </a:bodyPr>
          <a:lstStyle/>
          <a:p>
            <a:pPr algn="ctr">
              <a:lnSpc>
                <a:spcPts val="4135"/>
              </a:lnSpc>
            </a:pPr>
            <a:r>
              <a:rPr lang="en-US" sz="3793">
                <a:solidFill>
                  <a:srgbClr val="EEF4F4"/>
                </a:solidFill>
                <a:latin typeface="Scripter"/>
              </a:rPr>
              <a:t>2. The World We Live In</a:t>
            </a:r>
          </a:p>
        </p:txBody>
      </p:sp>
      <p:sp>
        <p:nvSpPr>
          <p:cNvPr id="9" name="Freeform 9"/>
          <p:cNvSpPr/>
          <p:nvPr/>
        </p:nvSpPr>
        <p:spPr>
          <a:xfrm>
            <a:off x="16634823" y="5941458"/>
            <a:ext cx="1248954" cy="1287582"/>
          </a:xfrm>
          <a:custGeom>
            <a:avLst/>
            <a:gdLst/>
            <a:ahLst/>
            <a:cxnLst/>
            <a:rect l="l" t="t" r="r" b="b"/>
            <a:pathLst>
              <a:path w="1248954" h="1287582">
                <a:moveTo>
                  <a:pt x="0" y="0"/>
                </a:moveTo>
                <a:lnTo>
                  <a:pt x="1248954" y="0"/>
                </a:lnTo>
                <a:lnTo>
                  <a:pt x="1248954" y="1287582"/>
                </a:lnTo>
                <a:lnTo>
                  <a:pt x="0" y="128758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0" name="TextBox 10"/>
          <p:cNvSpPr txBox="1"/>
          <p:nvPr/>
        </p:nvSpPr>
        <p:spPr>
          <a:xfrm>
            <a:off x="4117710" y="237014"/>
            <a:ext cx="10478162" cy="1974900"/>
          </a:xfrm>
          <a:prstGeom prst="rect">
            <a:avLst/>
          </a:prstGeom>
        </p:spPr>
        <p:txBody>
          <a:bodyPr wrap="square" lIns="0" tIns="0" rIns="0" bIns="0" rtlCol="0" anchor="t">
            <a:spAutoFit/>
          </a:bodyPr>
          <a:lstStyle/>
          <a:p>
            <a:pPr algn="ctr">
              <a:lnSpc>
                <a:spcPts val="7720"/>
              </a:lnSpc>
            </a:pPr>
            <a:r>
              <a:rPr lang="en-US" sz="7083" dirty="0">
                <a:solidFill>
                  <a:srgbClr val="F90303"/>
                </a:solidFill>
                <a:latin typeface="Scripter"/>
              </a:rPr>
              <a:t>Reception Throughout the Year</a:t>
            </a:r>
          </a:p>
        </p:txBody>
      </p:sp>
      <p:sp>
        <p:nvSpPr>
          <p:cNvPr id="15" name="TextBox 14">
            <a:extLst>
              <a:ext uri="{FF2B5EF4-FFF2-40B4-BE49-F238E27FC236}">
                <a16:creationId xmlns:a16="http://schemas.microsoft.com/office/drawing/2014/main" id="{675A3115-240F-4172-8F3D-71BA8F31AECD}"/>
              </a:ext>
            </a:extLst>
          </p:cNvPr>
          <p:cNvSpPr txBox="1"/>
          <p:nvPr/>
        </p:nvSpPr>
        <p:spPr>
          <a:xfrm>
            <a:off x="4826429" y="2153288"/>
            <a:ext cx="9725186" cy="646331"/>
          </a:xfrm>
          <a:prstGeom prst="rect">
            <a:avLst/>
          </a:prstGeom>
          <a:noFill/>
        </p:spPr>
        <p:txBody>
          <a:bodyPr wrap="square">
            <a:spAutoFit/>
          </a:bodyPr>
          <a:lstStyle/>
          <a:p>
            <a:r>
              <a:rPr lang="en-GB" sz="3600" dirty="0">
                <a:latin typeface="SassoonPrimaryInfant" pitchFamily="2" charset="0"/>
              </a:rPr>
              <a:t>https://www.knypersley.staffs.sch.uk/reception</a:t>
            </a:r>
            <a:r>
              <a:rPr lang="en-GB" sz="3600" dirty="0"/>
              <a:t>/</a:t>
            </a:r>
          </a:p>
        </p:txBody>
      </p:sp>
      <p:pic>
        <p:nvPicPr>
          <p:cNvPr id="1026" name="Picture 2" descr="Huxley Primary School: EYFS">
            <a:extLst>
              <a:ext uri="{FF2B5EF4-FFF2-40B4-BE49-F238E27FC236}">
                <a16:creationId xmlns:a16="http://schemas.microsoft.com/office/drawing/2014/main" id="{14311D71-D3EA-4F91-BBAA-A51F9FAD68B2}"/>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463944" y="2996031"/>
            <a:ext cx="8331448" cy="71784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9478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EEF4F4"/>
        </a:solidFill>
        <a:effectLst/>
      </p:bgPr>
    </p:bg>
    <p:spTree>
      <p:nvGrpSpPr>
        <p:cNvPr id="1" name=""/>
        <p:cNvGrpSpPr/>
        <p:nvPr/>
      </p:nvGrpSpPr>
      <p:grpSpPr>
        <a:xfrm>
          <a:off x="0" y="0"/>
          <a:ext cx="0" cy="0"/>
          <a:chOff x="0" y="0"/>
          <a:chExt cx="0" cy="0"/>
        </a:xfrm>
      </p:grpSpPr>
      <p:sp>
        <p:nvSpPr>
          <p:cNvPr id="2" name="Freeform 2"/>
          <p:cNvSpPr/>
          <p:nvPr/>
        </p:nvSpPr>
        <p:spPr>
          <a:xfrm flipH="1">
            <a:off x="-235291" y="-265528"/>
            <a:ext cx="6458248" cy="6374829"/>
          </a:xfrm>
          <a:custGeom>
            <a:avLst/>
            <a:gdLst/>
            <a:ahLst/>
            <a:cxnLst/>
            <a:rect l="l" t="t" r="r" b="b"/>
            <a:pathLst>
              <a:path w="6458248" h="6374829">
                <a:moveTo>
                  <a:pt x="6458248" y="0"/>
                </a:moveTo>
                <a:lnTo>
                  <a:pt x="0" y="0"/>
                </a:lnTo>
                <a:lnTo>
                  <a:pt x="0" y="6374828"/>
                </a:lnTo>
                <a:lnTo>
                  <a:pt x="6458248" y="6374828"/>
                </a:lnTo>
                <a:lnTo>
                  <a:pt x="6458248"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4578737" y="0"/>
            <a:ext cx="3782631" cy="3788946"/>
          </a:xfrm>
          <a:custGeom>
            <a:avLst/>
            <a:gdLst/>
            <a:ahLst/>
            <a:cxnLst/>
            <a:rect l="l" t="t" r="r" b="b"/>
            <a:pathLst>
              <a:path w="3782631" h="3788946">
                <a:moveTo>
                  <a:pt x="0" y="0"/>
                </a:moveTo>
                <a:lnTo>
                  <a:pt x="3782632" y="0"/>
                </a:lnTo>
                <a:lnTo>
                  <a:pt x="3782632" y="3788946"/>
                </a:lnTo>
                <a:lnTo>
                  <a:pt x="0" y="378894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15676912" y="1894473"/>
            <a:ext cx="2684456" cy="2771051"/>
          </a:xfrm>
          <a:custGeom>
            <a:avLst/>
            <a:gdLst/>
            <a:ahLst/>
            <a:cxnLst/>
            <a:rect l="l" t="t" r="r" b="b"/>
            <a:pathLst>
              <a:path w="2684456" h="2771051">
                <a:moveTo>
                  <a:pt x="0" y="0"/>
                </a:moveTo>
                <a:lnTo>
                  <a:pt x="2684457" y="0"/>
                </a:lnTo>
                <a:lnTo>
                  <a:pt x="2684457" y="2771052"/>
                </a:lnTo>
                <a:lnTo>
                  <a:pt x="0" y="277105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a:off x="13788934" y="237014"/>
            <a:ext cx="1613876" cy="1197202"/>
          </a:xfrm>
          <a:custGeom>
            <a:avLst/>
            <a:gdLst/>
            <a:ahLst/>
            <a:cxnLst/>
            <a:rect l="l" t="t" r="r" b="b"/>
            <a:pathLst>
              <a:path w="1613876" h="1197202">
                <a:moveTo>
                  <a:pt x="0" y="0"/>
                </a:moveTo>
                <a:lnTo>
                  <a:pt x="1613876" y="0"/>
                </a:lnTo>
                <a:lnTo>
                  <a:pt x="1613876" y="1197202"/>
                </a:lnTo>
                <a:lnTo>
                  <a:pt x="0" y="119720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 name="Freeform 6"/>
          <p:cNvSpPr/>
          <p:nvPr/>
        </p:nvSpPr>
        <p:spPr>
          <a:xfrm rot="-1717840">
            <a:off x="-684004" y="8443243"/>
            <a:ext cx="2730870" cy="2323722"/>
          </a:xfrm>
          <a:custGeom>
            <a:avLst/>
            <a:gdLst/>
            <a:ahLst/>
            <a:cxnLst/>
            <a:rect l="l" t="t" r="r" b="b"/>
            <a:pathLst>
              <a:path w="2730870" h="2323722">
                <a:moveTo>
                  <a:pt x="0" y="0"/>
                </a:moveTo>
                <a:lnTo>
                  <a:pt x="2730870" y="0"/>
                </a:lnTo>
                <a:lnTo>
                  <a:pt x="2730870" y="2323722"/>
                </a:lnTo>
                <a:lnTo>
                  <a:pt x="0" y="232372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7" name="TextBox 7"/>
          <p:cNvSpPr txBox="1"/>
          <p:nvPr/>
        </p:nvSpPr>
        <p:spPr>
          <a:xfrm>
            <a:off x="6222957" y="5854207"/>
            <a:ext cx="5842087" cy="576875"/>
          </a:xfrm>
          <a:prstGeom prst="rect">
            <a:avLst/>
          </a:prstGeom>
        </p:spPr>
        <p:txBody>
          <a:bodyPr lIns="0" tIns="0" rIns="0" bIns="0" rtlCol="0" anchor="t">
            <a:spAutoFit/>
          </a:bodyPr>
          <a:lstStyle/>
          <a:p>
            <a:pPr algn="ctr">
              <a:lnSpc>
                <a:spcPts val="4135"/>
              </a:lnSpc>
            </a:pPr>
            <a:r>
              <a:rPr lang="en-US" sz="3793" dirty="0">
                <a:solidFill>
                  <a:srgbClr val="EEF4F4"/>
                </a:solidFill>
                <a:latin typeface="Scripter"/>
              </a:rPr>
              <a:t>2. The World We Live In</a:t>
            </a:r>
          </a:p>
        </p:txBody>
      </p:sp>
      <p:sp>
        <p:nvSpPr>
          <p:cNvPr id="9" name="Freeform 9"/>
          <p:cNvSpPr/>
          <p:nvPr/>
        </p:nvSpPr>
        <p:spPr>
          <a:xfrm>
            <a:off x="16634823" y="5941458"/>
            <a:ext cx="1248954" cy="1287582"/>
          </a:xfrm>
          <a:custGeom>
            <a:avLst/>
            <a:gdLst/>
            <a:ahLst/>
            <a:cxnLst/>
            <a:rect l="l" t="t" r="r" b="b"/>
            <a:pathLst>
              <a:path w="1248954" h="1287582">
                <a:moveTo>
                  <a:pt x="0" y="0"/>
                </a:moveTo>
                <a:lnTo>
                  <a:pt x="1248954" y="0"/>
                </a:lnTo>
                <a:lnTo>
                  <a:pt x="1248954" y="1287582"/>
                </a:lnTo>
                <a:lnTo>
                  <a:pt x="0" y="128758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0" name="TextBox 10"/>
          <p:cNvSpPr txBox="1"/>
          <p:nvPr/>
        </p:nvSpPr>
        <p:spPr>
          <a:xfrm>
            <a:off x="4117710" y="237014"/>
            <a:ext cx="10478162" cy="987450"/>
          </a:xfrm>
          <a:prstGeom prst="rect">
            <a:avLst/>
          </a:prstGeom>
        </p:spPr>
        <p:txBody>
          <a:bodyPr wrap="square" lIns="0" tIns="0" rIns="0" bIns="0" rtlCol="0" anchor="t">
            <a:spAutoFit/>
          </a:bodyPr>
          <a:lstStyle/>
          <a:p>
            <a:pPr algn="ctr">
              <a:lnSpc>
                <a:spcPts val="7720"/>
              </a:lnSpc>
            </a:pPr>
            <a:r>
              <a:rPr lang="en-US" sz="7083" dirty="0">
                <a:solidFill>
                  <a:srgbClr val="F90303"/>
                </a:solidFill>
                <a:latin typeface="Scripter"/>
              </a:rPr>
              <a:t>Outside classroom</a:t>
            </a:r>
          </a:p>
        </p:txBody>
      </p:sp>
      <p:pic>
        <p:nvPicPr>
          <p:cNvPr id="13" name="Picture 12">
            <a:extLst>
              <a:ext uri="{FF2B5EF4-FFF2-40B4-BE49-F238E27FC236}">
                <a16:creationId xmlns:a16="http://schemas.microsoft.com/office/drawing/2014/main" id="{1599D3CE-1B84-4A4C-AEDF-C957EF3BC269}"/>
              </a:ext>
            </a:extLst>
          </p:cNvPr>
          <p:cNvPicPr>
            <a:picLocks noChangeAspect="1"/>
          </p:cNvPicPr>
          <p:nvPr/>
        </p:nvPicPr>
        <p:blipFill>
          <a:blip r:embed="rId14"/>
          <a:stretch>
            <a:fillRect/>
          </a:stretch>
        </p:blipFill>
        <p:spPr>
          <a:xfrm>
            <a:off x="4648200" y="2743159"/>
            <a:ext cx="8297433" cy="2972215"/>
          </a:xfrm>
          <a:prstGeom prst="rect">
            <a:avLst/>
          </a:prstGeom>
        </p:spPr>
      </p:pic>
      <p:pic>
        <p:nvPicPr>
          <p:cNvPr id="16" name="Picture 15">
            <a:extLst>
              <a:ext uri="{FF2B5EF4-FFF2-40B4-BE49-F238E27FC236}">
                <a16:creationId xmlns:a16="http://schemas.microsoft.com/office/drawing/2014/main" id="{9A4B6817-FA9D-44E0-8780-14192D11520A}"/>
              </a:ext>
            </a:extLst>
          </p:cNvPr>
          <p:cNvPicPr>
            <a:picLocks noChangeAspect="1"/>
          </p:cNvPicPr>
          <p:nvPr/>
        </p:nvPicPr>
        <p:blipFill>
          <a:blip r:embed="rId15"/>
          <a:stretch>
            <a:fillRect/>
          </a:stretch>
        </p:blipFill>
        <p:spPr>
          <a:xfrm>
            <a:off x="3967171" y="6225238"/>
            <a:ext cx="3429479" cy="3362794"/>
          </a:xfrm>
          <a:prstGeom prst="rect">
            <a:avLst/>
          </a:prstGeom>
        </p:spPr>
      </p:pic>
      <p:pic>
        <p:nvPicPr>
          <p:cNvPr id="18" name="Picture 17">
            <a:extLst>
              <a:ext uri="{FF2B5EF4-FFF2-40B4-BE49-F238E27FC236}">
                <a16:creationId xmlns:a16="http://schemas.microsoft.com/office/drawing/2014/main" id="{4CD1D5FD-EA41-45B3-94F8-4DB381DCA471}"/>
              </a:ext>
            </a:extLst>
          </p:cNvPr>
          <p:cNvPicPr>
            <a:picLocks noChangeAspect="1"/>
          </p:cNvPicPr>
          <p:nvPr/>
        </p:nvPicPr>
        <p:blipFill>
          <a:blip r:embed="rId16"/>
          <a:stretch>
            <a:fillRect/>
          </a:stretch>
        </p:blipFill>
        <p:spPr>
          <a:xfrm>
            <a:off x="7734515" y="6199169"/>
            <a:ext cx="3298331" cy="3362794"/>
          </a:xfrm>
          <a:prstGeom prst="rect">
            <a:avLst/>
          </a:prstGeom>
        </p:spPr>
      </p:pic>
      <p:pic>
        <p:nvPicPr>
          <p:cNvPr id="20" name="Picture 19">
            <a:extLst>
              <a:ext uri="{FF2B5EF4-FFF2-40B4-BE49-F238E27FC236}">
                <a16:creationId xmlns:a16="http://schemas.microsoft.com/office/drawing/2014/main" id="{5A49841B-7DEE-4782-881B-A9EFC9987C1C}"/>
              </a:ext>
            </a:extLst>
          </p:cNvPr>
          <p:cNvPicPr>
            <a:picLocks noChangeAspect="1"/>
          </p:cNvPicPr>
          <p:nvPr/>
        </p:nvPicPr>
        <p:blipFill>
          <a:blip r:embed="rId17"/>
          <a:stretch>
            <a:fillRect/>
          </a:stretch>
        </p:blipFill>
        <p:spPr>
          <a:xfrm>
            <a:off x="11433375" y="6199169"/>
            <a:ext cx="3024515" cy="3388863"/>
          </a:xfrm>
          <a:prstGeom prst="rect">
            <a:avLst/>
          </a:prstGeom>
        </p:spPr>
      </p:pic>
    </p:spTree>
    <p:extLst>
      <p:ext uri="{BB962C8B-B14F-4D97-AF65-F5344CB8AC3E}">
        <p14:creationId xmlns:p14="http://schemas.microsoft.com/office/powerpoint/2010/main" val="35317700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EEF4F4"/>
        </a:solidFill>
        <a:effectLst/>
      </p:bgPr>
    </p:bg>
    <p:spTree>
      <p:nvGrpSpPr>
        <p:cNvPr id="1" name=""/>
        <p:cNvGrpSpPr/>
        <p:nvPr/>
      </p:nvGrpSpPr>
      <p:grpSpPr>
        <a:xfrm>
          <a:off x="0" y="0"/>
          <a:ext cx="0" cy="0"/>
          <a:chOff x="0" y="0"/>
          <a:chExt cx="0" cy="0"/>
        </a:xfrm>
      </p:grpSpPr>
      <p:sp>
        <p:nvSpPr>
          <p:cNvPr id="2" name="Freeform 2"/>
          <p:cNvSpPr/>
          <p:nvPr/>
        </p:nvSpPr>
        <p:spPr>
          <a:xfrm flipH="1">
            <a:off x="-182073" y="-710962"/>
            <a:ext cx="6458248" cy="6374829"/>
          </a:xfrm>
          <a:custGeom>
            <a:avLst/>
            <a:gdLst/>
            <a:ahLst/>
            <a:cxnLst/>
            <a:rect l="l" t="t" r="r" b="b"/>
            <a:pathLst>
              <a:path w="6458248" h="6374829">
                <a:moveTo>
                  <a:pt x="6458248" y="0"/>
                </a:moveTo>
                <a:lnTo>
                  <a:pt x="0" y="0"/>
                </a:lnTo>
                <a:lnTo>
                  <a:pt x="0" y="6374828"/>
                </a:lnTo>
                <a:lnTo>
                  <a:pt x="6458248" y="6374828"/>
                </a:lnTo>
                <a:lnTo>
                  <a:pt x="6458248"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4578737" y="0"/>
            <a:ext cx="3782631" cy="3788946"/>
          </a:xfrm>
          <a:custGeom>
            <a:avLst/>
            <a:gdLst/>
            <a:ahLst/>
            <a:cxnLst/>
            <a:rect l="l" t="t" r="r" b="b"/>
            <a:pathLst>
              <a:path w="3782631" h="3788946">
                <a:moveTo>
                  <a:pt x="0" y="0"/>
                </a:moveTo>
                <a:lnTo>
                  <a:pt x="3782632" y="0"/>
                </a:lnTo>
                <a:lnTo>
                  <a:pt x="3782632" y="3788946"/>
                </a:lnTo>
                <a:lnTo>
                  <a:pt x="0" y="378894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a:off x="14198090" y="314411"/>
            <a:ext cx="1613876" cy="1197202"/>
          </a:xfrm>
          <a:custGeom>
            <a:avLst/>
            <a:gdLst/>
            <a:ahLst/>
            <a:cxnLst/>
            <a:rect l="l" t="t" r="r" b="b"/>
            <a:pathLst>
              <a:path w="1613876" h="1197202">
                <a:moveTo>
                  <a:pt x="0" y="0"/>
                </a:moveTo>
                <a:lnTo>
                  <a:pt x="1613876" y="0"/>
                </a:lnTo>
                <a:lnTo>
                  <a:pt x="1613876" y="1197202"/>
                </a:lnTo>
                <a:lnTo>
                  <a:pt x="0" y="119720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TextBox 7"/>
          <p:cNvSpPr txBox="1"/>
          <p:nvPr/>
        </p:nvSpPr>
        <p:spPr>
          <a:xfrm>
            <a:off x="7907483" y="2823987"/>
            <a:ext cx="6288613" cy="2628925"/>
          </a:xfrm>
          <a:prstGeom prst="rect">
            <a:avLst/>
          </a:prstGeom>
        </p:spPr>
        <p:txBody>
          <a:bodyPr wrap="square" lIns="0" tIns="0" rIns="0" bIns="0" rtlCol="0" anchor="t">
            <a:spAutoFit/>
          </a:bodyPr>
          <a:lstStyle/>
          <a:p>
            <a:pPr marL="571500" indent="-571500">
              <a:lnSpc>
                <a:spcPts val="4135"/>
              </a:lnSpc>
              <a:buFont typeface="Arial" panose="020B0604020202020204" pitchFamily="34" charset="0"/>
              <a:buChar char="•"/>
            </a:pPr>
            <a:r>
              <a:rPr lang="en-US" dirty="0">
                <a:solidFill>
                  <a:srgbClr val="FF0000"/>
                </a:solidFill>
                <a:latin typeface="Scripter"/>
              </a:rPr>
              <a:t>Weekly drop-in sessions</a:t>
            </a:r>
          </a:p>
          <a:p>
            <a:pPr marL="571500" indent="-571500">
              <a:lnSpc>
                <a:spcPts val="4135"/>
              </a:lnSpc>
              <a:buFont typeface="Arial" panose="020B0604020202020204" pitchFamily="34" charset="0"/>
              <a:buChar char="•"/>
            </a:pPr>
            <a:r>
              <a:rPr lang="en-US" dirty="0">
                <a:solidFill>
                  <a:srgbClr val="FF0000"/>
                </a:solidFill>
                <a:latin typeface="Scripter"/>
              </a:rPr>
              <a:t>Parent’s evening</a:t>
            </a:r>
          </a:p>
          <a:p>
            <a:pPr marL="571500" indent="-571500">
              <a:lnSpc>
                <a:spcPts val="4135"/>
              </a:lnSpc>
              <a:buFont typeface="Arial" panose="020B0604020202020204" pitchFamily="34" charset="0"/>
              <a:buChar char="•"/>
            </a:pPr>
            <a:r>
              <a:rPr lang="en-US" dirty="0">
                <a:solidFill>
                  <a:srgbClr val="FF0000"/>
                </a:solidFill>
                <a:latin typeface="Scripter"/>
              </a:rPr>
              <a:t>Reports</a:t>
            </a:r>
          </a:p>
          <a:p>
            <a:pPr marL="571500" indent="-571500">
              <a:lnSpc>
                <a:spcPts val="4135"/>
              </a:lnSpc>
              <a:buFont typeface="Arial" panose="020B0604020202020204" pitchFamily="34" charset="0"/>
              <a:buChar char="•"/>
            </a:pPr>
            <a:r>
              <a:rPr lang="en-US" dirty="0">
                <a:solidFill>
                  <a:srgbClr val="FF0000"/>
                </a:solidFill>
                <a:latin typeface="Scripter"/>
              </a:rPr>
              <a:t>Evidence Me</a:t>
            </a:r>
          </a:p>
          <a:p>
            <a:pPr marL="571500" indent="-571500">
              <a:lnSpc>
                <a:spcPts val="4135"/>
              </a:lnSpc>
              <a:buFont typeface="Arial" panose="020B0604020202020204" pitchFamily="34" charset="0"/>
              <a:buChar char="•"/>
            </a:pPr>
            <a:r>
              <a:rPr lang="en-US" dirty="0">
                <a:solidFill>
                  <a:srgbClr val="FF0000"/>
                </a:solidFill>
                <a:latin typeface="Scripter"/>
              </a:rPr>
              <a:t>Learning together sessions</a:t>
            </a:r>
          </a:p>
        </p:txBody>
      </p:sp>
      <p:sp>
        <p:nvSpPr>
          <p:cNvPr id="10" name="TextBox 10"/>
          <p:cNvSpPr txBox="1"/>
          <p:nvPr/>
        </p:nvSpPr>
        <p:spPr>
          <a:xfrm>
            <a:off x="4449941" y="178388"/>
            <a:ext cx="10478162" cy="1974900"/>
          </a:xfrm>
          <a:prstGeom prst="rect">
            <a:avLst/>
          </a:prstGeom>
        </p:spPr>
        <p:txBody>
          <a:bodyPr wrap="square" lIns="0" tIns="0" rIns="0" bIns="0" rtlCol="0" anchor="t">
            <a:spAutoFit/>
          </a:bodyPr>
          <a:lstStyle/>
          <a:p>
            <a:pPr algn="ctr">
              <a:lnSpc>
                <a:spcPts val="7720"/>
              </a:lnSpc>
            </a:pPr>
            <a:r>
              <a:rPr lang="en-US" sz="7083" dirty="0">
                <a:solidFill>
                  <a:srgbClr val="F90303"/>
                </a:solidFill>
                <a:latin typeface="Scripter"/>
              </a:rPr>
              <a:t>Supporting your child at home</a:t>
            </a:r>
          </a:p>
        </p:txBody>
      </p:sp>
      <p:sp>
        <p:nvSpPr>
          <p:cNvPr id="15" name="TextBox 14">
            <a:extLst>
              <a:ext uri="{FF2B5EF4-FFF2-40B4-BE49-F238E27FC236}">
                <a16:creationId xmlns:a16="http://schemas.microsoft.com/office/drawing/2014/main" id="{675A3115-240F-4172-8F3D-71BA8F31AECD}"/>
              </a:ext>
            </a:extLst>
          </p:cNvPr>
          <p:cNvSpPr txBox="1"/>
          <p:nvPr/>
        </p:nvSpPr>
        <p:spPr>
          <a:xfrm>
            <a:off x="4826429" y="2153288"/>
            <a:ext cx="9725186" cy="646331"/>
          </a:xfrm>
          <a:prstGeom prst="rect">
            <a:avLst/>
          </a:prstGeom>
          <a:noFill/>
        </p:spPr>
        <p:txBody>
          <a:bodyPr wrap="square">
            <a:spAutoFit/>
          </a:bodyPr>
          <a:lstStyle/>
          <a:p>
            <a:r>
              <a:rPr lang="en-GB" sz="3600" dirty="0">
                <a:hlinkClick r:id="rId8"/>
              </a:rPr>
              <a:t>https://www.knypersley.staffs.sch.uk/nursery/</a:t>
            </a:r>
            <a:endParaRPr lang="en-GB" sz="3600" dirty="0"/>
          </a:p>
        </p:txBody>
      </p:sp>
      <p:pic>
        <p:nvPicPr>
          <p:cNvPr id="2050" name="Picture 2" descr="Dough disco « Year 2">
            <a:extLst>
              <a:ext uri="{FF2B5EF4-FFF2-40B4-BE49-F238E27FC236}">
                <a16:creationId xmlns:a16="http://schemas.microsoft.com/office/drawing/2014/main" id="{600B40CE-0862-45A5-858E-6A250990E48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30515" y="2744069"/>
            <a:ext cx="2387829" cy="238782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Play-Doh Scissors: Fine-Motor Skills Training – Maziply Toys">
            <a:extLst>
              <a:ext uri="{FF2B5EF4-FFF2-40B4-BE49-F238E27FC236}">
                <a16:creationId xmlns:a16="http://schemas.microsoft.com/office/drawing/2014/main" id="{90808172-4EEA-461C-86C2-5B844CED9887}"/>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26236" y="1978904"/>
            <a:ext cx="2938620" cy="1959080"/>
          </a:xfrm>
          <a:prstGeom prst="rect">
            <a:avLst/>
          </a:prstGeom>
          <a:noFill/>
          <a:extLst>
            <a:ext uri="{909E8E84-426E-40DD-AFC4-6F175D3DCCD1}">
              <a14:hiddenFill xmlns:a14="http://schemas.microsoft.com/office/drawing/2010/main">
                <a:solidFill>
                  <a:srgbClr val="FFFFFF"/>
                </a:solidFill>
              </a14:hiddenFill>
            </a:ext>
          </a:extLst>
        </p:spPr>
      </p:pic>
      <p:sp>
        <p:nvSpPr>
          <p:cNvPr id="4" name="Freeform 4"/>
          <p:cNvSpPr/>
          <p:nvPr/>
        </p:nvSpPr>
        <p:spPr>
          <a:xfrm>
            <a:off x="16723525" y="1885613"/>
            <a:ext cx="1900013" cy="1771583"/>
          </a:xfrm>
          <a:custGeom>
            <a:avLst/>
            <a:gdLst/>
            <a:ahLst/>
            <a:cxnLst/>
            <a:rect l="l" t="t" r="r" b="b"/>
            <a:pathLst>
              <a:path w="2684456" h="2771051">
                <a:moveTo>
                  <a:pt x="0" y="0"/>
                </a:moveTo>
                <a:lnTo>
                  <a:pt x="2684457" y="0"/>
                </a:lnTo>
                <a:lnTo>
                  <a:pt x="2684457" y="2771052"/>
                </a:lnTo>
                <a:lnTo>
                  <a:pt x="0" y="277105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pic>
        <p:nvPicPr>
          <p:cNvPr id="2056" name="Picture 8" descr="Popular Parks in Howard County | Historic Parks &amp; Playgrounds">
            <a:extLst>
              <a:ext uri="{FF2B5EF4-FFF2-40B4-BE49-F238E27FC236}">
                <a16:creationId xmlns:a16="http://schemas.microsoft.com/office/drawing/2014/main" id="{64C437D7-C073-43FF-B462-C22888FFC001}"/>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114060" y="7456594"/>
            <a:ext cx="5450188" cy="2752445"/>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4 Year Old Boy Games">
            <a:extLst>
              <a:ext uri="{FF2B5EF4-FFF2-40B4-BE49-F238E27FC236}">
                <a16:creationId xmlns:a16="http://schemas.microsoft.com/office/drawing/2014/main" id="{16486023-28C0-463C-9A0C-06D636AACE29}"/>
              </a:ext>
            </a:extLst>
          </p:cNvPr>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064776" y="5784816"/>
            <a:ext cx="3048000" cy="3048000"/>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Numbers 0-10 - Ten Town">
            <a:extLst>
              <a:ext uri="{FF2B5EF4-FFF2-40B4-BE49-F238E27FC236}">
                <a16:creationId xmlns:a16="http://schemas.microsoft.com/office/drawing/2014/main" id="{51F23583-8B03-4DA2-832A-169D2ACBE8A5}"/>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882550" y="5925353"/>
            <a:ext cx="4202176" cy="286027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5C6C967B-26F8-41B2-AD03-0499FC0147F0}"/>
              </a:ext>
            </a:extLst>
          </p:cNvPr>
          <p:cNvSpPr txBox="1"/>
          <p:nvPr/>
        </p:nvSpPr>
        <p:spPr>
          <a:xfrm>
            <a:off x="3923259" y="5328799"/>
            <a:ext cx="4578652" cy="646331"/>
          </a:xfrm>
          <a:prstGeom prst="rect">
            <a:avLst/>
          </a:prstGeom>
          <a:noFill/>
        </p:spPr>
        <p:txBody>
          <a:bodyPr wrap="square" rtlCol="0">
            <a:spAutoFit/>
          </a:bodyPr>
          <a:lstStyle/>
          <a:p>
            <a:r>
              <a:rPr lang="en-GB" dirty="0">
                <a:latin typeface="SassoonPrimaryInfant" pitchFamily="2" charset="0"/>
              </a:rPr>
              <a:t>Ten Town – Introduction to numbers (each child will receive their own log in)</a:t>
            </a:r>
          </a:p>
        </p:txBody>
      </p:sp>
      <p:sp>
        <p:nvSpPr>
          <p:cNvPr id="21" name="TextBox 20">
            <a:extLst>
              <a:ext uri="{FF2B5EF4-FFF2-40B4-BE49-F238E27FC236}">
                <a16:creationId xmlns:a16="http://schemas.microsoft.com/office/drawing/2014/main" id="{1FED2772-A018-4B06-800F-64E4FDEE0A85}"/>
              </a:ext>
            </a:extLst>
          </p:cNvPr>
          <p:cNvSpPr txBox="1"/>
          <p:nvPr/>
        </p:nvSpPr>
        <p:spPr>
          <a:xfrm>
            <a:off x="220860" y="4033805"/>
            <a:ext cx="3832734" cy="923330"/>
          </a:xfrm>
          <a:prstGeom prst="rect">
            <a:avLst/>
          </a:prstGeom>
          <a:noFill/>
        </p:spPr>
        <p:txBody>
          <a:bodyPr wrap="square" rtlCol="0">
            <a:spAutoFit/>
          </a:bodyPr>
          <a:lstStyle/>
          <a:p>
            <a:r>
              <a:rPr lang="en-GB" dirty="0">
                <a:latin typeface="SassoonPrimaryInfant" pitchFamily="2" charset="0"/>
              </a:rPr>
              <a:t>Dough Play will support your child’s fine motor development – </a:t>
            </a:r>
            <a:r>
              <a:rPr lang="en-GB" dirty="0" err="1">
                <a:latin typeface="SassoonPrimaryInfant" pitchFamily="2" charset="0"/>
              </a:rPr>
              <a:t>Youtube</a:t>
            </a:r>
            <a:r>
              <a:rPr lang="en-GB" dirty="0">
                <a:latin typeface="SassoonPrimaryInfant" pitchFamily="2" charset="0"/>
              </a:rPr>
              <a:t> ‘Dough Disco’</a:t>
            </a:r>
          </a:p>
        </p:txBody>
      </p:sp>
      <p:sp>
        <p:nvSpPr>
          <p:cNvPr id="22" name="TextBox 21">
            <a:extLst>
              <a:ext uri="{FF2B5EF4-FFF2-40B4-BE49-F238E27FC236}">
                <a16:creationId xmlns:a16="http://schemas.microsoft.com/office/drawing/2014/main" id="{EB4335C5-E075-4740-8525-2D43FE4AF343}"/>
              </a:ext>
            </a:extLst>
          </p:cNvPr>
          <p:cNvSpPr txBox="1"/>
          <p:nvPr/>
        </p:nvSpPr>
        <p:spPr>
          <a:xfrm>
            <a:off x="15628166" y="7355488"/>
            <a:ext cx="2659834" cy="1477328"/>
          </a:xfrm>
          <a:prstGeom prst="rect">
            <a:avLst/>
          </a:prstGeom>
          <a:noFill/>
        </p:spPr>
        <p:txBody>
          <a:bodyPr wrap="square" rtlCol="0">
            <a:spAutoFit/>
          </a:bodyPr>
          <a:lstStyle/>
          <a:p>
            <a:r>
              <a:rPr lang="en-GB" dirty="0">
                <a:latin typeface="SassoonPrimaryInfant" pitchFamily="2" charset="0"/>
              </a:rPr>
              <a:t>Visit your local park regularly to support your child’s gross motor development i.e. balance, core strength etc.</a:t>
            </a:r>
          </a:p>
        </p:txBody>
      </p:sp>
      <p:sp>
        <p:nvSpPr>
          <p:cNvPr id="23" name="TextBox 22">
            <a:extLst>
              <a:ext uri="{FF2B5EF4-FFF2-40B4-BE49-F238E27FC236}">
                <a16:creationId xmlns:a16="http://schemas.microsoft.com/office/drawing/2014/main" id="{8795A77E-0AB6-47D7-939C-F615B4B914B7}"/>
              </a:ext>
            </a:extLst>
          </p:cNvPr>
          <p:cNvSpPr txBox="1"/>
          <p:nvPr/>
        </p:nvSpPr>
        <p:spPr>
          <a:xfrm>
            <a:off x="10185226" y="6228705"/>
            <a:ext cx="3264978" cy="923330"/>
          </a:xfrm>
          <a:prstGeom prst="rect">
            <a:avLst/>
          </a:prstGeom>
          <a:noFill/>
        </p:spPr>
        <p:txBody>
          <a:bodyPr wrap="square" rtlCol="0">
            <a:spAutoFit/>
          </a:bodyPr>
          <a:lstStyle/>
          <a:p>
            <a:r>
              <a:rPr lang="en-GB" dirty="0">
                <a:latin typeface="SassoonPrimaryInfant" pitchFamily="2" charset="0"/>
              </a:rPr>
              <a:t>Playing games with your child will support with personal and emotional development.</a:t>
            </a:r>
          </a:p>
        </p:txBody>
      </p:sp>
      <p:pic>
        <p:nvPicPr>
          <p:cNvPr id="2062" name="Picture 14" descr="Little Wandle Letters and Sounds Revised (@LettersSounds) / X">
            <a:extLst>
              <a:ext uri="{FF2B5EF4-FFF2-40B4-BE49-F238E27FC236}">
                <a16:creationId xmlns:a16="http://schemas.microsoft.com/office/drawing/2014/main" id="{B511FA33-7BE1-4120-8B6F-4700C5873A66}"/>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832824" y="6408770"/>
            <a:ext cx="2273981" cy="2273981"/>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729B8517-B0BB-45A6-B390-749DD3AD5607}"/>
              </a:ext>
            </a:extLst>
          </p:cNvPr>
          <p:cNvSpPr txBox="1"/>
          <p:nvPr/>
        </p:nvSpPr>
        <p:spPr>
          <a:xfrm>
            <a:off x="121565" y="9055543"/>
            <a:ext cx="4305881" cy="646331"/>
          </a:xfrm>
          <a:prstGeom prst="rect">
            <a:avLst/>
          </a:prstGeom>
          <a:noFill/>
        </p:spPr>
        <p:txBody>
          <a:bodyPr wrap="square" rtlCol="0">
            <a:spAutoFit/>
          </a:bodyPr>
          <a:lstStyle/>
          <a:p>
            <a:r>
              <a:rPr lang="en-GB" dirty="0">
                <a:latin typeface="SassoonPrimaryInfant" pitchFamily="2" charset="0"/>
              </a:rPr>
              <a:t>Our school follows the Little </a:t>
            </a:r>
            <a:r>
              <a:rPr lang="en-GB" dirty="0" err="1">
                <a:latin typeface="SassoonPrimaryInfant" pitchFamily="2" charset="0"/>
              </a:rPr>
              <a:t>Wandle</a:t>
            </a:r>
            <a:r>
              <a:rPr lang="en-GB" dirty="0">
                <a:latin typeface="SassoonPrimaryInfant" pitchFamily="2" charset="0"/>
              </a:rPr>
              <a:t> phonics and reading scheme.</a:t>
            </a:r>
            <a:endParaRPr lang="en-GB" dirty="0"/>
          </a:p>
        </p:txBody>
      </p:sp>
    </p:spTree>
    <p:extLst>
      <p:ext uri="{BB962C8B-B14F-4D97-AF65-F5344CB8AC3E}">
        <p14:creationId xmlns:p14="http://schemas.microsoft.com/office/powerpoint/2010/main" val="33682072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EEF4F4"/>
        </a:solidFill>
        <a:effectLst/>
      </p:bgPr>
    </p:bg>
    <p:spTree>
      <p:nvGrpSpPr>
        <p:cNvPr id="1" name=""/>
        <p:cNvGrpSpPr/>
        <p:nvPr/>
      </p:nvGrpSpPr>
      <p:grpSpPr>
        <a:xfrm>
          <a:off x="0" y="0"/>
          <a:ext cx="0" cy="0"/>
          <a:chOff x="0" y="0"/>
          <a:chExt cx="0" cy="0"/>
        </a:xfrm>
      </p:grpSpPr>
      <p:sp>
        <p:nvSpPr>
          <p:cNvPr id="2" name="Freeform 2"/>
          <p:cNvSpPr/>
          <p:nvPr/>
        </p:nvSpPr>
        <p:spPr>
          <a:xfrm flipH="1">
            <a:off x="-297114" y="-845468"/>
            <a:ext cx="6458248" cy="6374829"/>
          </a:xfrm>
          <a:custGeom>
            <a:avLst/>
            <a:gdLst/>
            <a:ahLst/>
            <a:cxnLst/>
            <a:rect l="l" t="t" r="r" b="b"/>
            <a:pathLst>
              <a:path w="6458248" h="6374829">
                <a:moveTo>
                  <a:pt x="6458248" y="0"/>
                </a:moveTo>
                <a:lnTo>
                  <a:pt x="0" y="0"/>
                </a:lnTo>
                <a:lnTo>
                  <a:pt x="0" y="6374828"/>
                </a:lnTo>
                <a:lnTo>
                  <a:pt x="6458248" y="6374828"/>
                </a:lnTo>
                <a:lnTo>
                  <a:pt x="6458248"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4578737" y="0"/>
            <a:ext cx="3782631" cy="3788946"/>
          </a:xfrm>
          <a:custGeom>
            <a:avLst/>
            <a:gdLst/>
            <a:ahLst/>
            <a:cxnLst/>
            <a:rect l="l" t="t" r="r" b="b"/>
            <a:pathLst>
              <a:path w="3782631" h="3788946">
                <a:moveTo>
                  <a:pt x="0" y="0"/>
                </a:moveTo>
                <a:lnTo>
                  <a:pt x="3782632" y="0"/>
                </a:lnTo>
                <a:lnTo>
                  <a:pt x="3782632" y="3788946"/>
                </a:lnTo>
                <a:lnTo>
                  <a:pt x="0" y="378894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rot="-1717840">
            <a:off x="-684004" y="8443243"/>
            <a:ext cx="2730870" cy="2323722"/>
          </a:xfrm>
          <a:custGeom>
            <a:avLst/>
            <a:gdLst/>
            <a:ahLst/>
            <a:cxnLst/>
            <a:rect l="l" t="t" r="r" b="b"/>
            <a:pathLst>
              <a:path w="2730870" h="2323722">
                <a:moveTo>
                  <a:pt x="0" y="0"/>
                </a:moveTo>
                <a:lnTo>
                  <a:pt x="2730870" y="0"/>
                </a:lnTo>
                <a:lnTo>
                  <a:pt x="2730870" y="2323722"/>
                </a:lnTo>
                <a:lnTo>
                  <a:pt x="0" y="232372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0" name="TextBox 10"/>
          <p:cNvSpPr txBox="1"/>
          <p:nvPr/>
        </p:nvSpPr>
        <p:spPr>
          <a:xfrm>
            <a:off x="3909190" y="133698"/>
            <a:ext cx="10478162" cy="987450"/>
          </a:xfrm>
          <a:prstGeom prst="rect">
            <a:avLst/>
          </a:prstGeom>
        </p:spPr>
        <p:txBody>
          <a:bodyPr wrap="square" lIns="0" tIns="0" rIns="0" bIns="0" rtlCol="0" anchor="t">
            <a:spAutoFit/>
          </a:bodyPr>
          <a:lstStyle/>
          <a:p>
            <a:pPr algn="ctr">
              <a:lnSpc>
                <a:spcPts val="7720"/>
              </a:lnSpc>
            </a:pPr>
            <a:r>
              <a:rPr lang="en-US" sz="7083" dirty="0">
                <a:solidFill>
                  <a:srgbClr val="F90303"/>
                </a:solidFill>
                <a:latin typeface="Scripter"/>
              </a:rPr>
              <a:t>Exciting events</a:t>
            </a:r>
          </a:p>
        </p:txBody>
      </p:sp>
      <p:sp>
        <p:nvSpPr>
          <p:cNvPr id="4" name="Freeform 4"/>
          <p:cNvSpPr/>
          <p:nvPr/>
        </p:nvSpPr>
        <p:spPr>
          <a:xfrm>
            <a:off x="488601" y="8014783"/>
            <a:ext cx="1900013" cy="1771583"/>
          </a:xfrm>
          <a:custGeom>
            <a:avLst/>
            <a:gdLst/>
            <a:ahLst/>
            <a:cxnLst/>
            <a:rect l="l" t="t" r="r" b="b"/>
            <a:pathLst>
              <a:path w="2684456" h="2771051">
                <a:moveTo>
                  <a:pt x="0" y="0"/>
                </a:moveTo>
                <a:lnTo>
                  <a:pt x="2684457" y="0"/>
                </a:lnTo>
                <a:lnTo>
                  <a:pt x="2684457" y="2771052"/>
                </a:lnTo>
                <a:lnTo>
                  <a:pt x="0" y="277105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pic>
        <p:nvPicPr>
          <p:cNvPr id="3074" name="Picture 2" descr="Image">
            <a:extLst>
              <a:ext uri="{FF2B5EF4-FFF2-40B4-BE49-F238E27FC236}">
                <a16:creationId xmlns:a16="http://schemas.microsoft.com/office/drawing/2014/main" id="{6CC70236-89E6-401C-8C41-1B80C1E1FAF1}"/>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20993175">
            <a:off x="545918" y="2810142"/>
            <a:ext cx="3880828" cy="291062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Image">
            <a:extLst>
              <a:ext uri="{FF2B5EF4-FFF2-40B4-BE49-F238E27FC236}">
                <a16:creationId xmlns:a16="http://schemas.microsoft.com/office/drawing/2014/main" id="{A953A2A6-B34F-4787-B7C5-485B28510DB4}"/>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346044" y="6074650"/>
            <a:ext cx="3052289" cy="4069718"/>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Image">
            <a:extLst>
              <a:ext uri="{FF2B5EF4-FFF2-40B4-BE49-F238E27FC236}">
                <a16:creationId xmlns:a16="http://schemas.microsoft.com/office/drawing/2014/main" id="{7F480F35-BB72-4DDE-88AF-E34510104500}"/>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9459216" y="1370983"/>
            <a:ext cx="4146052" cy="414605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84A5874B-CE5D-415A-91A3-411A5A0898EC}"/>
              </a:ext>
            </a:extLst>
          </p:cNvPr>
          <p:cNvPicPr>
            <a:picLocks noChangeAspect="1"/>
          </p:cNvPicPr>
          <p:nvPr/>
        </p:nvPicPr>
        <p:blipFill>
          <a:blip r:embed="rId13"/>
          <a:stretch>
            <a:fillRect/>
          </a:stretch>
        </p:blipFill>
        <p:spPr>
          <a:xfrm>
            <a:off x="13840629" y="5529361"/>
            <a:ext cx="3348469" cy="3973517"/>
          </a:xfrm>
          <a:prstGeom prst="rect">
            <a:avLst/>
          </a:prstGeom>
        </p:spPr>
      </p:pic>
      <p:pic>
        <p:nvPicPr>
          <p:cNvPr id="3080" name="Picture 8" descr="Image">
            <a:extLst>
              <a:ext uri="{FF2B5EF4-FFF2-40B4-BE49-F238E27FC236}">
                <a16:creationId xmlns:a16="http://schemas.microsoft.com/office/drawing/2014/main" id="{F522640A-609C-489E-B190-B8C3CD3CFDA3}"/>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4362813" y="813629"/>
            <a:ext cx="3162386" cy="421651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157D395C-A344-49FD-9047-E2C6808C0EBE}"/>
              </a:ext>
            </a:extLst>
          </p:cNvPr>
          <p:cNvPicPr>
            <a:picLocks noChangeAspect="1"/>
          </p:cNvPicPr>
          <p:nvPr/>
        </p:nvPicPr>
        <p:blipFill>
          <a:blip r:embed="rId15"/>
          <a:stretch>
            <a:fillRect/>
          </a:stretch>
        </p:blipFill>
        <p:spPr>
          <a:xfrm>
            <a:off x="9896315" y="6073295"/>
            <a:ext cx="3815445" cy="3882975"/>
          </a:xfrm>
          <a:prstGeom prst="rect">
            <a:avLst/>
          </a:prstGeom>
        </p:spPr>
      </p:pic>
      <p:sp>
        <p:nvSpPr>
          <p:cNvPr id="5" name="Freeform 5"/>
          <p:cNvSpPr/>
          <p:nvPr/>
        </p:nvSpPr>
        <p:spPr>
          <a:xfrm>
            <a:off x="16517621" y="185521"/>
            <a:ext cx="1613876" cy="1197202"/>
          </a:xfrm>
          <a:custGeom>
            <a:avLst/>
            <a:gdLst/>
            <a:ahLst/>
            <a:cxnLst/>
            <a:rect l="l" t="t" r="r" b="b"/>
            <a:pathLst>
              <a:path w="1613876" h="1197202">
                <a:moveTo>
                  <a:pt x="0" y="0"/>
                </a:moveTo>
                <a:lnTo>
                  <a:pt x="1613876" y="0"/>
                </a:lnTo>
                <a:lnTo>
                  <a:pt x="1613876" y="1197202"/>
                </a:lnTo>
                <a:lnTo>
                  <a:pt x="0" y="1197202"/>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16" name="TextBox 15">
            <a:extLst>
              <a:ext uri="{FF2B5EF4-FFF2-40B4-BE49-F238E27FC236}">
                <a16:creationId xmlns:a16="http://schemas.microsoft.com/office/drawing/2014/main" id="{444426E6-31AB-4B9D-A629-6F4D11DCB518}"/>
              </a:ext>
            </a:extLst>
          </p:cNvPr>
          <p:cNvSpPr txBox="1"/>
          <p:nvPr/>
        </p:nvSpPr>
        <p:spPr>
          <a:xfrm>
            <a:off x="737398" y="2091614"/>
            <a:ext cx="2377241" cy="584775"/>
          </a:xfrm>
          <a:prstGeom prst="rect">
            <a:avLst/>
          </a:prstGeom>
          <a:noFill/>
        </p:spPr>
        <p:txBody>
          <a:bodyPr wrap="square" rtlCol="0">
            <a:spAutoFit/>
          </a:bodyPr>
          <a:lstStyle/>
          <a:p>
            <a:r>
              <a:rPr lang="en-GB" sz="3200" dirty="0">
                <a:latin typeface="SassoonPrimaryInfant" pitchFamily="2" charset="0"/>
              </a:rPr>
              <a:t>School disco!</a:t>
            </a:r>
          </a:p>
        </p:txBody>
      </p:sp>
      <p:sp>
        <p:nvSpPr>
          <p:cNvPr id="26" name="TextBox 25">
            <a:extLst>
              <a:ext uri="{FF2B5EF4-FFF2-40B4-BE49-F238E27FC236}">
                <a16:creationId xmlns:a16="http://schemas.microsoft.com/office/drawing/2014/main" id="{DA140FB6-6207-4CDA-83B7-17FE98AE6DFC}"/>
              </a:ext>
            </a:extLst>
          </p:cNvPr>
          <p:cNvSpPr txBox="1"/>
          <p:nvPr/>
        </p:nvSpPr>
        <p:spPr>
          <a:xfrm>
            <a:off x="7081975" y="1153439"/>
            <a:ext cx="2377241" cy="584775"/>
          </a:xfrm>
          <a:prstGeom prst="rect">
            <a:avLst/>
          </a:prstGeom>
          <a:noFill/>
        </p:spPr>
        <p:txBody>
          <a:bodyPr wrap="square" rtlCol="0">
            <a:spAutoFit/>
          </a:bodyPr>
          <a:lstStyle/>
          <a:p>
            <a:r>
              <a:rPr lang="en-GB" sz="3200" dirty="0">
                <a:latin typeface="SassoonPrimaryInfant" pitchFamily="2" charset="0"/>
              </a:rPr>
              <a:t>Forest School</a:t>
            </a:r>
          </a:p>
        </p:txBody>
      </p:sp>
      <p:sp>
        <p:nvSpPr>
          <p:cNvPr id="27" name="TextBox 26">
            <a:extLst>
              <a:ext uri="{FF2B5EF4-FFF2-40B4-BE49-F238E27FC236}">
                <a16:creationId xmlns:a16="http://schemas.microsoft.com/office/drawing/2014/main" id="{6A1963E3-3C08-4D80-9C41-7AAF927AA820}"/>
              </a:ext>
            </a:extLst>
          </p:cNvPr>
          <p:cNvSpPr txBox="1"/>
          <p:nvPr/>
        </p:nvSpPr>
        <p:spPr>
          <a:xfrm>
            <a:off x="2070198" y="7259521"/>
            <a:ext cx="2377241" cy="1077218"/>
          </a:xfrm>
          <a:prstGeom prst="rect">
            <a:avLst/>
          </a:prstGeom>
          <a:noFill/>
        </p:spPr>
        <p:txBody>
          <a:bodyPr wrap="square" rtlCol="0">
            <a:spAutoFit/>
          </a:bodyPr>
          <a:lstStyle/>
          <a:p>
            <a:pPr algn="ctr"/>
            <a:r>
              <a:rPr lang="en-GB" sz="3200" dirty="0">
                <a:latin typeface="SassoonPrimaryInfant" pitchFamily="2" charset="0"/>
              </a:rPr>
              <a:t>Celebration Assembly </a:t>
            </a:r>
          </a:p>
        </p:txBody>
      </p:sp>
      <p:sp>
        <p:nvSpPr>
          <p:cNvPr id="28" name="TextBox 27">
            <a:extLst>
              <a:ext uri="{FF2B5EF4-FFF2-40B4-BE49-F238E27FC236}">
                <a16:creationId xmlns:a16="http://schemas.microsoft.com/office/drawing/2014/main" id="{D0AF047E-54B8-4797-A89F-39126EA2E565}"/>
              </a:ext>
            </a:extLst>
          </p:cNvPr>
          <p:cNvSpPr txBox="1"/>
          <p:nvPr/>
        </p:nvSpPr>
        <p:spPr>
          <a:xfrm>
            <a:off x="12932788" y="261679"/>
            <a:ext cx="3476871" cy="584775"/>
          </a:xfrm>
          <a:prstGeom prst="rect">
            <a:avLst/>
          </a:prstGeom>
          <a:noFill/>
        </p:spPr>
        <p:txBody>
          <a:bodyPr wrap="square" rtlCol="0">
            <a:spAutoFit/>
          </a:bodyPr>
          <a:lstStyle/>
          <a:p>
            <a:r>
              <a:rPr lang="en-GB" sz="3200" dirty="0">
                <a:latin typeface="SassoonPrimaryInfant" pitchFamily="2" charset="0"/>
              </a:rPr>
              <a:t>School clubs </a:t>
            </a:r>
          </a:p>
        </p:txBody>
      </p:sp>
      <p:sp>
        <p:nvSpPr>
          <p:cNvPr id="29" name="TextBox 28">
            <a:extLst>
              <a:ext uri="{FF2B5EF4-FFF2-40B4-BE49-F238E27FC236}">
                <a16:creationId xmlns:a16="http://schemas.microsoft.com/office/drawing/2014/main" id="{FA21C389-BBE4-487E-AFEA-6C4128569A77}"/>
              </a:ext>
            </a:extLst>
          </p:cNvPr>
          <p:cNvSpPr txBox="1"/>
          <p:nvPr/>
        </p:nvSpPr>
        <p:spPr>
          <a:xfrm>
            <a:off x="14140380" y="9546271"/>
            <a:ext cx="2377241" cy="584775"/>
          </a:xfrm>
          <a:prstGeom prst="rect">
            <a:avLst/>
          </a:prstGeom>
          <a:noFill/>
        </p:spPr>
        <p:txBody>
          <a:bodyPr wrap="square" rtlCol="0">
            <a:spAutoFit/>
          </a:bodyPr>
          <a:lstStyle/>
          <a:p>
            <a:r>
              <a:rPr lang="en-GB" sz="3200" dirty="0">
                <a:latin typeface="SassoonPrimaryInfant" pitchFamily="2" charset="0"/>
              </a:rPr>
              <a:t>School Trips</a:t>
            </a:r>
          </a:p>
        </p:txBody>
      </p:sp>
      <p:pic>
        <p:nvPicPr>
          <p:cNvPr id="18" name="Picture 17">
            <a:extLst>
              <a:ext uri="{FF2B5EF4-FFF2-40B4-BE49-F238E27FC236}">
                <a16:creationId xmlns:a16="http://schemas.microsoft.com/office/drawing/2014/main" id="{FC6BF1BD-C8F9-4535-AF2E-34F2CB1EB62F}"/>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4996182" y="2407486"/>
            <a:ext cx="4146052" cy="2762920"/>
          </a:xfrm>
          <a:prstGeom prst="rect">
            <a:avLst/>
          </a:prstGeom>
        </p:spPr>
      </p:pic>
      <p:sp>
        <p:nvSpPr>
          <p:cNvPr id="32" name="TextBox 31">
            <a:extLst>
              <a:ext uri="{FF2B5EF4-FFF2-40B4-BE49-F238E27FC236}">
                <a16:creationId xmlns:a16="http://schemas.microsoft.com/office/drawing/2014/main" id="{725AF92F-060D-45D3-BDD9-BBB25BD03C98}"/>
              </a:ext>
            </a:extLst>
          </p:cNvPr>
          <p:cNvSpPr txBox="1"/>
          <p:nvPr/>
        </p:nvSpPr>
        <p:spPr>
          <a:xfrm>
            <a:off x="6161134" y="5310493"/>
            <a:ext cx="2377241" cy="584775"/>
          </a:xfrm>
          <a:prstGeom prst="rect">
            <a:avLst/>
          </a:prstGeom>
          <a:noFill/>
        </p:spPr>
        <p:txBody>
          <a:bodyPr wrap="square" rtlCol="0">
            <a:spAutoFit/>
          </a:bodyPr>
          <a:lstStyle/>
          <a:p>
            <a:r>
              <a:rPr lang="en-GB" sz="3200" dirty="0">
                <a:latin typeface="SassoonPrimaryInfant" pitchFamily="2" charset="0"/>
              </a:rPr>
              <a:t>Swimming</a:t>
            </a:r>
          </a:p>
        </p:txBody>
      </p:sp>
    </p:spTree>
    <p:extLst>
      <p:ext uri="{BB962C8B-B14F-4D97-AF65-F5344CB8AC3E}">
        <p14:creationId xmlns:p14="http://schemas.microsoft.com/office/powerpoint/2010/main" val="13115845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EF4F4"/>
        </a:solidFill>
        <a:effectLst/>
      </p:bgPr>
    </p:bg>
    <p:spTree>
      <p:nvGrpSpPr>
        <p:cNvPr id="1" name=""/>
        <p:cNvGrpSpPr/>
        <p:nvPr/>
      </p:nvGrpSpPr>
      <p:grpSpPr>
        <a:xfrm>
          <a:off x="0" y="0"/>
          <a:ext cx="0" cy="0"/>
          <a:chOff x="0" y="0"/>
          <a:chExt cx="0" cy="0"/>
        </a:xfrm>
      </p:grpSpPr>
      <p:grpSp>
        <p:nvGrpSpPr>
          <p:cNvPr id="3" name="Group 3"/>
          <p:cNvGrpSpPr>
            <a:grpSpLocks noChangeAspect="1"/>
          </p:cNvGrpSpPr>
          <p:nvPr/>
        </p:nvGrpSpPr>
        <p:grpSpPr>
          <a:xfrm>
            <a:off x="1287202" y="1836601"/>
            <a:ext cx="6456606" cy="6613797"/>
            <a:chOff x="0" y="0"/>
            <a:chExt cx="2086610" cy="2137410"/>
          </a:xfrm>
        </p:grpSpPr>
        <p:sp>
          <p:nvSpPr>
            <p:cNvPr id="4" name="Freeform 4"/>
            <p:cNvSpPr/>
            <p:nvPr/>
          </p:nvSpPr>
          <p:spPr>
            <a:xfrm>
              <a:off x="2540" y="-2540"/>
              <a:ext cx="2087880" cy="2139950"/>
            </a:xfrm>
            <a:custGeom>
              <a:avLst/>
              <a:gdLst/>
              <a:ahLst/>
              <a:cxnLst/>
              <a:rect l="l" t="t" r="r" b="b"/>
              <a:pathLst>
                <a:path w="2087880" h="2139950">
                  <a:moveTo>
                    <a:pt x="1979930" y="486410"/>
                  </a:moveTo>
                  <a:cubicBezTo>
                    <a:pt x="1964690" y="454660"/>
                    <a:pt x="1948180" y="422910"/>
                    <a:pt x="1929130" y="393700"/>
                  </a:cubicBezTo>
                  <a:cubicBezTo>
                    <a:pt x="1908810" y="363220"/>
                    <a:pt x="1888490" y="330200"/>
                    <a:pt x="1861820" y="304800"/>
                  </a:cubicBezTo>
                  <a:cubicBezTo>
                    <a:pt x="1836420" y="280670"/>
                    <a:pt x="1808480" y="257810"/>
                    <a:pt x="1780540" y="236220"/>
                  </a:cubicBezTo>
                  <a:cubicBezTo>
                    <a:pt x="1725930" y="193040"/>
                    <a:pt x="1666240" y="154940"/>
                    <a:pt x="1606550" y="119380"/>
                  </a:cubicBezTo>
                  <a:cubicBezTo>
                    <a:pt x="1537970" y="77470"/>
                    <a:pt x="1461770" y="55880"/>
                    <a:pt x="1384300" y="34290"/>
                  </a:cubicBezTo>
                  <a:cubicBezTo>
                    <a:pt x="1337310" y="21590"/>
                    <a:pt x="1289050" y="11430"/>
                    <a:pt x="1239520" y="5080"/>
                  </a:cubicBezTo>
                  <a:cubicBezTo>
                    <a:pt x="1203960" y="0"/>
                    <a:pt x="1165860" y="2540"/>
                    <a:pt x="1129030" y="6350"/>
                  </a:cubicBezTo>
                  <a:cubicBezTo>
                    <a:pt x="1079500" y="10160"/>
                    <a:pt x="1029970" y="13970"/>
                    <a:pt x="980440" y="22860"/>
                  </a:cubicBezTo>
                  <a:cubicBezTo>
                    <a:pt x="943610" y="24130"/>
                    <a:pt x="908050" y="25400"/>
                    <a:pt x="869950" y="29210"/>
                  </a:cubicBezTo>
                  <a:cubicBezTo>
                    <a:pt x="850900" y="30480"/>
                    <a:pt x="831850" y="33020"/>
                    <a:pt x="812800" y="35560"/>
                  </a:cubicBezTo>
                  <a:cubicBezTo>
                    <a:pt x="800100" y="38100"/>
                    <a:pt x="788670" y="40640"/>
                    <a:pt x="777240" y="43180"/>
                  </a:cubicBezTo>
                  <a:cubicBezTo>
                    <a:pt x="730250" y="54610"/>
                    <a:pt x="685800" y="74930"/>
                    <a:pt x="645160" y="96520"/>
                  </a:cubicBezTo>
                  <a:cubicBezTo>
                    <a:pt x="562610" y="139700"/>
                    <a:pt x="483870" y="190500"/>
                    <a:pt x="411480" y="247650"/>
                  </a:cubicBezTo>
                  <a:cubicBezTo>
                    <a:pt x="381000" y="271780"/>
                    <a:pt x="351790" y="297180"/>
                    <a:pt x="322580" y="323850"/>
                  </a:cubicBezTo>
                  <a:cubicBezTo>
                    <a:pt x="270510" y="372110"/>
                    <a:pt x="227330" y="429260"/>
                    <a:pt x="187960" y="487680"/>
                  </a:cubicBezTo>
                  <a:cubicBezTo>
                    <a:pt x="158750" y="529590"/>
                    <a:pt x="134620" y="577850"/>
                    <a:pt x="114300" y="623570"/>
                  </a:cubicBezTo>
                  <a:cubicBezTo>
                    <a:pt x="99060" y="657860"/>
                    <a:pt x="82550" y="692150"/>
                    <a:pt x="72390" y="728980"/>
                  </a:cubicBezTo>
                  <a:cubicBezTo>
                    <a:pt x="44450" y="819150"/>
                    <a:pt x="22860" y="910590"/>
                    <a:pt x="8890" y="1003300"/>
                  </a:cubicBezTo>
                  <a:cubicBezTo>
                    <a:pt x="3810" y="1040130"/>
                    <a:pt x="1270" y="1076960"/>
                    <a:pt x="0" y="1115060"/>
                  </a:cubicBezTo>
                  <a:lnTo>
                    <a:pt x="0" y="1165860"/>
                  </a:lnTo>
                  <a:cubicBezTo>
                    <a:pt x="1270" y="1197610"/>
                    <a:pt x="2540" y="1236980"/>
                    <a:pt x="8890" y="1268730"/>
                  </a:cubicBezTo>
                  <a:cubicBezTo>
                    <a:pt x="15240" y="1305560"/>
                    <a:pt x="21590" y="1343660"/>
                    <a:pt x="31750" y="1379220"/>
                  </a:cubicBezTo>
                  <a:cubicBezTo>
                    <a:pt x="54610" y="1452880"/>
                    <a:pt x="78740" y="1527810"/>
                    <a:pt x="118110" y="1595120"/>
                  </a:cubicBezTo>
                  <a:cubicBezTo>
                    <a:pt x="138430" y="1629410"/>
                    <a:pt x="160020" y="1663700"/>
                    <a:pt x="182880" y="1695450"/>
                  </a:cubicBezTo>
                  <a:cubicBezTo>
                    <a:pt x="212090" y="1738630"/>
                    <a:pt x="241300" y="1780540"/>
                    <a:pt x="278130" y="1817370"/>
                  </a:cubicBezTo>
                  <a:cubicBezTo>
                    <a:pt x="322580" y="1863090"/>
                    <a:pt x="374650" y="1903730"/>
                    <a:pt x="427990" y="1939290"/>
                  </a:cubicBezTo>
                  <a:cubicBezTo>
                    <a:pt x="539750" y="2012950"/>
                    <a:pt x="673100" y="2054860"/>
                    <a:pt x="801370" y="2090420"/>
                  </a:cubicBezTo>
                  <a:cubicBezTo>
                    <a:pt x="831850" y="2099310"/>
                    <a:pt x="863600" y="2106930"/>
                    <a:pt x="895350" y="2113280"/>
                  </a:cubicBezTo>
                  <a:cubicBezTo>
                    <a:pt x="944880" y="2123440"/>
                    <a:pt x="994410" y="2134870"/>
                    <a:pt x="1043940" y="2137410"/>
                  </a:cubicBezTo>
                  <a:cubicBezTo>
                    <a:pt x="1083310" y="2139950"/>
                    <a:pt x="1123950" y="2136140"/>
                    <a:pt x="1163320" y="2133600"/>
                  </a:cubicBezTo>
                  <a:cubicBezTo>
                    <a:pt x="1216660" y="2129790"/>
                    <a:pt x="1270000" y="2124710"/>
                    <a:pt x="1323340" y="2113280"/>
                  </a:cubicBezTo>
                  <a:cubicBezTo>
                    <a:pt x="1375410" y="2101850"/>
                    <a:pt x="1424940" y="2084070"/>
                    <a:pt x="1473200" y="2062480"/>
                  </a:cubicBezTo>
                  <a:cubicBezTo>
                    <a:pt x="1549400" y="2029460"/>
                    <a:pt x="1623060" y="1983740"/>
                    <a:pt x="1678940" y="1921510"/>
                  </a:cubicBezTo>
                  <a:cubicBezTo>
                    <a:pt x="1739900" y="1852930"/>
                    <a:pt x="1798320" y="1783080"/>
                    <a:pt x="1847850" y="1705610"/>
                  </a:cubicBezTo>
                  <a:cubicBezTo>
                    <a:pt x="1896110" y="1630680"/>
                    <a:pt x="1936750" y="1550670"/>
                    <a:pt x="1976120" y="1469390"/>
                  </a:cubicBezTo>
                  <a:cubicBezTo>
                    <a:pt x="2007870" y="1403350"/>
                    <a:pt x="2039620" y="1334770"/>
                    <a:pt x="2056130" y="1262380"/>
                  </a:cubicBezTo>
                  <a:cubicBezTo>
                    <a:pt x="2067560" y="1212850"/>
                    <a:pt x="2077720" y="1162050"/>
                    <a:pt x="2082800" y="1112520"/>
                  </a:cubicBezTo>
                  <a:cubicBezTo>
                    <a:pt x="2086610" y="1074420"/>
                    <a:pt x="2087880" y="1037590"/>
                    <a:pt x="2087880" y="1000760"/>
                  </a:cubicBezTo>
                  <a:cubicBezTo>
                    <a:pt x="2087880" y="910590"/>
                    <a:pt x="2082800" y="820420"/>
                    <a:pt x="2067560" y="731520"/>
                  </a:cubicBezTo>
                  <a:cubicBezTo>
                    <a:pt x="2061210" y="695960"/>
                    <a:pt x="2052320" y="661670"/>
                    <a:pt x="2039620" y="628650"/>
                  </a:cubicBezTo>
                  <a:cubicBezTo>
                    <a:pt x="2019300" y="581660"/>
                    <a:pt x="2002790" y="533400"/>
                    <a:pt x="1979930" y="486410"/>
                  </a:cubicBezTo>
                  <a:close/>
                </a:path>
              </a:pathLst>
            </a:custGeom>
            <a:solidFill>
              <a:srgbClr val="F90303"/>
            </a:solidFill>
            <a:ln w="12700">
              <a:solidFill>
                <a:srgbClr val="000000"/>
              </a:solidFill>
            </a:ln>
          </p:spPr>
        </p:sp>
      </p:grpSp>
      <p:sp>
        <p:nvSpPr>
          <p:cNvPr id="9" name="Freeform 9"/>
          <p:cNvSpPr/>
          <p:nvPr/>
        </p:nvSpPr>
        <p:spPr>
          <a:xfrm>
            <a:off x="3902511" y="7336361"/>
            <a:ext cx="3599779" cy="2510846"/>
          </a:xfrm>
          <a:custGeom>
            <a:avLst/>
            <a:gdLst/>
            <a:ahLst/>
            <a:cxnLst/>
            <a:rect l="l" t="t" r="r" b="b"/>
            <a:pathLst>
              <a:path w="3599779" h="2510846">
                <a:moveTo>
                  <a:pt x="0" y="0"/>
                </a:moveTo>
                <a:lnTo>
                  <a:pt x="3599779" y="0"/>
                </a:lnTo>
                <a:lnTo>
                  <a:pt x="3599779" y="2510846"/>
                </a:lnTo>
                <a:lnTo>
                  <a:pt x="0" y="251084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0" name="Freeform 10"/>
          <p:cNvSpPr/>
          <p:nvPr/>
        </p:nvSpPr>
        <p:spPr>
          <a:xfrm>
            <a:off x="15872456" y="432509"/>
            <a:ext cx="1789918" cy="1787680"/>
          </a:xfrm>
          <a:custGeom>
            <a:avLst/>
            <a:gdLst/>
            <a:ahLst/>
            <a:cxnLst/>
            <a:rect l="l" t="t" r="r" b="b"/>
            <a:pathLst>
              <a:path w="1789918" h="1787680">
                <a:moveTo>
                  <a:pt x="0" y="0"/>
                </a:moveTo>
                <a:lnTo>
                  <a:pt x="1789918" y="0"/>
                </a:lnTo>
                <a:lnTo>
                  <a:pt x="1789918" y="1787681"/>
                </a:lnTo>
                <a:lnTo>
                  <a:pt x="0" y="178768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1" name="Freeform 11"/>
          <p:cNvSpPr/>
          <p:nvPr/>
        </p:nvSpPr>
        <p:spPr>
          <a:xfrm rot="-1799704">
            <a:off x="13405987" y="7788129"/>
            <a:ext cx="1830062" cy="2169254"/>
          </a:xfrm>
          <a:custGeom>
            <a:avLst/>
            <a:gdLst/>
            <a:ahLst/>
            <a:cxnLst/>
            <a:rect l="l" t="t" r="r" b="b"/>
            <a:pathLst>
              <a:path w="1830062" h="2169254">
                <a:moveTo>
                  <a:pt x="0" y="0"/>
                </a:moveTo>
                <a:lnTo>
                  <a:pt x="1830061" y="0"/>
                </a:lnTo>
                <a:lnTo>
                  <a:pt x="1830061" y="2169254"/>
                </a:lnTo>
                <a:lnTo>
                  <a:pt x="0" y="216925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2" name="TextBox 12"/>
          <p:cNvSpPr txBox="1"/>
          <p:nvPr/>
        </p:nvSpPr>
        <p:spPr>
          <a:xfrm>
            <a:off x="8051102" y="2596418"/>
            <a:ext cx="5974412" cy="8786188"/>
          </a:xfrm>
          <a:prstGeom prst="rect">
            <a:avLst/>
          </a:prstGeom>
        </p:spPr>
        <p:txBody>
          <a:bodyPr wrap="square" lIns="0" tIns="0" rIns="0" bIns="0" rtlCol="0" anchor="t">
            <a:spAutoFit/>
          </a:bodyPr>
          <a:lstStyle/>
          <a:p>
            <a:pPr marL="851206" lvl="1" indent="-425603" algn="l">
              <a:lnSpc>
                <a:spcPts val="6308"/>
              </a:lnSpc>
              <a:buFont typeface="Arial"/>
              <a:buChar char="•"/>
            </a:pPr>
            <a:r>
              <a:rPr lang="en-US" sz="2800" dirty="0">
                <a:solidFill>
                  <a:srgbClr val="F90303"/>
                </a:solidFill>
                <a:latin typeface="Halley"/>
              </a:rPr>
              <a:t>School website</a:t>
            </a:r>
          </a:p>
          <a:p>
            <a:pPr marL="851206" lvl="1" indent="-425603" algn="l">
              <a:lnSpc>
                <a:spcPts val="6308"/>
              </a:lnSpc>
              <a:buFont typeface="Arial"/>
              <a:buChar char="•"/>
            </a:pPr>
            <a:r>
              <a:rPr lang="en-US" sz="2800" dirty="0">
                <a:solidFill>
                  <a:srgbClr val="F90303"/>
                </a:solidFill>
                <a:latin typeface="Halley"/>
              </a:rPr>
              <a:t>Attendance</a:t>
            </a:r>
          </a:p>
          <a:p>
            <a:pPr marL="851206" lvl="1" indent="-425603" algn="l">
              <a:lnSpc>
                <a:spcPts val="6308"/>
              </a:lnSpc>
              <a:buFont typeface="Arial"/>
              <a:buChar char="•"/>
            </a:pPr>
            <a:r>
              <a:rPr lang="en-US" sz="2800" dirty="0" err="1">
                <a:solidFill>
                  <a:srgbClr val="F90303"/>
                </a:solidFill>
                <a:latin typeface="Halley"/>
              </a:rPr>
              <a:t>Behaviour</a:t>
            </a:r>
            <a:r>
              <a:rPr lang="en-US" sz="2800" dirty="0">
                <a:solidFill>
                  <a:srgbClr val="F90303"/>
                </a:solidFill>
                <a:latin typeface="Halley"/>
              </a:rPr>
              <a:t> Policy</a:t>
            </a:r>
          </a:p>
          <a:p>
            <a:pPr marL="851206" lvl="1" indent="-425603" algn="l">
              <a:lnSpc>
                <a:spcPts val="6308"/>
              </a:lnSpc>
              <a:buFont typeface="Arial"/>
              <a:buChar char="•"/>
            </a:pPr>
            <a:r>
              <a:rPr lang="en-US" sz="2800" dirty="0">
                <a:solidFill>
                  <a:srgbClr val="F90303"/>
                </a:solidFill>
                <a:latin typeface="Halley"/>
              </a:rPr>
              <a:t>Communication</a:t>
            </a:r>
          </a:p>
          <a:p>
            <a:pPr marL="851206" lvl="1" indent="-425603" algn="l">
              <a:lnSpc>
                <a:spcPts val="6308"/>
              </a:lnSpc>
              <a:buFont typeface="Arial"/>
              <a:buChar char="•"/>
            </a:pPr>
            <a:r>
              <a:rPr lang="en-US" sz="2800" dirty="0">
                <a:solidFill>
                  <a:srgbClr val="F90303"/>
                </a:solidFill>
                <a:latin typeface="Halley"/>
              </a:rPr>
              <a:t>SEND support</a:t>
            </a:r>
          </a:p>
          <a:p>
            <a:pPr marL="851206" lvl="1" indent="-425603" algn="l">
              <a:lnSpc>
                <a:spcPts val="6308"/>
              </a:lnSpc>
              <a:buFont typeface="Arial"/>
              <a:buChar char="•"/>
            </a:pPr>
            <a:r>
              <a:rPr lang="en-US" sz="2800" dirty="0">
                <a:solidFill>
                  <a:srgbClr val="F90303"/>
                </a:solidFill>
                <a:latin typeface="Halley"/>
              </a:rPr>
              <a:t>Yearly Overviews</a:t>
            </a:r>
          </a:p>
          <a:p>
            <a:pPr marL="851206" lvl="1" indent="-425603" algn="l">
              <a:lnSpc>
                <a:spcPts val="6308"/>
              </a:lnSpc>
              <a:buFont typeface="Arial"/>
              <a:buChar char="•"/>
            </a:pPr>
            <a:r>
              <a:rPr lang="en-US" sz="2800" dirty="0">
                <a:solidFill>
                  <a:srgbClr val="F90303"/>
                </a:solidFill>
                <a:latin typeface="Halley"/>
              </a:rPr>
              <a:t>How to support at home</a:t>
            </a:r>
          </a:p>
          <a:p>
            <a:pPr marL="851206" lvl="1" indent="-425603" algn="l">
              <a:lnSpc>
                <a:spcPts val="6308"/>
              </a:lnSpc>
              <a:buFont typeface="Arial"/>
              <a:buChar char="•"/>
            </a:pPr>
            <a:r>
              <a:rPr lang="en-US" sz="2800" dirty="0">
                <a:solidFill>
                  <a:srgbClr val="F90303"/>
                </a:solidFill>
                <a:latin typeface="Halley"/>
              </a:rPr>
              <a:t>Exciting Events</a:t>
            </a:r>
          </a:p>
          <a:p>
            <a:pPr marL="851206" lvl="1" indent="-425603" algn="l">
              <a:lnSpc>
                <a:spcPts val="6308"/>
              </a:lnSpc>
              <a:buFont typeface="Arial"/>
              <a:buChar char="•"/>
            </a:pPr>
            <a:r>
              <a:rPr lang="en-US" sz="2800" dirty="0">
                <a:solidFill>
                  <a:srgbClr val="F90303"/>
                </a:solidFill>
                <a:latin typeface="Halley"/>
              </a:rPr>
              <a:t>Information Packs</a:t>
            </a:r>
          </a:p>
          <a:p>
            <a:pPr marL="851206" lvl="1" indent="-425603" algn="l">
              <a:lnSpc>
                <a:spcPts val="6308"/>
              </a:lnSpc>
              <a:buFont typeface="Arial"/>
              <a:buChar char="•"/>
            </a:pPr>
            <a:endParaRPr lang="en-US" sz="3942" dirty="0">
              <a:solidFill>
                <a:srgbClr val="F90303"/>
              </a:solidFill>
              <a:latin typeface="Halley"/>
            </a:endParaRPr>
          </a:p>
          <a:p>
            <a:pPr marL="851206" lvl="1" indent="-425603" algn="l">
              <a:lnSpc>
                <a:spcPts val="6308"/>
              </a:lnSpc>
              <a:buFont typeface="Arial"/>
              <a:buChar char="•"/>
            </a:pPr>
            <a:endParaRPr lang="en-US" sz="3942" dirty="0">
              <a:solidFill>
                <a:srgbClr val="F90303"/>
              </a:solidFill>
              <a:latin typeface="Halley"/>
            </a:endParaRPr>
          </a:p>
        </p:txBody>
      </p:sp>
      <p:sp>
        <p:nvSpPr>
          <p:cNvPr id="13" name="TextBox 13"/>
          <p:cNvSpPr txBox="1"/>
          <p:nvPr/>
        </p:nvSpPr>
        <p:spPr>
          <a:xfrm>
            <a:off x="8597546" y="118477"/>
            <a:ext cx="6871836" cy="2581783"/>
          </a:xfrm>
          <a:prstGeom prst="rect">
            <a:avLst/>
          </a:prstGeom>
        </p:spPr>
        <p:txBody>
          <a:bodyPr lIns="0" tIns="0" rIns="0" bIns="0" rtlCol="0" anchor="t">
            <a:spAutoFit/>
          </a:bodyPr>
          <a:lstStyle/>
          <a:p>
            <a:pPr algn="l">
              <a:lnSpc>
                <a:spcPts val="9701"/>
              </a:lnSpc>
            </a:pPr>
            <a:r>
              <a:rPr lang="en-US" sz="8900" dirty="0">
                <a:solidFill>
                  <a:srgbClr val="F90303"/>
                </a:solidFill>
                <a:latin typeface="Scripter"/>
              </a:rPr>
              <a:t>What We'll Discuss today</a:t>
            </a:r>
          </a:p>
        </p:txBody>
      </p:sp>
      <p:sp>
        <p:nvSpPr>
          <p:cNvPr id="15" name="Freeform 15"/>
          <p:cNvSpPr/>
          <p:nvPr/>
        </p:nvSpPr>
        <p:spPr>
          <a:xfrm rot="10800000">
            <a:off x="-1183338" y="6200470"/>
            <a:ext cx="4744167" cy="5154368"/>
          </a:xfrm>
          <a:custGeom>
            <a:avLst/>
            <a:gdLst/>
            <a:ahLst/>
            <a:cxnLst/>
            <a:rect l="l" t="t" r="r" b="b"/>
            <a:pathLst>
              <a:path w="4744167" h="5154368">
                <a:moveTo>
                  <a:pt x="0" y="0"/>
                </a:moveTo>
                <a:lnTo>
                  <a:pt x="4744167" y="0"/>
                </a:lnTo>
                <a:lnTo>
                  <a:pt x="4744167" y="5154368"/>
                </a:lnTo>
                <a:lnTo>
                  <a:pt x="0" y="515436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EEF4F4"/>
        </a:solidFill>
        <a:effectLst/>
      </p:bgPr>
    </p:bg>
    <p:spTree>
      <p:nvGrpSpPr>
        <p:cNvPr id="1" name=""/>
        <p:cNvGrpSpPr/>
        <p:nvPr/>
      </p:nvGrpSpPr>
      <p:grpSpPr>
        <a:xfrm>
          <a:off x="0" y="0"/>
          <a:ext cx="0" cy="0"/>
          <a:chOff x="0" y="0"/>
          <a:chExt cx="0" cy="0"/>
        </a:xfrm>
      </p:grpSpPr>
      <p:sp>
        <p:nvSpPr>
          <p:cNvPr id="2" name="Freeform 2"/>
          <p:cNvSpPr/>
          <p:nvPr/>
        </p:nvSpPr>
        <p:spPr>
          <a:xfrm flipH="1">
            <a:off x="-102317" y="-800100"/>
            <a:ext cx="6458248" cy="6374829"/>
          </a:xfrm>
          <a:custGeom>
            <a:avLst/>
            <a:gdLst/>
            <a:ahLst/>
            <a:cxnLst/>
            <a:rect l="l" t="t" r="r" b="b"/>
            <a:pathLst>
              <a:path w="6458248" h="6374829">
                <a:moveTo>
                  <a:pt x="6458248" y="0"/>
                </a:moveTo>
                <a:lnTo>
                  <a:pt x="0" y="0"/>
                </a:lnTo>
                <a:lnTo>
                  <a:pt x="0" y="6374828"/>
                </a:lnTo>
                <a:lnTo>
                  <a:pt x="6458248" y="6374828"/>
                </a:lnTo>
                <a:lnTo>
                  <a:pt x="6458248"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4578737" y="0"/>
            <a:ext cx="3782631" cy="3788946"/>
          </a:xfrm>
          <a:custGeom>
            <a:avLst/>
            <a:gdLst/>
            <a:ahLst/>
            <a:cxnLst/>
            <a:rect l="l" t="t" r="r" b="b"/>
            <a:pathLst>
              <a:path w="3782631" h="3788946">
                <a:moveTo>
                  <a:pt x="0" y="0"/>
                </a:moveTo>
                <a:lnTo>
                  <a:pt x="3782632" y="0"/>
                </a:lnTo>
                <a:lnTo>
                  <a:pt x="3782632" y="3788946"/>
                </a:lnTo>
                <a:lnTo>
                  <a:pt x="0" y="378894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rot="-1717840">
            <a:off x="-684004" y="8443243"/>
            <a:ext cx="2730870" cy="2323722"/>
          </a:xfrm>
          <a:custGeom>
            <a:avLst/>
            <a:gdLst/>
            <a:ahLst/>
            <a:cxnLst/>
            <a:rect l="l" t="t" r="r" b="b"/>
            <a:pathLst>
              <a:path w="2730870" h="2323722">
                <a:moveTo>
                  <a:pt x="0" y="0"/>
                </a:moveTo>
                <a:lnTo>
                  <a:pt x="2730870" y="0"/>
                </a:lnTo>
                <a:lnTo>
                  <a:pt x="2730870" y="2323722"/>
                </a:lnTo>
                <a:lnTo>
                  <a:pt x="0" y="232372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0" name="TextBox 10"/>
          <p:cNvSpPr txBox="1"/>
          <p:nvPr/>
        </p:nvSpPr>
        <p:spPr>
          <a:xfrm>
            <a:off x="4591372" y="483419"/>
            <a:ext cx="10478162" cy="987450"/>
          </a:xfrm>
          <a:prstGeom prst="rect">
            <a:avLst/>
          </a:prstGeom>
        </p:spPr>
        <p:txBody>
          <a:bodyPr wrap="square" lIns="0" tIns="0" rIns="0" bIns="0" rtlCol="0" anchor="t">
            <a:spAutoFit/>
          </a:bodyPr>
          <a:lstStyle/>
          <a:p>
            <a:pPr algn="ctr">
              <a:lnSpc>
                <a:spcPts val="7720"/>
              </a:lnSpc>
            </a:pPr>
            <a:r>
              <a:rPr lang="en-US" sz="7083" dirty="0" err="1">
                <a:solidFill>
                  <a:srgbClr val="F90303"/>
                </a:solidFill>
                <a:latin typeface="Scripter"/>
              </a:rPr>
              <a:t>rECEPTION</a:t>
            </a:r>
            <a:r>
              <a:rPr lang="en-US" sz="7083" dirty="0">
                <a:solidFill>
                  <a:srgbClr val="F90303"/>
                </a:solidFill>
                <a:latin typeface="Scripter"/>
              </a:rPr>
              <a:t> Essentials</a:t>
            </a:r>
          </a:p>
        </p:txBody>
      </p:sp>
      <p:sp>
        <p:nvSpPr>
          <p:cNvPr id="4" name="Freeform 4"/>
          <p:cNvSpPr/>
          <p:nvPr/>
        </p:nvSpPr>
        <p:spPr>
          <a:xfrm>
            <a:off x="488601" y="8014783"/>
            <a:ext cx="1900013" cy="1771583"/>
          </a:xfrm>
          <a:custGeom>
            <a:avLst/>
            <a:gdLst/>
            <a:ahLst/>
            <a:cxnLst/>
            <a:rect l="l" t="t" r="r" b="b"/>
            <a:pathLst>
              <a:path w="2684456" h="2771051">
                <a:moveTo>
                  <a:pt x="0" y="0"/>
                </a:moveTo>
                <a:lnTo>
                  <a:pt x="2684457" y="0"/>
                </a:lnTo>
                <a:lnTo>
                  <a:pt x="2684457" y="2771052"/>
                </a:lnTo>
                <a:lnTo>
                  <a:pt x="0" y="277105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5" name="Freeform 5"/>
          <p:cNvSpPr/>
          <p:nvPr/>
        </p:nvSpPr>
        <p:spPr>
          <a:xfrm>
            <a:off x="16517621" y="185521"/>
            <a:ext cx="1613876" cy="1197202"/>
          </a:xfrm>
          <a:custGeom>
            <a:avLst/>
            <a:gdLst/>
            <a:ahLst/>
            <a:cxnLst/>
            <a:rect l="l" t="t" r="r" b="b"/>
            <a:pathLst>
              <a:path w="1613876" h="1197202">
                <a:moveTo>
                  <a:pt x="0" y="0"/>
                </a:moveTo>
                <a:lnTo>
                  <a:pt x="1613876" y="0"/>
                </a:lnTo>
                <a:lnTo>
                  <a:pt x="1613876" y="1197202"/>
                </a:lnTo>
                <a:lnTo>
                  <a:pt x="0" y="119720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pic>
        <p:nvPicPr>
          <p:cNvPr id="13" name="Picture 12">
            <a:extLst>
              <a:ext uri="{FF2B5EF4-FFF2-40B4-BE49-F238E27FC236}">
                <a16:creationId xmlns:a16="http://schemas.microsoft.com/office/drawing/2014/main" id="{0826B8EE-4800-46BD-A12D-B6042A83D00E}"/>
              </a:ext>
            </a:extLst>
          </p:cNvPr>
          <p:cNvPicPr>
            <a:picLocks noChangeAspect="1"/>
          </p:cNvPicPr>
          <p:nvPr/>
        </p:nvPicPr>
        <p:blipFill>
          <a:blip r:embed="rId12">
            <a:clrChange>
              <a:clrFrom>
                <a:srgbClr val="FFFFFF"/>
              </a:clrFrom>
              <a:clrTo>
                <a:srgbClr val="FFFFFF">
                  <a:alpha val="0"/>
                </a:srgbClr>
              </a:clrTo>
            </a:clrChange>
          </a:blip>
          <a:stretch>
            <a:fillRect/>
          </a:stretch>
        </p:blipFill>
        <p:spPr>
          <a:xfrm rot="823810">
            <a:off x="379042" y="3327254"/>
            <a:ext cx="2225642" cy="2549522"/>
          </a:xfrm>
          <a:prstGeom prst="rect">
            <a:avLst/>
          </a:prstGeom>
        </p:spPr>
      </p:pic>
      <p:pic>
        <p:nvPicPr>
          <p:cNvPr id="5122" name="Picture 2" descr="No Nuts Please… | Green Top School">
            <a:extLst>
              <a:ext uri="{FF2B5EF4-FFF2-40B4-BE49-F238E27FC236}">
                <a16:creationId xmlns:a16="http://schemas.microsoft.com/office/drawing/2014/main" id="{8E46522F-7CDF-4CCA-874E-F71DB7C6790D}"/>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3929717" y="1594232"/>
            <a:ext cx="2834283" cy="2845485"/>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105 Care Home/School Stick-On Name Clothing Labels For Clothing &amp; Item">
            <a:extLst>
              <a:ext uri="{FF2B5EF4-FFF2-40B4-BE49-F238E27FC236}">
                <a16:creationId xmlns:a16="http://schemas.microsoft.com/office/drawing/2014/main" id="{649120EC-42F8-4F59-93E6-C9B28405B6AD}"/>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3772908" y="5451812"/>
            <a:ext cx="3393651" cy="3351243"/>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Calculating kids' medication dose is rocket science | BabyScience">
            <a:extLst>
              <a:ext uri="{FF2B5EF4-FFF2-40B4-BE49-F238E27FC236}">
                <a16:creationId xmlns:a16="http://schemas.microsoft.com/office/drawing/2014/main" id="{F9D13E09-4266-4CB5-9870-7F0DA5BDEA43}"/>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968054" y="1827194"/>
            <a:ext cx="2834283" cy="2361902"/>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99852024-2916-49AD-961F-DD6CE7E7CC68}"/>
              </a:ext>
            </a:extLst>
          </p:cNvPr>
          <p:cNvSpPr txBox="1"/>
          <p:nvPr/>
        </p:nvSpPr>
        <p:spPr>
          <a:xfrm>
            <a:off x="6566525" y="4235317"/>
            <a:ext cx="5943600" cy="646331"/>
          </a:xfrm>
          <a:prstGeom prst="rect">
            <a:avLst/>
          </a:prstGeom>
          <a:noFill/>
        </p:spPr>
        <p:txBody>
          <a:bodyPr wrap="square" rtlCol="0">
            <a:spAutoFit/>
          </a:bodyPr>
          <a:lstStyle/>
          <a:p>
            <a:pPr algn="ctr"/>
            <a:r>
              <a:rPr lang="en-GB" dirty="0">
                <a:latin typeface="SassoonPrimaryInfant" pitchFamily="2" charset="0"/>
              </a:rPr>
              <a:t>Please can all medication be signed into school via the main office. No medicine will be accepted on the door. </a:t>
            </a:r>
          </a:p>
        </p:txBody>
      </p:sp>
      <p:sp>
        <p:nvSpPr>
          <p:cNvPr id="30" name="TextBox 29">
            <a:extLst>
              <a:ext uri="{FF2B5EF4-FFF2-40B4-BE49-F238E27FC236}">
                <a16:creationId xmlns:a16="http://schemas.microsoft.com/office/drawing/2014/main" id="{6482897D-44EC-4F95-A25A-48A16B42F29D}"/>
              </a:ext>
            </a:extLst>
          </p:cNvPr>
          <p:cNvSpPr txBox="1"/>
          <p:nvPr/>
        </p:nvSpPr>
        <p:spPr>
          <a:xfrm>
            <a:off x="363550" y="2547833"/>
            <a:ext cx="6049845" cy="1200329"/>
          </a:xfrm>
          <a:prstGeom prst="rect">
            <a:avLst/>
          </a:prstGeom>
          <a:noFill/>
        </p:spPr>
        <p:txBody>
          <a:bodyPr wrap="square" rtlCol="0">
            <a:spAutoFit/>
          </a:bodyPr>
          <a:lstStyle/>
          <a:p>
            <a:pPr algn="ctr"/>
            <a:r>
              <a:rPr lang="en-GB" dirty="0">
                <a:latin typeface="SassoonPrimaryInfant" pitchFamily="2" charset="0"/>
              </a:rPr>
              <a:t>We are a healthy school and only allow water in bottles and healthy lunchboxes. Children can also bring a healthy snack for morning playtime. Please speak to a member of staff if you require support with this.</a:t>
            </a:r>
          </a:p>
        </p:txBody>
      </p:sp>
      <p:sp>
        <p:nvSpPr>
          <p:cNvPr id="31" name="TextBox 30">
            <a:extLst>
              <a:ext uri="{FF2B5EF4-FFF2-40B4-BE49-F238E27FC236}">
                <a16:creationId xmlns:a16="http://schemas.microsoft.com/office/drawing/2014/main" id="{F21C17FE-1ADA-4BC7-BC62-9A0CF4635113}"/>
              </a:ext>
            </a:extLst>
          </p:cNvPr>
          <p:cNvSpPr txBox="1"/>
          <p:nvPr/>
        </p:nvSpPr>
        <p:spPr>
          <a:xfrm>
            <a:off x="12899129" y="8900574"/>
            <a:ext cx="4895458" cy="1200329"/>
          </a:xfrm>
          <a:prstGeom prst="rect">
            <a:avLst/>
          </a:prstGeom>
          <a:noFill/>
        </p:spPr>
        <p:txBody>
          <a:bodyPr wrap="square" rtlCol="0">
            <a:spAutoFit/>
          </a:bodyPr>
          <a:lstStyle/>
          <a:p>
            <a:pPr algn="ctr"/>
            <a:r>
              <a:rPr lang="en-GB" dirty="0">
                <a:latin typeface="SassoonPrimaryInfant" pitchFamily="2" charset="0"/>
              </a:rPr>
              <a:t>All uniform is required to be the same therefore items can be easily swapped or misplaced. Please support us by clearly labelling all items including bottles, hats, coats etc.</a:t>
            </a:r>
          </a:p>
        </p:txBody>
      </p:sp>
      <p:sp>
        <p:nvSpPr>
          <p:cNvPr id="33" name="TextBox 32">
            <a:extLst>
              <a:ext uri="{FF2B5EF4-FFF2-40B4-BE49-F238E27FC236}">
                <a16:creationId xmlns:a16="http://schemas.microsoft.com/office/drawing/2014/main" id="{2079EC73-27B8-4E05-811A-17DBA32A5A55}"/>
              </a:ext>
            </a:extLst>
          </p:cNvPr>
          <p:cNvSpPr txBox="1"/>
          <p:nvPr/>
        </p:nvSpPr>
        <p:spPr>
          <a:xfrm>
            <a:off x="12195259" y="4677247"/>
            <a:ext cx="5943600" cy="646331"/>
          </a:xfrm>
          <a:prstGeom prst="rect">
            <a:avLst/>
          </a:prstGeom>
          <a:noFill/>
        </p:spPr>
        <p:txBody>
          <a:bodyPr wrap="square" rtlCol="0">
            <a:spAutoFit/>
          </a:bodyPr>
          <a:lstStyle/>
          <a:p>
            <a:pPr algn="ctr"/>
            <a:r>
              <a:rPr lang="en-GB" dirty="0">
                <a:latin typeface="SassoonPrimaryInfant" pitchFamily="2" charset="0"/>
              </a:rPr>
              <a:t>We are a nut free setting due to allergies identified. Thank you for your support with this.</a:t>
            </a:r>
          </a:p>
        </p:txBody>
      </p:sp>
      <p:pic>
        <p:nvPicPr>
          <p:cNvPr id="19" name="Picture 18">
            <a:extLst>
              <a:ext uri="{FF2B5EF4-FFF2-40B4-BE49-F238E27FC236}">
                <a16:creationId xmlns:a16="http://schemas.microsoft.com/office/drawing/2014/main" id="{B40C55FC-5021-4CA3-8D8A-EF39B3973B32}"/>
              </a:ext>
            </a:extLst>
          </p:cNvPr>
          <p:cNvPicPr>
            <a:picLocks noChangeAspect="1"/>
          </p:cNvPicPr>
          <p:nvPr/>
        </p:nvPicPr>
        <p:blipFill>
          <a:blip r:embed="rId16"/>
          <a:stretch>
            <a:fillRect/>
          </a:stretch>
        </p:blipFill>
        <p:spPr>
          <a:xfrm>
            <a:off x="7396239" y="6574822"/>
            <a:ext cx="1378021" cy="3626036"/>
          </a:xfrm>
          <a:prstGeom prst="rect">
            <a:avLst/>
          </a:prstGeom>
        </p:spPr>
      </p:pic>
      <p:sp>
        <p:nvSpPr>
          <p:cNvPr id="35" name="TextBox 34">
            <a:extLst>
              <a:ext uri="{FF2B5EF4-FFF2-40B4-BE49-F238E27FC236}">
                <a16:creationId xmlns:a16="http://schemas.microsoft.com/office/drawing/2014/main" id="{61C78076-68FA-4B12-899C-AFD0AB3C01FD}"/>
              </a:ext>
            </a:extLst>
          </p:cNvPr>
          <p:cNvSpPr txBox="1"/>
          <p:nvPr/>
        </p:nvSpPr>
        <p:spPr>
          <a:xfrm>
            <a:off x="7710334" y="7395474"/>
            <a:ext cx="5943600" cy="2308324"/>
          </a:xfrm>
          <a:prstGeom prst="rect">
            <a:avLst/>
          </a:prstGeom>
          <a:noFill/>
        </p:spPr>
        <p:txBody>
          <a:bodyPr wrap="square" rtlCol="0">
            <a:spAutoFit/>
          </a:bodyPr>
          <a:lstStyle/>
          <a:p>
            <a:pPr algn="ctr"/>
            <a:r>
              <a:rPr lang="en-GB" b="1" u="sng" dirty="0">
                <a:latin typeface="SassoonPrimaryInfant" pitchFamily="2" charset="0"/>
              </a:rPr>
              <a:t>EYFS Uniform:</a:t>
            </a:r>
          </a:p>
          <a:p>
            <a:pPr algn="ctr"/>
            <a:endParaRPr lang="en-GB" dirty="0">
              <a:latin typeface="SassoonPrimaryInfant" pitchFamily="2" charset="0"/>
            </a:endParaRPr>
          </a:p>
          <a:p>
            <a:pPr algn="ctr"/>
            <a:r>
              <a:rPr lang="en-GB" dirty="0">
                <a:latin typeface="SassoonPrimaryInfant" pitchFamily="2" charset="0"/>
              </a:rPr>
              <a:t>Black Hoodie</a:t>
            </a:r>
          </a:p>
          <a:p>
            <a:pPr algn="ctr"/>
            <a:r>
              <a:rPr lang="en-GB" dirty="0">
                <a:latin typeface="SassoonPrimaryInfant" pitchFamily="2" charset="0"/>
              </a:rPr>
              <a:t>White Polo Top</a:t>
            </a:r>
          </a:p>
          <a:p>
            <a:pPr algn="ctr"/>
            <a:r>
              <a:rPr lang="en-GB" dirty="0">
                <a:latin typeface="SassoonPrimaryInfant" pitchFamily="2" charset="0"/>
              </a:rPr>
              <a:t>Black Jogging bottoms/ Leggings</a:t>
            </a:r>
          </a:p>
          <a:p>
            <a:pPr algn="ctr"/>
            <a:r>
              <a:rPr lang="en-GB" dirty="0">
                <a:latin typeface="SassoonPrimaryInfant" pitchFamily="2" charset="0"/>
              </a:rPr>
              <a:t>Black shorts or skirt (warmer weather)</a:t>
            </a:r>
          </a:p>
          <a:p>
            <a:pPr algn="ctr"/>
            <a:r>
              <a:rPr lang="en-GB" dirty="0">
                <a:latin typeface="SassoonPrimaryInfant" pitchFamily="2" charset="0"/>
              </a:rPr>
              <a:t>Black Velcro Trainers</a:t>
            </a:r>
          </a:p>
          <a:p>
            <a:pPr algn="ctr"/>
            <a:endParaRPr lang="en-GB" dirty="0">
              <a:latin typeface="SassoonPrimaryInfant" pitchFamily="2" charset="0"/>
            </a:endParaRPr>
          </a:p>
        </p:txBody>
      </p:sp>
      <p:pic>
        <p:nvPicPr>
          <p:cNvPr id="1026" name="Picture 2" descr="smart school uniform | Clothing store in Newcastle under Lyme">
            <a:extLst>
              <a:ext uri="{FF2B5EF4-FFF2-40B4-BE49-F238E27FC236}">
                <a16:creationId xmlns:a16="http://schemas.microsoft.com/office/drawing/2014/main" id="{84AFD067-0A24-4044-8850-F9F4A4F12C7C}"/>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1687428" y="7372178"/>
            <a:ext cx="1015662" cy="101566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B0E78025-2CD9-46E5-9559-7412E06AB962}"/>
              </a:ext>
            </a:extLst>
          </p:cNvPr>
          <p:cNvPicPr>
            <a:picLocks noChangeAspect="1"/>
          </p:cNvPicPr>
          <p:nvPr/>
        </p:nvPicPr>
        <p:blipFill>
          <a:blip r:embed="rId18"/>
          <a:stretch>
            <a:fillRect/>
          </a:stretch>
        </p:blipFill>
        <p:spPr>
          <a:xfrm>
            <a:off x="2757714" y="5107157"/>
            <a:ext cx="3568707" cy="2330583"/>
          </a:xfrm>
          <a:prstGeom prst="rect">
            <a:avLst/>
          </a:prstGeom>
        </p:spPr>
      </p:pic>
      <p:sp>
        <p:nvSpPr>
          <p:cNvPr id="9" name="TextBox 8">
            <a:extLst>
              <a:ext uri="{FF2B5EF4-FFF2-40B4-BE49-F238E27FC236}">
                <a16:creationId xmlns:a16="http://schemas.microsoft.com/office/drawing/2014/main" id="{591874A7-B674-4DC7-B42E-BA4A43910670}"/>
              </a:ext>
            </a:extLst>
          </p:cNvPr>
          <p:cNvSpPr txBox="1"/>
          <p:nvPr/>
        </p:nvSpPr>
        <p:spPr>
          <a:xfrm>
            <a:off x="2631321" y="7556843"/>
            <a:ext cx="4134951" cy="646331"/>
          </a:xfrm>
          <a:prstGeom prst="rect">
            <a:avLst/>
          </a:prstGeom>
          <a:noFill/>
        </p:spPr>
        <p:txBody>
          <a:bodyPr wrap="square" rtlCol="0">
            <a:spAutoFit/>
          </a:bodyPr>
          <a:lstStyle/>
          <a:p>
            <a:pPr algn="ctr"/>
            <a:r>
              <a:rPr lang="en-GB" dirty="0">
                <a:latin typeface="SassoonPrimaryType" pitchFamily="2" charset="0"/>
              </a:rPr>
              <a:t>Children are eligible for Universal Free School meals until KSG 2. </a:t>
            </a:r>
          </a:p>
        </p:txBody>
      </p:sp>
    </p:spTree>
    <p:extLst>
      <p:ext uri="{BB962C8B-B14F-4D97-AF65-F5344CB8AC3E}">
        <p14:creationId xmlns:p14="http://schemas.microsoft.com/office/powerpoint/2010/main" val="38695988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235291" y="-265528"/>
            <a:ext cx="6458248" cy="6374829"/>
          </a:xfrm>
          <a:custGeom>
            <a:avLst/>
            <a:gdLst/>
            <a:ahLst/>
            <a:cxnLst/>
            <a:rect l="l" t="t" r="r" b="b"/>
            <a:pathLst>
              <a:path w="6458248" h="6374829">
                <a:moveTo>
                  <a:pt x="6458248" y="0"/>
                </a:moveTo>
                <a:lnTo>
                  <a:pt x="0" y="0"/>
                </a:lnTo>
                <a:lnTo>
                  <a:pt x="0" y="6374828"/>
                </a:lnTo>
                <a:lnTo>
                  <a:pt x="6458248" y="6374828"/>
                </a:lnTo>
                <a:lnTo>
                  <a:pt x="6458248"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a:off x="14578737" y="0"/>
            <a:ext cx="3782631" cy="3788946"/>
          </a:xfrm>
          <a:custGeom>
            <a:avLst/>
            <a:gdLst/>
            <a:ahLst/>
            <a:cxnLst/>
            <a:rect l="l" t="t" r="r" b="b"/>
            <a:pathLst>
              <a:path w="3782631" h="3788946">
                <a:moveTo>
                  <a:pt x="0" y="0"/>
                </a:moveTo>
                <a:lnTo>
                  <a:pt x="3782632" y="0"/>
                </a:lnTo>
                <a:lnTo>
                  <a:pt x="3782632" y="3788946"/>
                </a:lnTo>
                <a:lnTo>
                  <a:pt x="0" y="378894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4" name="Freeform 4"/>
          <p:cNvSpPr/>
          <p:nvPr/>
        </p:nvSpPr>
        <p:spPr>
          <a:xfrm>
            <a:off x="13030200" y="342900"/>
            <a:ext cx="2684456" cy="2771051"/>
          </a:xfrm>
          <a:custGeom>
            <a:avLst/>
            <a:gdLst/>
            <a:ahLst/>
            <a:cxnLst/>
            <a:rect l="l" t="t" r="r" b="b"/>
            <a:pathLst>
              <a:path w="2684456" h="2771051">
                <a:moveTo>
                  <a:pt x="0" y="0"/>
                </a:moveTo>
                <a:lnTo>
                  <a:pt x="2684457" y="0"/>
                </a:lnTo>
                <a:lnTo>
                  <a:pt x="2684457" y="2771052"/>
                </a:lnTo>
                <a:lnTo>
                  <a:pt x="0" y="277105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6" name="Freeform 6"/>
          <p:cNvSpPr/>
          <p:nvPr/>
        </p:nvSpPr>
        <p:spPr>
          <a:xfrm rot="-1717840">
            <a:off x="-684004" y="8443243"/>
            <a:ext cx="2730870" cy="2323722"/>
          </a:xfrm>
          <a:custGeom>
            <a:avLst/>
            <a:gdLst/>
            <a:ahLst/>
            <a:cxnLst/>
            <a:rect l="l" t="t" r="r" b="b"/>
            <a:pathLst>
              <a:path w="2730870" h="2323722">
                <a:moveTo>
                  <a:pt x="0" y="0"/>
                </a:moveTo>
                <a:lnTo>
                  <a:pt x="2730870" y="0"/>
                </a:lnTo>
                <a:lnTo>
                  <a:pt x="2730870" y="2323722"/>
                </a:lnTo>
                <a:lnTo>
                  <a:pt x="0" y="232372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7" name="TextBox 7"/>
          <p:cNvSpPr txBox="1"/>
          <p:nvPr/>
        </p:nvSpPr>
        <p:spPr>
          <a:xfrm>
            <a:off x="6222957" y="5854207"/>
            <a:ext cx="5842087" cy="576875"/>
          </a:xfrm>
          <a:prstGeom prst="rect">
            <a:avLst/>
          </a:prstGeom>
        </p:spPr>
        <p:txBody>
          <a:bodyPr lIns="0" tIns="0" rIns="0" bIns="0" rtlCol="0" anchor="t">
            <a:spAutoFit/>
          </a:bodyPr>
          <a:lstStyle/>
          <a:p>
            <a:pPr marL="0" marR="0" lvl="0" indent="0" algn="ctr" defTabSz="914400" rtl="0" eaLnBrk="1" fontAlgn="auto" latinLnBrk="0" hangingPunct="1">
              <a:lnSpc>
                <a:spcPts val="4135"/>
              </a:lnSpc>
              <a:spcBef>
                <a:spcPts val="0"/>
              </a:spcBef>
              <a:spcAft>
                <a:spcPts val="0"/>
              </a:spcAft>
              <a:buClrTx/>
              <a:buSzTx/>
              <a:buFontTx/>
              <a:buNone/>
              <a:tabLst/>
              <a:defRPr/>
            </a:pPr>
            <a:r>
              <a:rPr kumimoji="0" lang="en-US" sz="3793" b="0" i="0" u="none" strike="noStrike" kern="1200" cap="none" spc="0" normalizeH="0" baseline="0" noProof="0">
                <a:ln>
                  <a:noFill/>
                </a:ln>
                <a:solidFill>
                  <a:srgbClr val="EEF4F4"/>
                </a:solidFill>
                <a:effectLst/>
                <a:uLnTx/>
                <a:uFillTx/>
                <a:latin typeface="Scripter"/>
                <a:ea typeface="+mn-ea"/>
                <a:cs typeface="+mn-cs"/>
              </a:rPr>
              <a:t>2. The World We Live In</a:t>
            </a:r>
          </a:p>
        </p:txBody>
      </p:sp>
      <p:sp>
        <p:nvSpPr>
          <p:cNvPr id="10" name="TextBox 10"/>
          <p:cNvSpPr txBox="1"/>
          <p:nvPr/>
        </p:nvSpPr>
        <p:spPr>
          <a:xfrm>
            <a:off x="5917335" y="100886"/>
            <a:ext cx="5869951" cy="987450"/>
          </a:xfrm>
          <a:prstGeom prst="rect">
            <a:avLst/>
          </a:prstGeom>
        </p:spPr>
        <p:txBody>
          <a:bodyPr wrap="square" lIns="0" tIns="0" rIns="0" bIns="0" rtlCol="0" anchor="t">
            <a:spAutoFit/>
          </a:bodyPr>
          <a:lstStyle/>
          <a:p>
            <a:pPr marL="457200" marR="0" lvl="1" indent="0" algn="ctr" defTabSz="914400" rtl="0" eaLnBrk="1" fontAlgn="auto" latinLnBrk="0" hangingPunct="1">
              <a:lnSpc>
                <a:spcPts val="7720"/>
              </a:lnSpc>
              <a:spcBef>
                <a:spcPts val="0"/>
              </a:spcBef>
              <a:spcAft>
                <a:spcPts val="0"/>
              </a:spcAft>
              <a:buClrTx/>
              <a:buSzTx/>
              <a:buFontTx/>
              <a:buNone/>
              <a:tabLst/>
              <a:defRPr/>
            </a:pPr>
            <a:r>
              <a:rPr kumimoji="0" lang="en-US" sz="7083" b="0" i="0" u="none" strike="noStrike" kern="1200" cap="none" spc="0" normalizeH="0" baseline="0" noProof="0" dirty="0">
                <a:ln>
                  <a:noFill/>
                </a:ln>
                <a:solidFill>
                  <a:srgbClr val="F90303"/>
                </a:solidFill>
                <a:effectLst/>
                <a:uLnTx/>
                <a:uFillTx/>
                <a:latin typeface="Scripter"/>
                <a:ea typeface="+mn-ea"/>
                <a:cs typeface="+mn-cs"/>
              </a:rPr>
              <a:t>newsletter</a:t>
            </a:r>
          </a:p>
        </p:txBody>
      </p:sp>
      <p:sp>
        <p:nvSpPr>
          <p:cNvPr id="11" name="Freeform 6">
            <a:extLst>
              <a:ext uri="{FF2B5EF4-FFF2-40B4-BE49-F238E27FC236}">
                <a16:creationId xmlns:a16="http://schemas.microsoft.com/office/drawing/2014/main" id="{E37ACFFC-5C20-493C-9409-D8C59D716BF4}"/>
              </a:ext>
            </a:extLst>
          </p:cNvPr>
          <p:cNvSpPr/>
          <p:nvPr/>
        </p:nvSpPr>
        <p:spPr>
          <a:xfrm>
            <a:off x="16316638" y="882056"/>
            <a:ext cx="1885324" cy="1047934"/>
          </a:xfrm>
          <a:custGeom>
            <a:avLst/>
            <a:gdLst/>
            <a:ahLst/>
            <a:cxnLst/>
            <a:rect l="l" t="t" r="r" b="b"/>
            <a:pathLst>
              <a:path w="1885324" h="1047934">
                <a:moveTo>
                  <a:pt x="0" y="0"/>
                </a:moveTo>
                <a:lnTo>
                  <a:pt x="1885325" y="0"/>
                </a:lnTo>
                <a:lnTo>
                  <a:pt x="1885325" y="1047934"/>
                </a:lnTo>
                <a:lnTo>
                  <a:pt x="0" y="1047934"/>
                </a:lnTo>
                <a:lnTo>
                  <a:pt x="0" y="0"/>
                </a:lnTo>
                <a:close/>
              </a:path>
            </a:pathLst>
          </a:custGeom>
          <a:blipFill>
            <a:blip r:embed="rId11"/>
            <a:stretch>
              <a:fillRect/>
            </a:stretch>
          </a:blipFill>
        </p:spPr>
      </p:sp>
      <p:sp>
        <p:nvSpPr>
          <p:cNvPr id="12" name="Freeform 7">
            <a:extLst>
              <a:ext uri="{FF2B5EF4-FFF2-40B4-BE49-F238E27FC236}">
                <a16:creationId xmlns:a16="http://schemas.microsoft.com/office/drawing/2014/main" id="{ACE34AAF-C5BC-4462-9C48-F5CC628F4EA8}"/>
              </a:ext>
            </a:extLst>
          </p:cNvPr>
          <p:cNvSpPr/>
          <p:nvPr/>
        </p:nvSpPr>
        <p:spPr>
          <a:xfrm>
            <a:off x="410681" y="484066"/>
            <a:ext cx="1445924" cy="1445924"/>
          </a:xfrm>
          <a:custGeom>
            <a:avLst/>
            <a:gdLst/>
            <a:ahLst/>
            <a:cxnLst/>
            <a:rect l="l" t="t" r="r" b="b"/>
            <a:pathLst>
              <a:path w="1445924" h="1445924">
                <a:moveTo>
                  <a:pt x="0" y="0"/>
                </a:moveTo>
                <a:lnTo>
                  <a:pt x="1445924" y="0"/>
                </a:lnTo>
                <a:lnTo>
                  <a:pt x="1445924" y="1445924"/>
                </a:lnTo>
                <a:lnTo>
                  <a:pt x="0" y="1445924"/>
                </a:lnTo>
                <a:lnTo>
                  <a:pt x="0" y="0"/>
                </a:lnTo>
                <a:close/>
              </a:path>
            </a:pathLst>
          </a:custGeom>
          <a:blipFill>
            <a:blip r:embed="rId12"/>
            <a:stretch>
              <a:fillRect/>
            </a:stretch>
          </a:blipFill>
        </p:spPr>
      </p:sp>
      <p:sp>
        <p:nvSpPr>
          <p:cNvPr id="13" name="TextBox 12">
            <a:extLst>
              <a:ext uri="{FF2B5EF4-FFF2-40B4-BE49-F238E27FC236}">
                <a16:creationId xmlns:a16="http://schemas.microsoft.com/office/drawing/2014/main" id="{13068BCF-4565-4C89-8943-87FBB708DF25}"/>
              </a:ext>
            </a:extLst>
          </p:cNvPr>
          <p:cNvSpPr txBox="1"/>
          <p:nvPr/>
        </p:nvSpPr>
        <p:spPr>
          <a:xfrm>
            <a:off x="10896600" y="9690184"/>
            <a:ext cx="7737648" cy="5078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700" b="0" i="0" u="none" strike="noStrike" kern="1200" cap="none" spc="0" normalizeH="0" baseline="0" noProof="0" dirty="0">
                <a:ln>
                  <a:noFill/>
                </a:ln>
                <a:solidFill>
                  <a:prstClr val="black"/>
                </a:solidFill>
                <a:effectLst/>
                <a:uLnTx/>
                <a:uFillTx/>
                <a:latin typeface="Calibri"/>
                <a:ea typeface="+mn-ea"/>
                <a:cs typeface="+mn-cs"/>
                <a:hlinkClick r:id="rId13"/>
              </a:rPr>
              <a:t>https://www.knypersley.staffs.sch.uk/newsletters/</a:t>
            </a:r>
            <a:endParaRPr kumimoji="0" lang="en-GB" sz="27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5" name="Picture 14">
            <a:extLst>
              <a:ext uri="{FF2B5EF4-FFF2-40B4-BE49-F238E27FC236}">
                <a16:creationId xmlns:a16="http://schemas.microsoft.com/office/drawing/2014/main" id="{4016FC4E-98EB-4A9B-B983-8A4A1978B0AD}"/>
              </a:ext>
            </a:extLst>
          </p:cNvPr>
          <p:cNvPicPr>
            <a:picLocks noChangeAspect="1"/>
          </p:cNvPicPr>
          <p:nvPr/>
        </p:nvPicPr>
        <p:blipFill>
          <a:blip r:embed="rId14"/>
          <a:stretch>
            <a:fillRect/>
          </a:stretch>
        </p:blipFill>
        <p:spPr>
          <a:xfrm>
            <a:off x="5685384" y="1127671"/>
            <a:ext cx="7344816" cy="8477433"/>
          </a:xfrm>
          <a:prstGeom prst="rect">
            <a:avLst/>
          </a:prstGeom>
        </p:spPr>
      </p:pic>
      <p:sp>
        <p:nvSpPr>
          <p:cNvPr id="16" name="TextBox 8">
            <a:extLst>
              <a:ext uri="{FF2B5EF4-FFF2-40B4-BE49-F238E27FC236}">
                <a16:creationId xmlns:a16="http://schemas.microsoft.com/office/drawing/2014/main" id="{7275BFB1-08DB-4F73-B6DA-E72BAF34B926}"/>
              </a:ext>
            </a:extLst>
          </p:cNvPr>
          <p:cNvSpPr txBox="1"/>
          <p:nvPr/>
        </p:nvSpPr>
        <p:spPr>
          <a:xfrm>
            <a:off x="152400" y="2921886"/>
            <a:ext cx="5532984" cy="5355312"/>
          </a:xfrm>
          <a:prstGeom prst="rect">
            <a:avLst/>
          </a:prstGeom>
        </p:spPr>
        <p:txBody>
          <a:bodyPr wrap="square" lIns="0" tIns="0" rIns="0" bIns="0" rtlCol="0" anchor="t">
            <a:spAutoFit/>
          </a:bodyPr>
          <a:lstStyle/>
          <a:p>
            <a:pPr marL="0" marR="0" lvl="0" indent="0" algn="ctr" defTabSz="914400" rtl="0" eaLnBrk="1" fontAlgn="auto" latinLnBrk="0" hangingPunct="1">
              <a:lnSpc>
                <a:spcPct val="2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3B3B3B"/>
                </a:solidFill>
                <a:effectLst/>
                <a:uLnTx/>
                <a:uFillTx/>
                <a:latin typeface="Halley"/>
                <a:ea typeface="+mn-ea"/>
                <a:cs typeface="+mn-cs"/>
              </a:rPr>
              <a:t>All important information / dates will be on the newsletter. </a:t>
            </a:r>
          </a:p>
          <a:p>
            <a:pPr marL="0" marR="0" lvl="0" indent="0" algn="ctr" defTabSz="914400" rtl="0" eaLnBrk="1" fontAlgn="auto" latinLnBrk="0" hangingPunct="1">
              <a:lnSpc>
                <a:spcPct val="2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3B3B3B"/>
                </a:solidFill>
                <a:effectLst/>
                <a:uLnTx/>
                <a:uFillTx/>
                <a:latin typeface="Halley"/>
                <a:ea typeface="+mn-ea"/>
                <a:cs typeface="+mn-cs"/>
              </a:rPr>
              <a:t>You will be emailed this each Friday.</a:t>
            </a:r>
            <a:endParaRPr kumimoji="0" lang="en-GB" sz="3600" b="1" i="0" u="none" strike="noStrike" kern="1200" cap="none" spc="0" normalizeH="0" baseline="0" noProof="0" dirty="0">
              <a:ln>
                <a:noFill/>
              </a:ln>
              <a:solidFill>
                <a:srgbClr val="FF0000"/>
              </a:solidFill>
              <a:effectLst/>
              <a:uLnTx/>
              <a:uFillTx/>
              <a:latin typeface="Halley"/>
              <a:ea typeface="+mn-ea"/>
              <a:cs typeface="+mn-cs"/>
            </a:endParaRPr>
          </a:p>
        </p:txBody>
      </p:sp>
    </p:spTree>
    <p:extLst>
      <p:ext uri="{BB962C8B-B14F-4D97-AF65-F5344CB8AC3E}">
        <p14:creationId xmlns:p14="http://schemas.microsoft.com/office/powerpoint/2010/main" val="27079498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235291" y="-265528"/>
            <a:ext cx="6458248" cy="6374829"/>
          </a:xfrm>
          <a:custGeom>
            <a:avLst/>
            <a:gdLst/>
            <a:ahLst/>
            <a:cxnLst/>
            <a:rect l="l" t="t" r="r" b="b"/>
            <a:pathLst>
              <a:path w="6458248" h="6374829">
                <a:moveTo>
                  <a:pt x="6458248" y="0"/>
                </a:moveTo>
                <a:lnTo>
                  <a:pt x="0" y="0"/>
                </a:lnTo>
                <a:lnTo>
                  <a:pt x="0" y="6374828"/>
                </a:lnTo>
                <a:lnTo>
                  <a:pt x="6458248" y="6374828"/>
                </a:lnTo>
                <a:lnTo>
                  <a:pt x="6458248"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a:off x="14578737" y="0"/>
            <a:ext cx="3782631" cy="3788946"/>
          </a:xfrm>
          <a:custGeom>
            <a:avLst/>
            <a:gdLst/>
            <a:ahLst/>
            <a:cxnLst/>
            <a:rect l="l" t="t" r="r" b="b"/>
            <a:pathLst>
              <a:path w="3782631" h="3788946">
                <a:moveTo>
                  <a:pt x="0" y="0"/>
                </a:moveTo>
                <a:lnTo>
                  <a:pt x="3782632" y="0"/>
                </a:lnTo>
                <a:lnTo>
                  <a:pt x="3782632" y="3788946"/>
                </a:lnTo>
                <a:lnTo>
                  <a:pt x="0" y="378894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4" name="Freeform 4"/>
          <p:cNvSpPr/>
          <p:nvPr/>
        </p:nvSpPr>
        <p:spPr>
          <a:xfrm>
            <a:off x="13030200" y="342900"/>
            <a:ext cx="2684456" cy="2771051"/>
          </a:xfrm>
          <a:custGeom>
            <a:avLst/>
            <a:gdLst/>
            <a:ahLst/>
            <a:cxnLst/>
            <a:rect l="l" t="t" r="r" b="b"/>
            <a:pathLst>
              <a:path w="2684456" h="2771051">
                <a:moveTo>
                  <a:pt x="0" y="0"/>
                </a:moveTo>
                <a:lnTo>
                  <a:pt x="2684457" y="0"/>
                </a:lnTo>
                <a:lnTo>
                  <a:pt x="2684457" y="2771052"/>
                </a:lnTo>
                <a:lnTo>
                  <a:pt x="0" y="277105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6" name="Freeform 6"/>
          <p:cNvSpPr/>
          <p:nvPr/>
        </p:nvSpPr>
        <p:spPr>
          <a:xfrm rot="-1717840">
            <a:off x="-684004" y="8443243"/>
            <a:ext cx="2730870" cy="2323722"/>
          </a:xfrm>
          <a:custGeom>
            <a:avLst/>
            <a:gdLst/>
            <a:ahLst/>
            <a:cxnLst/>
            <a:rect l="l" t="t" r="r" b="b"/>
            <a:pathLst>
              <a:path w="2730870" h="2323722">
                <a:moveTo>
                  <a:pt x="0" y="0"/>
                </a:moveTo>
                <a:lnTo>
                  <a:pt x="2730870" y="0"/>
                </a:lnTo>
                <a:lnTo>
                  <a:pt x="2730870" y="2323722"/>
                </a:lnTo>
                <a:lnTo>
                  <a:pt x="0" y="232372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7" name="TextBox 7"/>
          <p:cNvSpPr txBox="1"/>
          <p:nvPr/>
        </p:nvSpPr>
        <p:spPr>
          <a:xfrm>
            <a:off x="6222957" y="5854207"/>
            <a:ext cx="5842087" cy="576875"/>
          </a:xfrm>
          <a:prstGeom prst="rect">
            <a:avLst/>
          </a:prstGeom>
        </p:spPr>
        <p:txBody>
          <a:bodyPr lIns="0" tIns="0" rIns="0" bIns="0" rtlCol="0" anchor="t">
            <a:spAutoFit/>
          </a:bodyPr>
          <a:lstStyle/>
          <a:p>
            <a:pPr marL="0" marR="0" lvl="0" indent="0" algn="ctr" defTabSz="914400" rtl="0" eaLnBrk="1" fontAlgn="auto" latinLnBrk="0" hangingPunct="1">
              <a:lnSpc>
                <a:spcPts val="4135"/>
              </a:lnSpc>
              <a:spcBef>
                <a:spcPts val="0"/>
              </a:spcBef>
              <a:spcAft>
                <a:spcPts val="0"/>
              </a:spcAft>
              <a:buClrTx/>
              <a:buSzTx/>
              <a:buFontTx/>
              <a:buNone/>
              <a:tabLst/>
              <a:defRPr/>
            </a:pPr>
            <a:r>
              <a:rPr kumimoji="0" lang="en-US" sz="3793" b="0" i="0" u="none" strike="noStrike" kern="1200" cap="none" spc="0" normalizeH="0" baseline="0" noProof="0">
                <a:ln>
                  <a:noFill/>
                </a:ln>
                <a:solidFill>
                  <a:srgbClr val="EEF4F4"/>
                </a:solidFill>
                <a:effectLst/>
                <a:uLnTx/>
                <a:uFillTx/>
                <a:latin typeface="Scripter"/>
                <a:ea typeface="+mn-ea"/>
                <a:cs typeface="+mn-cs"/>
              </a:rPr>
              <a:t>2. The World We Live In</a:t>
            </a:r>
          </a:p>
        </p:txBody>
      </p:sp>
      <p:sp>
        <p:nvSpPr>
          <p:cNvPr id="8" name="TextBox 8"/>
          <p:cNvSpPr txBox="1"/>
          <p:nvPr/>
        </p:nvSpPr>
        <p:spPr>
          <a:xfrm>
            <a:off x="0" y="3142219"/>
            <a:ext cx="15163800" cy="4870564"/>
          </a:xfrm>
          <a:prstGeom prst="rect">
            <a:avLst/>
          </a:prstGeom>
        </p:spPr>
        <p:txBody>
          <a:bodyPr wrap="square" lIns="0" tIns="0" rIns="0" bIns="0" rtlCol="0" anchor="t">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3B3B3B"/>
                </a:solidFill>
                <a:effectLst/>
                <a:uLnTx/>
                <a:uFillTx/>
                <a:latin typeface="Halley"/>
                <a:ea typeface="+mn-ea"/>
                <a:cs typeface="+mn-cs"/>
              </a:rPr>
              <a:t>We always need help in school. Hearing children read, photocopying, laminating, cutting out, going on visits, in the swimming pool-please speak to a member of staff if you think you would be able to help.</a:t>
            </a:r>
          </a:p>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GB" sz="3600" b="0" i="0" u="none" strike="noStrike" kern="1200" cap="none" spc="0" normalizeH="0" baseline="0" noProof="0" dirty="0">
              <a:ln>
                <a:noFill/>
              </a:ln>
              <a:solidFill>
                <a:srgbClr val="3B3B3B"/>
              </a:solidFill>
              <a:effectLst/>
              <a:uLnTx/>
              <a:uFillTx/>
              <a:latin typeface="Halley"/>
              <a:ea typeface="+mn-ea"/>
              <a:cs typeface="+mn-cs"/>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3B3B3B"/>
                </a:solidFill>
                <a:effectLst/>
                <a:uLnTx/>
                <a:uFillTx/>
                <a:latin typeface="Halley"/>
                <a:ea typeface="+mn-ea"/>
                <a:cs typeface="+mn-cs"/>
              </a:rPr>
              <a:t>Our wonderful </a:t>
            </a:r>
            <a:r>
              <a:rPr kumimoji="0" lang="en-GB" sz="3600" b="1" i="0" u="none" strike="noStrike" kern="1200" cap="none" spc="0" normalizeH="0" baseline="0" noProof="0" dirty="0">
                <a:ln>
                  <a:noFill/>
                </a:ln>
                <a:solidFill>
                  <a:srgbClr val="FF0000"/>
                </a:solidFill>
                <a:effectLst/>
                <a:uLnTx/>
                <a:uFillTx/>
                <a:latin typeface="Halley"/>
                <a:ea typeface="+mn-ea"/>
                <a:cs typeface="+mn-cs"/>
              </a:rPr>
              <a:t>PTFA</a:t>
            </a:r>
            <a:r>
              <a:rPr kumimoji="0" lang="en-GB" sz="3600" b="0" i="0" u="none" strike="noStrike" kern="1200" cap="none" spc="0" normalizeH="0" baseline="0" noProof="0" dirty="0">
                <a:ln>
                  <a:noFill/>
                </a:ln>
                <a:solidFill>
                  <a:srgbClr val="3B3B3B"/>
                </a:solidFill>
                <a:effectLst/>
                <a:uLnTx/>
                <a:uFillTx/>
                <a:latin typeface="Halley"/>
                <a:ea typeface="+mn-ea"/>
                <a:cs typeface="+mn-cs"/>
              </a:rPr>
              <a:t> organise lots of events and raise lots of money for our children-they would welcome new members.</a:t>
            </a:r>
          </a:p>
        </p:txBody>
      </p:sp>
      <p:sp>
        <p:nvSpPr>
          <p:cNvPr id="10" name="TextBox 10"/>
          <p:cNvSpPr txBox="1"/>
          <p:nvPr/>
        </p:nvSpPr>
        <p:spPr>
          <a:xfrm>
            <a:off x="5971404" y="947988"/>
            <a:ext cx="5869951" cy="987450"/>
          </a:xfrm>
          <a:prstGeom prst="rect">
            <a:avLst/>
          </a:prstGeom>
        </p:spPr>
        <p:txBody>
          <a:bodyPr wrap="square" lIns="0" tIns="0" rIns="0" bIns="0" rtlCol="0" anchor="t">
            <a:spAutoFit/>
          </a:bodyPr>
          <a:lstStyle/>
          <a:p>
            <a:pPr marL="457200" marR="0" lvl="1" indent="0" algn="ctr" defTabSz="914400" rtl="0" eaLnBrk="1" fontAlgn="auto" latinLnBrk="0" hangingPunct="1">
              <a:lnSpc>
                <a:spcPts val="7720"/>
              </a:lnSpc>
              <a:spcBef>
                <a:spcPts val="0"/>
              </a:spcBef>
              <a:spcAft>
                <a:spcPts val="0"/>
              </a:spcAft>
              <a:buClrTx/>
              <a:buSzTx/>
              <a:buFontTx/>
              <a:buNone/>
              <a:tabLst/>
              <a:defRPr/>
            </a:pPr>
            <a:r>
              <a:rPr kumimoji="0" lang="en-US" sz="7083" b="0" i="0" u="none" strike="noStrike" kern="1200" cap="none" spc="0" normalizeH="0" baseline="0" noProof="0" dirty="0">
                <a:ln>
                  <a:noFill/>
                </a:ln>
                <a:solidFill>
                  <a:srgbClr val="F90303"/>
                </a:solidFill>
                <a:effectLst/>
                <a:uLnTx/>
                <a:uFillTx/>
                <a:latin typeface="Scripter"/>
                <a:ea typeface="+mn-ea"/>
                <a:cs typeface="+mn-cs"/>
              </a:rPr>
              <a:t>Get involved!</a:t>
            </a:r>
          </a:p>
        </p:txBody>
      </p:sp>
      <p:sp>
        <p:nvSpPr>
          <p:cNvPr id="11" name="Freeform 6">
            <a:extLst>
              <a:ext uri="{FF2B5EF4-FFF2-40B4-BE49-F238E27FC236}">
                <a16:creationId xmlns:a16="http://schemas.microsoft.com/office/drawing/2014/main" id="{E37ACFFC-5C20-493C-9409-D8C59D716BF4}"/>
              </a:ext>
            </a:extLst>
          </p:cNvPr>
          <p:cNvSpPr/>
          <p:nvPr/>
        </p:nvSpPr>
        <p:spPr>
          <a:xfrm>
            <a:off x="16316638" y="882056"/>
            <a:ext cx="1885324" cy="1047934"/>
          </a:xfrm>
          <a:custGeom>
            <a:avLst/>
            <a:gdLst/>
            <a:ahLst/>
            <a:cxnLst/>
            <a:rect l="l" t="t" r="r" b="b"/>
            <a:pathLst>
              <a:path w="1885324" h="1047934">
                <a:moveTo>
                  <a:pt x="0" y="0"/>
                </a:moveTo>
                <a:lnTo>
                  <a:pt x="1885325" y="0"/>
                </a:lnTo>
                <a:lnTo>
                  <a:pt x="1885325" y="1047934"/>
                </a:lnTo>
                <a:lnTo>
                  <a:pt x="0" y="1047934"/>
                </a:lnTo>
                <a:lnTo>
                  <a:pt x="0" y="0"/>
                </a:lnTo>
                <a:close/>
              </a:path>
            </a:pathLst>
          </a:custGeom>
          <a:blipFill>
            <a:blip r:embed="rId11"/>
            <a:stretch>
              <a:fillRect/>
            </a:stretch>
          </a:blipFill>
        </p:spPr>
      </p:sp>
      <p:sp>
        <p:nvSpPr>
          <p:cNvPr id="12" name="Freeform 7">
            <a:extLst>
              <a:ext uri="{FF2B5EF4-FFF2-40B4-BE49-F238E27FC236}">
                <a16:creationId xmlns:a16="http://schemas.microsoft.com/office/drawing/2014/main" id="{ACE34AAF-C5BC-4462-9C48-F5CC628F4EA8}"/>
              </a:ext>
            </a:extLst>
          </p:cNvPr>
          <p:cNvSpPr/>
          <p:nvPr/>
        </p:nvSpPr>
        <p:spPr>
          <a:xfrm>
            <a:off x="410681" y="484066"/>
            <a:ext cx="1445924" cy="1445924"/>
          </a:xfrm>
          <a:custGeom>
            <a:avLst/>
            <a:gdLst/>
            <a:ahLst/>
            <a:cxnLst/>
            <a:rect l="l" t="t" r="r" b="b"/>
            <a:pathLst>
              <a:path w="1445924" h="1445924">
                <a:moveTo>
                  <a:pt x="0" y="0"/>
                </a:moveTo>
                <a:lnTo>
                  <a:pt x="1445924" y="0"/>
                </a:lnTo>
                <a:lnTo>
                  <a:pt x="1445924" y="1445924"/>
                </a:lnTo>
                <a:lnTo>
                  <a:pt x="0" y="1445924"/>
                </a:lnTo>
                <a:lnTo>
                  <a:pt x="0" y="0"/>
                </a:lnTo>
                <a:close/>
              </a:path>
            </a:pathLst>
          </a:custGeom>
          <a:blipFill>
            <a:blip r:embed="rId12"/>
            <a:stretch>
              <a:fillRect/>
            </a:stretch>
          </a:blipFill>
        </p:spPr>
      </p:sp>
      <p:pic>
        <p:nvPicPr>
          <p:cNvPr id="14" name="Picture 13">
            <a:extLst>
              <a:ext uri="{FF2B5EF4-FFF2-40B4-BE49-F238E27FC236}">
                <a16:creationId xmlns:a16="http://schemas.microsoft.com/office/drawing/2014/main" id="{98886731-F0D6-4102-B0FD-4D6CE8F66873}"/>
              </a:ext>
            </a:extLst>
          </p:cNvPr>
          <p:cNvPicPr>
            <a:picLocks noChangeAspect="1"/>
          </p:cNvPicPr>
          <p:nvPr/>
        </p:nvPicPr>
        <p:blipFill>
          <a:blip r:embed="rId13"/>
          <a:stretch>
            <a:fillRect/>
          </a:stretch>
        </p:blipFill>
        <p:spPr>
          <a:xfrm>
            <a:off x="14959601" y="5734704"/>
            <a:ext cx="3242361" cy="3911270"/>
          </a:xfrm>
          <a:prstGeom prst="rect">
            <a:avLst/>
          </a:prstGeom>
        </p:spPr>
      </p:pic>
      <p:pic>
        <p:nvPicPr>
          <p:cNvPr id="15" name="Picture 5" descr="Worsley Bridge PTFA – Worsley Bridge Primary School">
            <a:extLst>
              <a:ext uri="{FF2B5EF4-FFF2-40B4-BE49-F238E27FC236}">
                <a16:creationId xmlns:a16="http://schemas.microsoft.com/office/drawing/2014/main" id="{FDE1FB4F-F376-4FC1-B4B7-275FBE03CB4E}"/>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906838" y="8590446"/>
            <a:ext cx="4276267" cy="1497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233977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EEF4F4"/>
        </a:solidFill>
        <a:effectLst/>
      </p:bgPr>
    </p:bg>
    <p:spTree>
      <p:nvGrpSpPr>
        <p:cNvPr id="1" name=""/>
        <p:cNvGrpSpPr/>
        <p:nvPr/>
      </p:nvGrpSpPr>
      <p:grpSpPr>
        <a:xfrm>
          <a:off x="0" y="0"/>
          <a:ext cx="0" cy="0"/>
          <a:chOff x="0" y="0"/>
          <a:chExt cx="0" cy="0"/>
        </a:xfrm>
      </p:grpSpPr>
      <p:sp>
        <p:nvSpPr>
          <p:cNvPr id="2" name="Freeform 2"/>
          <p:cNvSpPr/>
          <p:nvPr/>
        </p:nvSpPr>
        <p:spPr>
          <a:xfrm flipH="1">
            <a:off x="-297114" y="-845468"/>
            <a:ext cx="6458248" cy="6374829"/>
          </a:xfrm>
          <a:custGeom>
            <a:avLst/>
            <a:gdLst/>
            <a:ahLst/>
            <a:cxnLst/>
            <a:rect l="l" t="t" r="r" b="b"/>
            <a:pathLst>
              <a:path w="6458248" h="6374829">
                <a:moveTo>
                  <a:pt x="6458248" y="0"/>
                </a:moveTo>
                <a:lnTo>
                  <a:pt x="0" y="0"/>
                </a:lnTo>
                <a:lnTo>
                  <a:pt x="0" y="6374828"/>
                </a:lnTo>
                <a:lnTo>
                  <a:pt x="6458248" y="6374828"/>
                </a:lnTo>
                <a:lnTo>
                  <a:pt x="6458248"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4578737" y="0"/>
            <a:ext cx="3782631" cy="3788946"/>
          </a:xfrm>
          <a:custGeom>
            <a:avLst/>
            <a:gdLst/>
            <a:ahLst/>
            <a:cxnLst/>
            <a:rect l="l" t="t" r="r" b="b"/>
            <a:pathLst>
              <a:path w="3782631" h="3788946">
                <a:moveTo>
                  <a:pt x="0" y="0"/>
                </a:moveTo>
                <a:lnTo>
                  <a:pt x="3782632" y="0"/>
                </a:lnTo>
                <a:lnTo>
                  <a:pt x="3782632" y="3788946"/>
                </a:lnTo>
                <a:lnTo>
                  <a:pt x="0" y="378894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rot="-1717840">
            <a:off x="-684004" y="8443243"/>
            <a:ext cx="2730870" cy="2323722"/>
          </a:xfrm>
          <a:custGeom>
            <a:avLst/>
            <a:gdLst/>
            <a:ahLst/>
            <a:cxnLst/>
            <a:rect l="l" t="t" r="r" b="b"/>
            <a:pathLst>
              <a:path w="2730870" h="2323722">
                <a:moveTo>
                  <a:pt x="0" y="0"/>
                </a:moveTo>
                <a:lnTo>
                  <a:pt x="2730870" y="0"/>
                </a:lnTo>
                <a:lnTo>
                  <a:pt x="2730870" y="2323722"/>
                </a:lnTo>
                <a:lnTo>
                  <a:pt x="0" y="232372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0" name="TextBox 10"/>
          <p:cNvSpPr txBox="1"/>
          <p:nvPr/>
        </p:nvSpPr>
        <p:spPr>
          <a:xfrm>
            <a:off x="4082494" y="1656746"/>
            <a:ext cx="10478162" cy="987450"/>
          </a:xfrm>
          <a:prstGeom prst="rect">
            <a:avLst/>
          </a:prstGeom>
        </p:spPr>
        <p:txBody>
          <a:bodyPr wrap="square" lIns="0" tIns="0" rIns="0" bIns="0" rtlCol="0" anchor="t">
            <a:spAutoFit/>
          </a:bodyPr>
          <a:lstStyle/>
          <a:p>
            <a:pPr algn="ctr">
              <a:lnSpc>
                <a:spcPts val="7720"/>
              </a:lnSpc>
            </a:pPr>
            <a:r>
              <a:rPr lang="en-US" sz="7083" dirty="0">
                <a:solidFill>
                  <a:srgbClr val="F90303"/>
                </a:solidFill>
                <a:latin typeface="Scripter"/>
              </a:rPr>
              <a:t>Information Packs</a:t>
            </a:r>
          </a:p>
        </p:txBody>
      </p:sp>
      <p:sp>
        <p:nvSpPr>
          <p:cNvPr id="4" name="Freeform 4"/>
          <p:cNvSpPr/>
          <p:nvPr/>
        </p:nvSpPr>
        <p:spPr>
          <a:xfrm>
            <a:off x="488601" y="8014783"/>
            <a:ext cx="1900013" cy="1771583"/>
          </a:xfrm>
          <a:custGeom>
            <a:avLst/>
            <a:gdLst/>
            <a:ahLst/>
            <a:cxnLst/>
            <a:rect l="l" t="t" r="r" b="b"/>
            <a:pathLst>
              <a:path w="2684456" h="2771051">
                <a:moveTo>
                  <a:pt x="0" y="0"/>
                </a:moveTo>
                <a:lnTo>
                  <a:pt x="2684457" y="0"/>
                </a:lnTo>
                <a:lnTo>
                  <a:pt x="2684457" y="2771052"/>
                </a:lnTo>
                <a:lnTo>
                  <a:pt x="0" y="277105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5" name="Freeform 5"/>
          <p:cNvSpPr/>
          <p:nvPr/>
        </p:nvSpPr>
        <p:spPr>
          <a:xfrm>
            <a:off x="16517621" y="185521"/>
            <a:ext cx="1613876" cy="1197202"/>
          </a:xfrm>
          <a:custGeom>
            <a:avLst/>
            <a:gdLst/>
            <a:ahLst/>
            <a:cxnLst/>
            <a:rect l="l" t="t" r="r" b="b"/>
            <a:pathLst>
              <a:path w="1613876" h="1197202">
                <a:moveTo>
                  <a:pt x="0" y="0"/>
                </a:moveTo>
                <a:lnTo>
                  <a:pt x="1613876" y="0"/>
                </a:lnTo>
                <a:lnTo>
                  <a:pt x="1613876" y="1197202"/>
                </a:lnTo>
                <a:lnTo>
                  <a:pt x="0" y="119720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7" name="TextBox 6">
            <a:extLst>
              <a:ext uri="{FF2B5EF4-FFF2-40B4-BE49-F238E27FC236}">
                <a16:creationId xmlns:a16="http://schemas.microsoft.com/office/drawing/2014/main" id="{A4E52D76-6E9C-4151-9110-953FDBD09ABE}"/>
              </a:ext>
            </a:extLst>
          </p:cNvPr>
          <p:cNvSpPr txBox="1"/>
          <p:nvPr/>
        </p:nvSpPr>
        <p:spPr>
          <a:xfrm>
            <a:off x="2177143" y="3468783"/>
            <a:ext cx="14209486" cy="4154984"/>
          </a:xfrm>
          <a:prstGeom prst="rect">
            <a:avLst/>
          </a:prstGeom>
          <a:noFill/>
        </p:spPr>
        <p:txBody>
          <a:bodyPr wrap="square" rtlCol="0">
            <a:spAutoFit/>
          </a:bodyPr>
          <a:lstStyle/>
          <a:p>
            <a:pPr algn="ctr"/>
            <a:r>
              <a:rPr lang="en-GB" sz="4400" dirty="0">
                <a:latin typeface="SassoonPrimaryInfant" pitchFamily="2" charset="0"/>
              </a:rPr>
              <a:t>Please ensure that before June 19</a:t>
            </a:r>
            <a:r>
              <a:rPr lang="en-GB" sz="4400" baseline="30000" dirty="0">
                <a:latin typeface="SassoonPrimaryInfant" pitchFamily="2" charset="0"/>
              </a:rPr>
              <a:t>th</a:t>
            </a:r>
            <a:r>
              <a:rPr lang="en-GB" sz="4400" dirty="0">
                <a:latin typeface="SassoonPrimaryInfant" pitchFamily="2" charset="0"/>
              </a:rPr>
              <a:t> (Transition Day) you have returned forms within the ‘Welcome To Pack’ that you will be given tonight. </a:t>
            </a:r>
          </a:p>
          <a:p>
            <a:pPr algn="ctr"/>
            <a:endParaRPr lang="en-GB" sz="4400" dirty="0">
              <a:latin typeface="SassoonPrimaryInfant" pitchFamily="2" charset="0"/>
            </a:endParaRPr>
          </a:p>
          <a:p>
            <a:pPr algn="ctr"/>
            <a:r>
              <a:rPr lang="en-GB" sz="4400" dirty="0">
                <a:latin typeface="SassoonPrimaryInfant" pitchFamily="2" charset="0"/>
              </a:rPr>
              <a:t>This is to ensure that we have all details to support your child to stay independently for the session.</a:t>
            </a:r>
          </a:p>
        </p:txBody>
      </p:sp>
    </p:spTree>
    <p:extLst>
      <p:ext uri="{BB962C8B-B14F-4D97-AF65-F5344CB8AC3E}">
        <p14:creationId xmlns:p14="http://schemas.microsoft.com/office/powerpoint/2010/main" val="3804052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2C001"/>
        </a:solidFill>
        <a:effectLst/>
      </p:bgPr>
    </p:bg>
    <p:spTree>
      <p:nvGrpSpPr>
        <p:cNvPr id="1" name=""/>
        <p:cNvGrpSpPr/>
        <p:nvPr/>
      </p:nvGrpSpPr>
      <p:grpSpPr>
        <a:xfrm>
          <a:off x="0" y="0"/>
          <a:ext cx="0" cy="0"/>
          <a:chOff x="0" y="0"/>
          <a:chExt cx="0" cy="0"/>
        </a:xfrm>
      </p:grpSpPr>
      <p:sp>
        <p:nvSpPr>
          <p:cNvPr id="2" name="Freeform 2"/>
          <p:cNvSpPr/>
          <p:nvPr/>
        </p:nvSpPr>
        <p:spPr>
          <a:xfrm rot="185557">
            <a:off x="2584944" y="1765586"/>
            <a:ext cx="13118112" cy="6755828"/>
          </a:xfrm>
          <a:custGeom>
            <a:avLst/>
            <a:gdLst/>
            <a:ahLst/>
            <a:cxnLst/>
            <a:rect l="l" t="t" r="r" b="b"/>
            <a:pathLst>
              <a:path w="13118112" h="6755828">
                <a:moveTo>
                  <a:pt x="0" y="0"/>
                </a:moveTo>
                <a:lnTo>
                  <a:pt x="13118112" y="0"/>
                </a:lnTo>
                <a:lnTo>
                  <a:pt x="13118112" y="6755828"/>
                </a:lnTo>
                <a:lnTo>
                  <a:pt x="0" y="675582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rot="-280086">
            <a:off x="1956461" y="1405474"/>
            <a:ext cx="4321351" cy="879984"/>
          </a:xfrm>
          <a:custGeom>
            <a:avLst/>
            <a:gdLst/>
            <a:ahLst/>
            <a:cxnLst/>
            <a:rect l="l" t="t" r="r" b="b"/>
            <a:pathLst>
              <a:path w="4321351" h="879984">
                <a:moveTo>
                  <a:pt x="0" y="0"/>
                </a:moveTo>
                <a:lnTo>
                  <a:pt x="4321350" y="0"/>
                </a:lnTo>
                <a:lnTo>
                  <a:pt x="4321350" y="879984"/>
                </a:lnTo>
                <a:lnTo>
                  <a:pt x="0" y="87998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TextBox 5"/>
          <p:cNvSpPr txBox="1"/>
          <p:nvPr/>
        </p:nvSpPr>
        <p:spPr>
          <a:xfrm>
            <a:off x="4667897" y="3605342"/>
            <a:ext cx="7467789" cy="1761692"/>
          </a:xfrm>
          <a:prstGeom prst="rect">
            <a:avLst/>
          </a:prstGeom>
        </p:spPr>
        <p:txBody>
          <a:bodyPr lIns="0" tIns="0" rIns="0" bIns="0" rtlCol="0" anchor="t">
            <a:spAutoFit/>
          </a:bodyPr>
          <a:lstStyle/>
          <a:p>
            <a:pPr algn="ctr">
              <a:lnSpc>
                <a:spcPts val="13210"/>
              </a:lnSpc>
            </a:pPr>
            <a:r>
              <a:rPr lang="en-US" sz="10568">
                <a:solidFill>
                  <a:srgbClr val="EEF4F4"/>
                </a:solidFill>
                <a:latin typeface="Scripter"/>
              </a:rPr>
              <a:t>Thank You!</a:t>
            </a:r>
          </a:p>
        </p:txBody>
      </p:sp>
      <p:sp>
        <p:nvSpPr>
          <p:cNvPr id="6" name="TextBox 6"/>
          <p:cNvSpPr txBox="1"/>
          <p:nvPr/>
        </p:nvSpPr>
        <p:spPr>
          <a:xfrm>
            <a:off x="5350051" y="5262259"/>
            <a:ext cx="6103482" cy="1267000"/>
          </a:xfrm>
          <a:prstGeom prst="rect">
            <a:avLst/>
          </a:prstGeom>
        </p:spPr>
        <p:txBody>
          <a:bodyPr lIns="0" tIns="0" rIns="0" bIns="0" rtlCol="0" anchor="t">
            <a:spAutoFit/>
          </a:bodyPr>
          <a:lstStyle/>
          <a:p>
            <a:pPr algn="ctr">
              <a:lnSpc>
                <a:spcPts val="4777"/>
              </a:lnSpc>
            </a:pPr>
            <a:r>
              <a:rPr lang="en-US" sz="3732" dirty="0">
                <a:solidFill>
                  <a:srgbClr val="EEF4F4"/>
                </a:solidFill>
                <a:latin typeface="Halley"/>
              </a:rPr>
              <a:t>Do you have any questions for me before we go?</a:t>
            </a:r>
          </a:p>
        </p:txBody>
      </p:sp>
      <p:sp>
        <p:nvSpPr>
          <p:cNvPr id="7" name="Freeform 7"/>
          <p:cNvSpPr/>
          <p:nvPr/>
        </p:nvSpPr>
        <p:spPr>
          <a:xfrm>
            <a:off x="15875743" y="3651635"/>
            <a:ext cx="566053" cy="566053"/>
          </a:xfrm>
          <a:custGeom>
            <a:avLst/>
            <a:gdLst/>
            <a:ahLst/>
            <a:cxnLst/>
            <a:rect l="l" t="t" r="r" b="b"/>
            <a:pathLst>
              <a:path w="566053" h="566053">
                <a:moveTo>
                  <a:pt x="0" y="0"/>
                </a:moveTo>
                <a:lnTo>
                  <a:pt x="566053" y="0"/>
                </a:lnTo>
                <a:lnTo>
                  <a:pt x="566053" y="566054"/>
                </a:lnTo>
                <a:lnTo>
                  <a:pt x="0" y="56605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8" name="Freeform 8"/>
          <p:cNvSpPr/>
          <p:nvPr/>
        </p:nvSpPr>
        <p:spPr>
          <a:xfrm>
            <a:off x="12358388" y="5665119"/>
            <a:ext cx="566053" cy="566053"/>
          </a:xfrm>
          <a:custGeom>
            <a:avLst/>
            <a:gdLst/>
            <a:ahLst/>
            <a:cxnLst/>
            <a:rect l="l" t="t" r="r" b="b"/>
            <a:pathLst>
              <a:path w="566053" h="566053">
                <a:moveTo>
                  <a:pt x="0" y="0"/>
                </a:moveTo>
                <a:lnTo>
                  <a:pt x="566053" y="0"/>
                </a:lnTo>
                <a:lnTo>
                  <a:pt x="566053" y="566054"/>
                </a:lnTo>
                <a:lnTo>
                  <a:pt x="0" y="56605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Freeform 9"/>
          <p:cNvSpPr/>
          <p:nvPr/>
        </p:nvSpPr>
        <p:spPr>
          <a:xfrm flipH="1">
            <a:off x="-179719" y="8815178"/>
            <a:ext cx="6904034" cy="6814857"/>
          </a:xfrm>
          <a:custGeom>
            <a:avLst/>
            <a:gdLst/>
            <a:ahLst/>
            <a:cxnLst/>
            <a:rect l="l" t="t" r="r" b="b"/>
            <a:pathLst>
              <a:path w="6904034" h="6814857">
                <a:moveTo>
                  <a:pt x="6904034" y="0"/>
                </a:moveTo>
                <a:lnTo>
                  <a:pt x="0" y="0"/>
                </a:lnTo>
                <a:lnTo>
                  <a:pt x="0" y="6814856"/>
                </a:lnTo>
                <a:lnTo>
                  <a:pt x="6904034" y="6814856"/>
                </a:lnTo>
                <a:lnTo>
                  <a:pt x="6904034"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0" name="Freeform 10"/>
          <p:cNvSpPr/>
          <p:nvPr/>
        </p:nvSpPr>
        <p:spPr>
          <a:xfrm>
            <a:off x="11844365" y="-2252469"/>
            <a:ext cx="6904034" cy="6814857"/>
          </a:xfrm>
          <a:custGeom>
            <a:avLst/>
            <a:gdLst/>
            <a:ahLst/>
            <a:cxnLst/>
            <a:rect l="l" t="t" r="r" b="b"/>
            <a:pathLst>
              <a:path w="6904034" h="6814857">
                <a:moveTo>
                  <a:pt x="0" y="0"/>
                </a:moveTo>
                <a:lnTo>
                  <a:pt x="6904034" y="0"/>
                </a:lnTo>
                <a:lnTo>
                  <a:pt x="6904034" y="6814857"/>
                </a:lnTo>
                <a:lnTo>
                  <a:pt x="0" y="681485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EF4F4"/>
        </a:solidFill>
        <a:effectLst/>
      </p:bgPr>
    </p:bg>
    <p:spTree>
      <p:nvGrpSpPr>
        <p:cNvPr id="1" name=""/>
        <p:cNvGrpSpPr/>
        <p:nvPr/>
      </p:nvGrpSpPr>
      <p:grpSpPr>
        <a:xfrm>
          <a:off x="0" y="0"/>
          <a:ext cx="0" cy="0"/>
          <a:chOff x="0" y="0"/>
          <a:chExt cx="0" cy="0"/>
        </a:xfrm>
      </p:grpSpPr>
      <p:sp>
        <p:nvSpPr>
          <p:cNvPr id="2" name="Freeform 2"/>
          <p:cNvSpPr/>
          <p:nvPr/>
        </p:nvSpPr>
        <p:spPr>
          <a:xfrm>
            <a:off x="14164255" y="-459299"/>
            <a:ext cx="4744167" cy="5154368"/>
          </a:xfrm>
          <a:custGeom>
            <a:avLst/>
            <a:gdLst/>
            <a:ahLst/>
            <a:cxnLst/>
            <a:rect l="l" t="t" r="r" b="b"/>
            <a:pathLst>
              <a:path w="4744167" h="5154368">
                <a:moveTo>
                  <a:pt x="0" y="0"/>
                </a:moveTo>
                <a:lnTo>
                  <a:pt x="4744166" y="0"/>
                </a:lnTo>
                <a:lnTo>
                  <a:pt x="4744166" y="5154368"/>
                </a:lnTo>
                <a:lnTo>
                  <a:pt x="0" y="515436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flipH="1" flipV="1">
            <a:off x="0" y="5230024"/>
            <a:ext cx="5568122" cy="5085551"/>
          </a:xfrm>
          <a:custGeom>
            <a:avLst/>
            <a:gdLst/>
            <a:ahLst/>
            <a:cxnLst/>
            <a:rect l="l" t="t" r="r" b="b"/>
            <a:pathLst>
              <a:path w="5568122" h="5085551">
                <a:moveTo>
                  <a:pt x="5568122" y="5085551"/>
                </a:moveTo>
                <a:lnTo>
                  <a:pt x="0" y="5085551"/>
                </a:lnTo>
                <a:lnTo>
                  <a:pt x="0" y="0"/>
                </a:lnTo>
                <a:lnTo>
                  <a:pt x="5568122" y="0"/>
                </a:lnTo>
                <a:lnTo>
                  <a:pt x="5568122" y="5085551"/>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4" name="Freeform 4"/>
          <p:cNvSpPr/>
          <p:nvPr/>
        </p:nvSpPr>
        <p:spPr>
          <a:xfrm rot="-1063149">
            <a:off x="12274208" y="5449639"/>
            <a:ext cx="3363622" cy="3192383"/>
          </a:xfrm>
          <a:custGeom>
            <a:avLst/>
            <a:gdLst/>
            <a:ahLst/>
            <a:cxnLst/>
            <a:rect l="l" t="t" r="r" b="b"/>
            <a:pathLst>
              <a:path w="3363622" h="3192383">
                <a:moveTo>
                  <a:pt x="0" y="0"/>
                </a:moveTo>
                <a:lnTo>
                  <a:pt x="3363622" y="0"/>
                </a:lnTo>
                <a:lnTo>
                  <a:pt x="3363622" y="3192384"/>
                </a:lnTo>
                <a:lnTo>
                  <a:pt x="0" y="319238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5" name="Freeform 5"/>
          <p:cNvSpPr/>
          <p:nvPr/>
        </p:nvSpPr>
        <p:spPr>
          <a:xfrm rot="2075453" flipH="1">
            <a:off x="181699" y="-455680"/>
            <a:ext cx="3500048" cy="5147130"/>
          </a:xfrm>
          <a:custGeom>
            <a:avLst/>
            <a:gdLst/>
            <a:ahLst/>
            <a:cxnLst/>
            <a:rect l="l" t="t" r="r" b="b"/>
            <a:pathLst>
              <a:path w="3500048" h="5147130">
                <a:moveTo>
                  <a:pt x="3500048" y="0"/>
                </a:moveTo>
                <a:lnTo>
                  <a:pt x="0" y="0"/>
                </a:lnTo>
                <a:lnTo>
                  <a:pt x="0" y="5147130"/>
                </a:lnTo>
                <a:lnTo>
                  <a:pt x="3500048" y="5147130"/>
                </a:lnTo>
                <a:lnTo>
                  <a:pt x="3500048"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6" name="Freeform 6"/>
          <p:cNvSpPr/>
          <p:nvPr/>
        </p:nvSpPr>
        <p:spPr>
          <a:xfrm rot="-1498272">
            <a:off x="15318604" y="8585673"/>
            <a:ext cx="3413156" cy="2289917"/>
          </a:xfrm>
          <a:custGeom>
            <a:avLst/>
            <a:gdLst/>
            <a:ahLst/>
            <a:cxnLst/>
            <a:rect l="l" t="t" r="r" b="b"/>
            <a:pathLst>
              <a:path w="3413156" h="2289917">
                <a:moveTo>
                  <a:pt x="0" y="0"/>
                </a:moveTo>
                <a:lnTo>
                  <a:pt x="3413156" y="0"/>
                </a:lnTo>
                <a:lnTo>
                  <a:pt x="3413156" y="2289917"/>
                </a:lnTo>
                <a:lnTo>
                  <a:pt x="0" y="228991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7" name="TextBox 7"/>
          <p:cNvSpPr txBox="1"/>
          <p:nvPr/>
        </p:nvSpPr>
        <p:spPr>
          <a:xfrm>
            <a:off x="4182254" y="1798031"/>
            <a:ext cx="11403399" cy="8922314"/>
          </a:xfrm>
          <a:prstGeom prst="rect">
            <a:avLst/>
          </a:prstGeom>
        </p:spPr>
        <p:txBody>
          <a:bodyPr lIns="0" tIns="0" rIns="0" bIns="0" rtlCol="0" anchor="t">
            <a:spAutoFit/>
          </a:bodyPr>
          <a:lstStyle/>
          <a:p>
            <a:pPr algn="ctr"/>
            <a:r>
              <a:rPr lang="en-US" sz="4800" dirty="0">
                <a:solidFill>
                  <a:srgbClr val="3B3B3B"/>
                </a:solidFill>
                <a:latin typeface="Halley"/>
              </a:rPr>
              <a:t>http://knypersley.staffs.sch.uk/</a:t>
            </a:r>
          </a:p>
          <a:p>
            <a:pPr algn="l"/>
            <a:r>
              <a:rPr lang="en-US" sz="4800" dirty="0">
                <a:solidFill>
                  <a:srgbClr val="3B3B3B"/>
                </a:solidFill>
                <a:latin typeface="Halley"/>
              </a:rPr>
              <a:t>Policies</a:t>
            </a:r>
          </a:p>
          <a:p>
            <a:pPr algn="l"/>
            <a:r>
              <a:rPr lang="en-US" sz="4800" dirty="0">
                <a:solidFill>
                  <a:srgbClr val="3B3B3B"/>
                </a:solidFill>
                <a:latin typeface="Halley"/>
              </a:rPr>
              <a:t>Newsletter - Online/ via Arbor (paper copies available via the school office).</a:t>
            </a:r>
          </a:p>
          <a:p>
            <a:pPr algn="l"/>
            <a:r>
              <a:rPr lang="en-US" sz="4800" dirty="0">
                <a:solidFill>
                  <a:srgbClr val="3B3B3B"/>
                </a:solidFill>
                <a:latin typeface="Halley"/>
              </a:rPr>
              <a:t>E-Safety Guidance</a:t>
            </a:r>
          </a:p>
          <a:p>
            <a:pPr algn="l"/>
            <a:r>
              <a:rPr lang="en-US" sz="4800" dirty="0">
                <a:solidFill>
                  <a:srgbClr val="3B3B3B"/>
                </a:solidFill>
                <a:latin typeface="Halley"/>
              </a:rPr>
              <a:t>Safeguarding page</a:t>
            </a:r>
          </a:p>
          <a:p>
            <a:pPr algn="l"/>
            <a:r>
              <a:rPr lang="en-US" sz="4800" dirty="0">
                <a:solidFill>
                  <a:srgbClr val="3B3B3B"/>
                </a:solidFill>
                <a:latin typeface="Halley"/>
              </a:rPr>
              <a:t>PTFA information</a:t>
            </a:r>
          </a:p>
          <a:p>
            <a:pPr algn="l"/>
            <a:r>
              <a:rPr lang="en-US" sz="4800" dirty="0">
                <a:solidFill>
                  <a:srgbClr val="3B3B3B"/>
                </a:solidFill>
                <a:latin typeface="Halley"/>
              </a:rPr>
              <a:t>School Calendar</a:t>
            </a:r>
          </a:p>
          <a:p>
            <a:pPr algn="l"/>
            <a:r>
              <a:rPr lang="en-US" sz="4800" dirty="0">
                <a:solidFill>
                  <a:srgbClr val="3B3B3B"/>
                </a:solidFill>
                <a:latin typeface="Halley"/>
              </a:rPr>
              <a:t>Uniform </a:t>
            </a:r>
          </a:p>
          <a:p>
            <a:pPr algn="l"/>
            <a:r>
              <a:rPr lang="en-US" sz="4800" dirty="0">
                <a:solidFill>
                  <a:srgbClr val="3B3B3B"/>
                </a:solidFill>
                <a:latin typeface="Halley"/>
              </a:rPr>
              <a:t>Lunch menu </a:t>
            </a:r>
          </a:p>
          <a:p>
            <a:pPr algn="l"/>
            <a:r>
              <a:rPr lang="en-US" sz="4800" dirty="0">
                <a:solidFill>
                  <a:srgbClr val="3B3B3B"/>
                </a:solidFill>
                <a:latin typeface="Halley"/>
              </a:rPr>
              <a:t>Clubs </a:t>
            </a:r>
          </a:p>
          <a:p>
            <a:pPr algn="l">
              <a:lnSpc>
                <a:spcPts val="7121"/>
              </a:lnSpc>
            </a:pPr>
            <a:endParaRPr lang="en-US" sz="4451" dirty="0">
              <a:solidFill>
                <a:srgbClr val="3B3B3B"/>
              </a:solidFill>
              <a:latin typeface="Halley"/>
            </a:endParaRPr>
          </a:p>
        </p:txBody>
      </p:sp>
      <p:sp>
        <p:nvSpPr>
          <p:cNvPr id="8" name="TextBox 8"/>
          <p:cNvSpPr txBox="1"/>
          <p:nvPr/>
        </p:nvSpPr>
        <p:spPr>
          <a:xfrm>
            <a:off x="5568663" y="465572"/>
            <a:ext cx="7860364" cy="1486535"/>
          </a:xfrm>
          <a:prstGeom prst="rect">
            <a:avLst/>
          </a:prstGeom>
        </p:spPr>
        <p:txBody>
          <a:bodyPr lIns="0" tIns="0" rIns="0" bIns="0" rtlCol="0" anchor="t">
            <a:spAutoFit/>
          </a:bodyPr>
          <a:lstStyle/>
          <a:p>
            <a:pPr algn="ctr">
              <a:lnSpc>
                <a:spcPts val="11124"/>
              </a:lnSpc>
            </a:pPr>
            <a:r>
              <a:rPr lang="en-US" sz="8899" dirty="0">
                <a:solidFill>
                  <a:srgbClr val="F90303"/>
                </a:solidFill>
                <a:latin typeface="Scripter"/>
              </a:rPr>
              <a:t>School Website</a:t>
            </a:r>
          </a:p>
        </p:txBody>
      </p:sp>
      <p:sp>
        <p:nvSpPr>
          <p:cNvPr id="9" name="Freeform 9"/>
          <p:cNvSpPr/>
          <p:nvPr/>
        </p:nvSpPr>
        <p:spPr>
          <a:xfrm>
            <a:off x="1280541" y="4075936"/>
            <a:ext cx="651182" cy="937566"/>
          </a:xfrm>
          <a:custGeom>
            <a:avLst/>
            <a:gdLst/>
            <a:ahLst/>
            <a:cxnLst/>
            <a:rect l="l" t="t" r="r" b="b"/>
            <a:pathLst>
              <a:path w="651182" h="937566">
                <a:moveTo>
                  <a:pt x="0" y="0"/>
                </a:moveTo>
                <a:lnTo>
                  <a:pt x="651182" y="0"/>
                </a:lnTo>
                <a:lnTo>
                  <a:pt x="651182" y="937565"/>
                </a:lnTo>
                <a:lnTo>
                  <a:pt x="0" y="93756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EF4F4"/>
        </a:solidFill>
        <a:effectLst/>
      </p:bgPr>
    </p:bg>
    <p:spTree>
      <p:nvGrpSpPr>
        <p:cNvPr id="1" name=""/>
        <p:cNvGrpSpPr/>
        <p:nvPr/>
      </p:nvGrpSpPr>
      <p:grpSpPr>
        <a:xfrm>
          <a:off x="0" y="0"/>
          <a:ext cx="0" cy="0"/>
          <a:chOff x="0" y="0"/>
          <a:chExt cx="0" cy="0"/>
        </a:xfrm>
      </p:grpSpPr>
      <p:sp>
        <p:nvSpPr>
          <p:cNvPr id="2" name="Freeform 2"/>
          <p:cNvSpPr/>
          <p:nvPr/>
        </p:nvSpPr>
        <p:spPr>
          <a:xfrm rot="288675">
            <a:off x="10101977" y="3467776"/>
            <a:ext cx="7228614" cy="3351448"/>
          </a:xfrm>
          <a:custGeom>
            <a:avLst/>
            <a:gdLst/>
            <a:ahLst/>
            <a:cxnLst/>
            <a:rect l="l" t="t" r="r" b="b"/>
            <a:pathLst>
              <a:path w="7228614" h="3351448">
                <a:moveTo>
                  <a:pt x="0" y="0"/>
                </a:moveTo>
                <a:lnTo>
                  <a:pt x="7228614" y="0"/>
                </a:lnTo>
                <a:lnTo>
                  <a:pt x="7228614" y="3351448"/>
                </a:lnTo>
                <a:lnTo>
                  <a:pt x="0" y="335144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a:off x="14887217" y="-779153"/>
            <a:ext cx="4744167" cy="5154368"/>
          </a:xfrm>
          <a:custGeom>
            <a:avLst/>
            <a:gdLst/>
            <a:ahLst/>
            <a:cxnLst/>
            <a:rect l="l" t="t" r="r" b="b"/>
            <a:pathLst>
              <a:path w="4744167" h="5154368">
                <a:moveTo>
                  <a:pt x="0" y="0"/>
                </a:moveTo>
                <a:lnTo>
                  <a:pt x="4744166" y="0"/>
                </a:lnTo>
                <a:lnTo>
                  <a:pt x="4744166" y="5154368"/>
                </a:lnTo>
                <a:lnTo>
                  <a:pt x="0" y="515436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4" name="Freeform 4"/>
          <p:cNvSpPr/>
          <p:nvPr/>
        </p:nvSpPr>
        <p:spPr>
          <a:xfrm flipH="1" flipV="1">
            <a:off x="0" y="5230024"/>
            <a:ext cx="5568122" cy="5085551"/>
          </a:xfrm>
          <a:custGeom>
            <a:avLst/>
            <a:gdLst/>
            <a:ahLst/>
            <a:cxnLst/>
            <a:rect l="l" t="t" r="r" b="b"/>
            <a:pathLst>
              <a:path w="5568122" h="5085551">
                <a:moveTo>
                  <a:pt x="5568122" y="5085551"/>
                </a:moveTo>
                <a:lnTo>
                  <a:pt x="0" y="5085551"/>
                </a:lnTo>
                <a:lnTo>
                  <a:pt x="0" y="0"/>
                </a:lnTo>
                <a:lnTo>
                  <a:pt x="5568122" y="0"/>
                </a:lnTo>
                <a:lnTo>
                  <a:pt x="5568122" y="5085551"/>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5" name="Freeform 5"/>
          <p:cNvSpPr/>
          <p:nvPr/>
        </p:nvSpPr>
        <p:spPr>
          <a:xfrm rot="-1498272">
            <a:off x="15894399" y="8113341"/>
            <a:ext cx="3413156" cy="2289917"/>
          </a:xfrm>
          <a:custGeom>
            <a:avLst/>
            <a:gdLst/>
            <a:ahLst/>
            <a:cxnLst/>
            <a:rect l="l" t="t" r="r" b="b"/>
            <a:pathLst>
              <a:path w="3413156" h="2289917">
                <a:moveTo>
                  <a:pt x="0" y="0"/>
                </a:moveTo>
                <a:lnTo>
                  <a:pt x="3413156" y="0"/>
                </a:lnTo>
                <a:lnTo>
                  <a:pt x="3413156" y="2289918"/>
                </a:lnTo>
                <a:lnTo>
                  <a:pt x="0" y="228991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8" name="Freeform 8"/>
          <p:cNvSpPr/>
          <p:nvPr/>
        </p:nvSpPr>
        <p:spPr>
          <a:xfrm>
            <a:off x="7875657" y="3961681"/>
            <a:ext cx="2428885" cy="2428885"/>
          </a:xfrm>
          <a:custGeom>
            <a:avLst/>
            <a:gdLst/>
            <a:ahLst/>
            <a:cxnLst/>
            <a:rect l="l" t="t" r="r" b="b"/>
            <a:pathLst>
              <a:path w="2428885" h="2428885">
                <a:moveTo>
                  <a:pt x="0" y="0"/>
                </a:moveTo>
                <a:lnTo>
                  <a:pt x="2428885" y="0"/>
                </a:lnTo>
                <a:lnTo>
                  <a:pt x="2428885" y="2428885"/>
                </a:lnTo>
                <a:lnTo>
                  <a:pt x="0" y="242888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9" name="Freeform 9"/>
          <p:cNvSpPr/>
          <p:nvPr/>
        </p:nvSpPr>
        <p:spPr>
          <a:xfrm>
            <a:off x="337879" y="3534227"/>
            <a:ext cx="7315200" cy="3391593"/>
          </a:xfrm>
          <a:custGeom>
            <a:avLst/>
            <a:gdLst/>
            <a:ahLst/>
            <a:cxnLst/>
            <a:rect l="l" t="t" r="r" b="b"/>
            <a:pathLst>
              <a:path w="7315200" h="3391593">
                <a:moveTo>
                  <a:pt x="0" y="0"/>
                </a:moveTo>
                <a:lnTo>
                  <a:pt x="7315200" y="0"/>
                </a:lnTo>
                <a:lnTo>
                  <a:pt x="7315200" y="3391593"/>
                </a:lnTo>
                <a:lnTo>
                  <a:pt x="0" y="339159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0" name="Freeform 10"/>
          <p:cNvSpPr/>
          <p:nvPr/>
        </p:nvSpPr>
        <p:spPr>
          <a:xfrm rot="-248471">
            <a:off x="1349435" y="3801980"/>
            <a:ext cx="2869253" cy="484186"/>
          </a:xfrm>
          <a:custGeom>
            <a:avLst/>
            <a:gdLst/>
            <a:ahLst/>
            <a:cxnLst/>
            <a:rect l="l" t="t" r="r" b="b"/>
            <a:pathLst>
              <a:path w="2869253" h="484186">
                <a:moveTo>
                  <a:pt x="0" y="0"/>
                </a:moveTo>
                <a:lnTo>
                  <a:pt x="2869252" y="0"/>
                </a:lnTo>
                <a:lnTo>
                  <a:pt x="2869252" y="484186"/>
                </a:lnTo>
                <a:lnTo>
                  <a:pt x="0" y="4841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1" name="TextBox 11"/>
          <p:cNvSpPr txBox="1"/>
          <p:nvPr/>
        </p:nvSpPr>
        <p:spPr>
          <a:xfrm>
            <a:off x="5288909" y="263161"/>
            <a:ext cx="7860364" cy="1486535"/>
          </a:xfrm>
          <a:prstGeom prst="rect">
            <a:avLst/>
          </a:prstGeom>
        </p:spPr>
        <p:txBody>
          <a:bodyPr lIns="0" tIns="0" rIns="0" bIns="0" rtlCol="0" anchor="t">
            <a:spAutoFit/>
          </a:bodyPr>
          <a:lstStyle/>
          <a:p>
            <a:pPr algn="ctr">
              <a:lnSpc>
                <a:spcPts val="11124"/>
              </a:lnSpc>
            </a:pPr>
            <a:r>
              <a:rPr lang="en-US" sz="8899" dirty="0">
                <a:solidFill>
                  <a:srgbClr val="F90303"/>
                </a:solidFill>
                <a:latin typeface="Scripter"/>
              </a:rPr>
              <a:t>Communication</a:t>
            </a:r>
          </a:p>
        </p:txBody>
      </p:sp>
      <p:sp>
        <p:nvSpPr>
          <p:cNvPr id="12" name="TextBox 12"/>
          <p:cNvSpPr txBox="1"/>
          <p:nvPr/>
        </p:nvSpPr>
        <p:spPr>
          <a:xfrm>
            <a:off x="2400274" y="1365648"/>
            <a:ext cx="13637634" cy="2140407"/>
          </a:xfrm>
          <a:prstGeom prst="rect">
            <a:avLst/>
          </a:prstGeom>
        </p:spPr>
        <p:txBody>
          <a:bodyPr lIns="0" tIns="0" rIns="0" bIns="0" rtlCol="0" anchor="t">
            <a:spAutoFit/>
          </a:bodyPr>
          <a:lstStyle/>
          <a:p>
            <a:pPr algn="ctr">
              <a:lnSpc>
                <a:spcPts val="5541"/>
              </a:lnSpc>
            </a:pPr>
            <a:r>
              <a:rPr lang="en-US" sz="3463">
                <a:solidFill>
                  <a:srgbClr val="3B3B3B"/>
                </a:solidFill>
                <a:latin typeface="Halley"/>
              </a:rPr>
              <a:t>We value your communication and feel that it is important that everyone feels heard and valued within our school community.</a:t>
            </a:r>
          </a:p>
          <a:p>
            <a:pPr algn="ctr">
              <a:lnSpc>
                <a:spcPts val="5541"/>
              </a:lnSpc>
            </a:pPr>
            <a:r>
              <a:rPr lang="en-US" sz="3463">
                <a:solidFill>
                  <a:srgbClr val="3B3B3B"/>
                </a:solidFill>
                <a:latin typeface="Halley"/>
              </a:rPr>
              <a:t>Below is an outline our the channels of communication within our school:</a:t>
            </a:r>
          </a:p>
        </p:txBody>
      </p:sp>
      <p:sp>
        <p:nvSpPr>
          <p:cNvPr id="13" name="TextBox 13"/>
          <p:cNvSpPr txBox="1"/>
          <p:nvPr/>
        </p:nvSpPr>
        <p:spPr>
          <a:xfrm rot="-183985">
            <a:off x="1683733" y="3544702"/>
            <a:ext cx="2018073" cy="791015"/>
          </a:xfrm>
          <a:prstGeom prst="rect">
            <a:avLst/>
          </a:prstGeom>
        </p:spPr>
        <p:txBody>
          <a:bodyPr lIns="0" tIns="0" rIns="0" bIns="0" rtlCol="0" anchor="t">
            <a:spAutoFit/>
          </a:bodyPr>
          <a:lstStyle/>
          <a:p>
            <a:pPr algn="ctr">
              <a:lnSpc>
                <a:spcPts val="6022"/>
              </a:lnSpc>
            </a:pPr>
            <a:r>
              <a:rPr lang="en-US" sz="3763">
                <a:solidFill>
                  <a:srgbClr val="3B3B3B"/>
                </a:solidFill>
                <a:latin typeface="Halley"/>
              </a:rPr>
              <a:t>Arbor</a:t>
            </a:r>
          </a:p>
        </p:txBody>
      </p:sp>
      <p:sp>
        <p:nvSpPr>
          <p:cNvPr id="14" name="Freeform 14"/>
          <p:cNvSpPr/>
          <p:nvPr/>
        </p:nvSpPr>
        <p:spPr>
          <a:xfrm rot="287171">
            <a:off x="12622015" y="3674984"/>
            <a:ext cx="3397896" cy="573395"/>
          </a:xfrm>
          <a:custGeom>
            <a:avLst/>
            <a:gdLst/>
            <a:ahLst/>
            <a:cxnLst/>
            <a:rect l="l" t="t" r="r" b="b"/>
            <a:pathLst>
              <a:path w="3397896" h="573395">
                <a:moveTo>
                  <a:pt x="0" y="0"/>
                </a:moveTo>
                <a:lnTo>
                  <a:pt x="3397896" y="0"/>
                </a:lnTo>
                <a:lnTo>
                  <a:pt x="3397896" y="573394"/>
                </a:lnTo>
                <a:lnTo>
                  <a:pt x="0" y="57339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5" name="TextBox 15"/>
          <p:cNvSpPr txBox="1"/>
          <p:nvPr/>
        </p:nvSpPr>
        <p:spPr>
          <a:xfrm rot="313584">
            <a:off x="12845074" y="3520605"/>
            <a:ext cx="2968381" cy="692376"/>
          </a:xfrm>
          <a:prstGeom prst="rect">
            <a:avLst/>
          </a:prstGeom>
        </p:spPr>
        <p:txBody>
          <a:bodyPr lIns="0" tIns="0" rIns="0" bIns="0" rtlCol="0" anchor="t">
            <a:spAutoFit/>
          </a:bodyPr>
          <a:lstStyle/>
          <a:p>
            <a:pPr algn="ctr">
              <a:lnSpc>
                <a:spcPts val="5284"/>
              </a:lnSpc>
            </a:pPr>
            <a:r>
              <a:rPr lang="en-US" sz="3302">
                <a:solidFill>
                  <a:srgbClr val="3B3B3B"/>
                </a:solidFill>
                <a:latin typeface="Halley"/>
              </a:rPr>
              <a:t>Weekly Drop-in</a:t>
            </a:r>
          </a:p>
        </p:txBody>
      </p:sp>
      <p:sp>
        <p:nvSpPr>
          <p:cNvPr id="16" name="Freeform 16"/>
          <p:cNvSpPr/>
          <p:nvPr/>
        </p:nvSpPr>
        <p:spPr>
          <a:xfrm rot="288675">
            <a:off x="2529619" y="6623181"/>
            <a:ext cx="7315200" cy="3391593"/>
          </a:xfrm>
          <a:custGeom>
            <a:avLst/>
            <a:gdLst/>
            <a:ahLst/>
            <a:cxnLst/>
            <a:rect l="l" t="t" r="r" b="b"/>
            <a:pathLst>
              <a:path w="7315200" h="3391593">
                <a:moveTo>
                  <a:pt x="0" y="0"/>
                </a:moveTo>
                <a:lnTo>
                  <a:pt x="7315200" y="0"/>
                </a:lnTo>
                <a:lnTo>
                  <a:pt x="7315200" y="3391593"/>
                </a:lnTo>
                <a:lnTo>
                  <a:pt x="0" y="339159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7" name="Freeform 17"/>
          <p:cNvSpPr/>
          <p:nvPr/>
        </p:nvSpPr>
        <p:spPr>
          <a:xfrm rot="141851">
            <a:off x="5735724" y="6949890"/>
            <a:ext cx="3397896" cy="573395"/>
          </a:xfrm>
          <a:custGeom>
            <a:avLst/>
            <a:gdLst/>
            <a:ahLst/>
            <a:cxnLst/>
            <a:rect l="l" t="t" r="r" b="b"/>
            <a:pathLst>
              <a:path w="3397896" h="573395">
                <a:moveTo>
                  <a:pt x="0" y="0"/>
                </a:moveTo>
                <a:lnTo>
                  <a:pt x="3397896" y="0"/>
                </a:lnTo>
                <a:lnTo>
                  <a:pt x="3397896" y="573395"/>
                </a:lnTo>
                <a:lnTo>
                  <a:pt x="0" y="57339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8" name="TextBox 18"/>
          <p:cNvSpPr txBox="1"/>
          <p:nvPr/>
        </p:nvSpPr>
        <p:spPr>
          <a:xfrm rot="135147">
            <a:off x="6158455" y="6754940"/>
            <a:ext cx="2559747" cy="753873"/>
          </a:xfrm>
          <a:prstGeom prst="rect">
            <a:avLst/>
          </a:prstGeom>
        </p:spPr>
        <p:txBody>
          <a:bodyPr lIns="0" tIns="0" rIns="0" bIns="0" rtlCol="0" anchor="t">
            <a:spAutoFit/>
          </a:bodyPr>
          <a:lstStyle/>
          <a:p>
            <a:pPr algn="ctr">
              <a:lnSpc>
                <a:spcPts val="5731"/>
              </a:lnSpc>
            </a:pPr>
            <a:r>
              <a:rPr lang="en-US" sz="3582">
                <a:solidFill>
                  <a:srgbClr val="3B3B3B"/>
                </a:solidFill>
                <a:latin typeface="Halley"/>
              </a:rPr>
              <a:t>Main Office</a:t>
            </a:r>
          </a:p>
        </p:txBody>
      </p:sp>
      <p:sp>
        <p:nvSpPr>
          <p:cNvPr id="19" name="Freeform 19"/>
          <p:cNvSpPr/>
          <p:nvPr/>
        </p:nvSpPr>
        <p:spPr>
          <a:xfrm rot="-408637">
            <a:off x="9319292" y="6544466"/>
            <a:ext cx="7315200" cy="3391593"/>
          </a:xfrm>
          <a:custGeom>
            <a:avLst/>
            <a:gdLst/>
            <a:ahLst/>
            <a:cxnLst/>
            <a:rect l="l" t="t" r="r" b="b"/>
            <a:pathLst>
              <a:path w="7315200" h="3391593">
                <a:moveTo>
                  <a:pt x="0" y="0"/>
                </a:moveTo>
                <a:lnTo>
                  <a:pt x="7315200" y="0"/>
                </a:lnTo>
                <a:lnTo>
                  <a:pt x="7315200" y="3391593"/>
                </a:lnTo>
                <a:lnTo>
                  <a:pt x="0" y="339159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20" name="Freeform 20"/>
          <p:cNvSpPr/>
          <p:nvPr/>
        </p:nvSpPr>
        <p:spPr>
          <a:xfrm rot="-564700">
            <a:off x="10410988" y="6894056"/>
            <a:ext cx="4059635" cy="685063"/>
          </a:xfrm>
          <a:custGeom>
            <a:avLst/>
            <a:gdLst/>
            <a:ahLst/>
            <a:cxnLst/>
            <a:rect l="l" t="t" r="r" b="b"/>
            <a:pathLst>
              <a:path w="4059635" h="685063">
                <a:moveTo>
                  <a:pt x="0" y="0"/>
                </a:moveTo>
                <a:lnTo>
                  <a:pt x="4059635" y="0"/>
                </a:lnTo>
                <a:lnTo>
                  <a:pt x="4059635" y="685063"/>
                </a:lnTo>
                <a:lnTo>
                  <a:pt x="0" y="685063"/>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21" name="TextBox 21"/>
          <p:cNvSpPr txBox="1"/>
          <p:nvPr/>
        </p:nvSpPr>
        <p:spPr>
          <a:xfrm rot="-578730">
            <a:off x="10211608" y="6860869"/>
            <a:ext cx="4434555" cy="544128"/>
          </a:xfrm>
          <a:prstGeom prst="rect">
            <a:avLst/>
          </a:prstGeom>
        </p:spPr>
        <p:txBody>
          <a:bodyPr lIns="0" tIns="0" rIns="0" bIns="0" rtlCol="0" anchor="t">
            <a:spAutoFit/>
          </a:bodyPr>
          <a:lstStyle/>
          <a:p>
            <a:pPr algn="ctr">
              <a:lnSpc>
                <a:spcPts val="4124"/>
              </a:lnSpc>
            </a:pPr>
            <a:r>
              <a:rPr lang="en-US" sz="2577">
                <a:solidFill>
                  <a:srgbClr val="3B3B3B"/>
                </a:solidFill>
                <a:latin typeface="Halley"/>
              </a:rPr>
              <a:t>Reports/ Parents Evenings.</a:t>
            </a:r>
          </a:p>
        </p:txBody>
      </p:sp>
      <p:sp>
        <p:nvSpPr>
          <p:cNvPr id="22" name="TextBox 22"/>
          <p:cNvSpPr txBox="1"/>
          <p:nvPr/>
        </p:nvSpPr>
        <p:spPr>
          <a:xfrm rot="122253">
            <a:off x="11086583" y="4442061"/>
            <a:ext cx="5416265" cy="1981312"/>
          </a:xfrm>
          <a:prstGeom prst="rect">
            <a:avLst/>
          </a:prstGeom>
        </p:spPr>
        <p:txBody>
          <a:bodyPr lIns="0" tIns="0" rIns="0" bIns="0" rtlCol="0" anchor="t">
            <a:spAutoFit/>
          </a:bodyPr>
          <a:lstStyle/>
          <a:p>
            <a:pPr algn="ctr">
              <a:lnSpc>
                <a:spcPts val="2180"/>
              </a:lnSpc>
              <a:spcBef>
                <a:spcPct val="0"/>
              </a:spcBef>
            </a:pPr>
            <a:r>
              <a:rPr lang="en-US" sz="2000" dirty="0">
                <a:solidFill>
                  <a:srgbClr val="000000"/>
                </a:solidFill>
                <a:latin typeface="Dreaming Outloud Sans"/>
              </a:rPr>
              <a:t>Beyond the formal parents meeting events noted above, our school has always offered a night during every school week where staff are available to answer any questions you may have or to address any concerns which may have arisen. These sessions are between 3.30- 4p.m</a:t>
            </a:r>
          </a:p>
          <a:p>
            <a:pPr algn="ctr">
              <a:lnSpc>
                <a:spcPts val="2180"/>
              </a:lnSpc>
              <a:spcBef>
                <a:spcPct val="0"/>
              </a:spcBef>
            </a:pPr>
            <a:r>
              <a:rPr lang="en-US" sz="2000" dirty="0">
                <a:solidFill>
                  <a:srgbClr val="000000"/>
                </a:solidFill>
                <a:latin typeface="Dreaming Outloud Sans"/>
              </a:rPr>
              <a:t>Reception drop-in will be </a:t>
            </a:r>
            <a:r>
              <a:rPr lang="en-US" sz="2000">
                <a:solidFill>
                  <a:srgbClr val="000000"/>
                </a:solidFill>
                <a:latin typeface="Dreaming Outloud Sans"/>
              </a:rPr>
              <a:t>on a Thursday</a:t>
            </a:r>
            <a:endParaRPr lang="en-US" sz="2000" dirty="0">
              <a:solidFill>
                <a:srgbClr val="000000"/>
              </a:solidFill>
              <a:latin typeface="Dreaming Outloud Sans"/>
            </a:endParaRPr>
          </a:p>
        </p:txBody>
      </p:sp>
      <p:sp>
        <p:nvSpPr>
          <p:cNvPr id="23" name="TextBox 23"/>
          <p:cNvSpPr txBox="1"/>
          <p:nvPr/>
        </p:nvSpPr>
        <p:spPr>
          <a:xfrm rot="-195910">
            <a:off x="1287844" y="4405114"/>
            <a:ext cx="5416265" cy="2218690"/>
          </a:xfrm>
          <a:prstGeom prst="rect">
            <a:avLst/>
          </a:prstGeom>
        </p:spPr>
        <p:txBody>
          <a:bodyPr lIns="0" tIns="0" rIns="0" bIns="0" rtlCol="0" anchor="t">
            <a:spAutoFit/>
          </a:bodyPr>
          <a:lstStyle/>
          <a:p>
            <a:pPr algn="ctr">
              <a:lnSpc>
                <a:spcPts val="2180"/>
              </a:lnSpc>
              <a:spcBef>
                <a:spcPct val="0"/>
              </a:spcBef>
            </a:pPr>
            <a:r>
              <a:rPr lang="en-US" sz="2000">
                <a:solidFill>
                  <a:srgbClr val="000000"/>
                </a:solidFill>
                <a:latin typeface="Dreaming Outloud Sans"/>
              </a:rPr>
              <a:t>Arbor is our main platform for direct communication for staff and parents. Arbor messages are check before school and after school by staff between the hours of 8:30-5:30pm. Mrs Taylor in the office checks Arbor frequently throughout the day. Please use Arbor for        non-urgent messages, clubs and parent’s evening appointments.</a:t>
            </a:r>
          </a:p>
        </p:txBody>
      </p:sp>
      <p:sp>
        <p:nvSpPr>
          <p:cNvPr id="24" name="TextBox 24"/>
          <p:cNvSpPr txBox="1"/>
          <p:nvPr/>
        </p:nvSpPr>
        <p:spPr>
          <a:xfrm rot="194943">
            <a:off x="3478588" y="7593395"/>
            <a:ext cx="5416265" cy="1942465"/>
          </a:xfrm>
          <a:prstGeom prst="rect">
            <a:avLst/>
          </a:prstGeom>
        </p:spPr>
        <p:txBody>
          <a:bodyPr lIns="0" tIns="0" rIns="0" bIns="0" rtlCol="0" anchor="t">
            <a:spAutoFit/>
          </a:bodyPr>
          <a:lstStyle/>
          <a:p>
            <a:pPr algn="ctr">
              <a:lnSpc>
                <a:spcPts val="2180"/>
              </a:lnSpc>
              <a:spcBef>
                <a:spcPct val="0"/>
              </a:spcBef>
            </a:pPr>
            <a:r>
              <a:rPr lang="en-US" sz="2000">
                <a:solidFill>
                  <a:srgbClr val="000000"/>
                </a:solidFill>
                <a:latin typeface="Dreaming Outloud Sans"/>
              </a:rPr>
              <a:t>Please call the school office 01782 973810 to pass on urgent time limted messages for example-informing us that your child is absent, booking your child into Kid Zone (due to an emergency). Please be mindful that this is NOT for non-urgent messages that could be passed on by staff at the door.</a:t>
            </a:r>
          </a:p>
        </p:txBody>
      </p:sp>
      <p:sp>
        <p:nvSpPr>
          <p:cNvPr id="25" name="TextBox 25"/>
          <p:cNvSpPr txBox="1"/>
          <p:nvPr/>
        </p:nvSpPr>
        <p:spPr>
          <a:xfrm rot="-626817">
            <a:off x="10331610" y="7636086"/>
            <a:ext cx="5416265" cy="1666240"/>
          </a:xfrm>
          <a:prstGeom prst="rect">
            <a:avLst/>
          </a:prstGeom>
        </p:spPr>
        <p:txBody>
          <a:bodyPr lIns="0" tIns="0" rIns="0" bIns="0" rtlCol="0" anchor="t">
            <a:spAutoFit/>
          </a:bodyPr>
          <a:lstStyle/>
          <a:p>
            <a:pPr algn="ctr">
              <a:lnSpc>
                <a:spcPts val="2180"/>
              </a:lnSpc>
            </a:pPr>
            <a:r>
              <a:rPr lang="en-US" sz="2000">
                <a:solidFill>
                  <a:srgbClr val="000000"/>
                </a:solidFill>
                <a:latin typeface="Dreaming Outloud Sans"/>
              </a:rPr>
              <a:t>Reports are sent three times a year at the end of every term. Parent’s Evenings are then run twice a year at the end of Autumn and Spring half terms in order for staff to inform you of successes and next steps.</a:t>
            </a:r>
          </a:p>
          <a:p>
            <a:pPr algn="ctr">
              <a:lnSpc>
                <a:spcPts val="2180"/>
              </a:lnSpc>
              <a:spcBef>
                <a:spcPct val="0"/>
              </a:spcBef>
            </a:pPr>
            <a:r>
              <a:rPr lang="en-US" sz="2000">
                <a:solidFill>
                  <a:srgbClr val="000000"/>
                </a:solidFill>
                <a:latin typeface="Dreaming Outloud Sans"/>
              </a:rPr>
              <a:t>Parent’s evenings can be book via Arbor.</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6969"/>
        </a:solidFill>
        <a:effectLst/>
      </p:bgPr>
    </p:bg>
    <p:spTree>
      <p:nvGrpSpPr>
        <p:cNvPr id="1" name=""/>
        <p:cNvGrpSpPr/>
        <p:nvPr/>
      </p:nvGrpSpPr>
      <p:grpSpPr>
        <a:xfrm>
          <a:off x="0" y="0"/>
          <a:ext cx="0" cy="0"/>
          <a:chOff x="0" y="0"/>
          <a:chExt cx="0" cy="0"/>
        </a:xfrm>
      </p:grpSpPr>
      <p:sp>
        <p:nvSpPr>
          <p:cNvPr id="2" name="Freeform 2"/>
          <p:cNvSpPr/>
          <p:nvPr/>
        </p:nvSpPr>
        <p:spPr>
          <a:xfrm rot="231311">
            <a:off x="7032801" y="4811538"/>
            <a:ext cx="4222399" cy="1852577"/>
          </a:xfrm>
          <a:custGeom>
            <a:avLst/>
            <a:gdLst/>
            <a:ahLst/>
            <a:cxnLst/>
            <a:rect l="l" t="t" r="r" b="b"/>
            <a:pathLst>
              <a:path w="4222399" h="1852577">
                <a:moveTo>
                  <a:pt x="0" y="0"/>
                </a:moveTo>
                <a:lnTo>
                  <a:pt x="4222398" y="0"/>
                </a:lnTo>
                <a:lnTo>
                  <a:pt x="4222398" y="1852578"/>
                </a:lnTo>
                <a:lnTo>
                  <a:pt x="0" y="185257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flipH="1">
            <a:off x="16884128" y="8770861"/>
            <a:ext cx="6904034" cy="6814857"/>
          </a:xfrm>
          <a:custGeom>
            <a:avLst/>
            <a:gdLst/>
            <a:ahLst/>
            <a:cxnLst/>
            <a:rect l="l" t="t" r="r" b="b"/>
            <a:pathLst>
              <a:path w="6904034" h="6814857">
                <a:moveTo>
                  <a:pt x="6904034" y="0"/>
                </a:moveTo>
                <a:lnTo>
                  <a:pt x="0" y="0"/>
                </a:lnTo>
                <a:lnTo>
                  <a:pt x="0" y="6814856"/>
                </a:lnTo>
                <a:lnTo>
                  <a:pt x="6904034" y="6814856"/>
                </a:lnTo>
                <a:lnTo>
                  <a:pt x="6904034"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flipH="1">
            <a:off x="0" y="-1808595"/>
            <a:ext cx="5748847" cy="5674591"/>
          </a:xfrm>
          <a:custGeom>
            <a:avLst/>
            <a:gdLst/>
            <a:ahLst/>
            <a:cxnLst/>
            <a:rect l="l" t="t" r="r" b="b"/>
            <a:pathLst>
              <a:path w="5748847" h="5674591">
                <a:moveTo>
                  <a:pt x="5748847" y="0"/>
                </a:moveTo>
                <a:lnTo>
                  <a:pt x="0" y="0"/>
                </a:lnTo>
                <a:lnTo>
                  <a:pt x="0" y="5674590"/>
                </a:lnTo>
                <a:lnTo>
                  <a:pt x="5748847" y="5674590"/>
                </a:lnTo>
                <a:lnTo>
                  <a:pt x="5748847"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a:off x="2480526" y="875857"/>
            <a:ext cx="14535673" cy="9065934"/>
          </a:xfrm>
          <a:custGeom>
            <a:avLst/>
            <a:gdLst/>
            <a:ahLst/>
            <a:cxnLst/>
            <a:rect l="l" t="t" r="r" b="b"/>
            <a:pathLst>
              <a:path w="14535673" h="9065934">
                <a:moveTo>
                  <a:pt x="0" y="0"/>
                </a:moveTo>
                <a:lnTo>
                  <a:pt x="14535673" y="0"/>
                </a:lnTo>
                <a:lnTo>
                  <a:pt x="14535673" y="9065934"/>
                </a:lnTo>
                <a:lnTo>
                  <a:pt x="0" y="9065934"/>
                </a:lnTo>
                <a:lnTo>
                  <a:pt x="0" y="0"/>
                </a:lnTo>
                <a:close/>
              </a:path>
            </a:pathLst>
          </a:custGeom>
          <a:blipFill>
            <a:blip r:embed="rId6"/>
            <a:stretch>
              <a:fillRect/>
            </a:stretch>
          </a:blipFill>
        </p:spPr>
      </p:sp>
      <p:sp>
        <p:nvSpPr>
          <p:cNvPr id="6" name="Freeform 6"/>
          <p:cNvSpPr/>
          <p:nvPr/>
        </p:nvSpPr>
        <p:spPr>
          <a:xfrm>
            <a:off x="16249938" y="138106"/>
            <a:ext cx="1268381" cy="1592716"/>
          </a:xfrm>
          <a:custGeom>
            <a:avLst/>
            <a:gdLst/>
            <a:ahLst/>
            <a:cxnLst/>
            <a:rect l="l" t="t" r="r" b="b"/>
            <a:pathLst>
              <a:path w="1268381" h="1592716">
                <a:moveTo>
                  <a:pt x="0" y="0"/>
                </a:moveTo>
                <a:lnTo>
                  <a:pt x="1268381" y="0"/>
                </a:lnTo>
                <a:lnTo>
                  <a:pt x="1268381" y="1592717"/>
                </a:lnTo>
                <a:lnTo>
                  <a:pt x="0" y="159271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grpSp>
        <p:nvGrpSpPr>
          <p:cNvPr id="7" name="Group 7"/>
          <p:cNvGrpSpPr>
            <a:grpSpLocks noChangeAspect="1"/>
          </p:cNvGrpSpPr>
          <p:nvPr/>
        </p:nvGrpSpPr>
        <p:grpSpPr>
          <a:xfrm>
            <a:off x="-289010" y="-24084"/>
            <a:ext cx="3797624" cy="3890079"/>
            <a:chOff x="0" y="0"/>
            <a:chExt cx="2086610" cy="2137410"/>
          </a:xfrm>
        </p:grpSpPr>
        <p:sp>
          <p:nvSpPr>
            <p:cNvPr id="8" name="Freeform 8"/>
            <p:cNvSpPr/>
            <p:nvPr/>
          </p:nvSpPr>
          <p:spPr>
            <a:xfrm>
              <a:off x="2540" y="-2540"/>
              <a:ext cx="2087880" cy="2139950"/>
            </a:xfrm>
            <a:custGeom>
              <a:avLst/>
              <a:gdLst/>
              <a:ahLst/>
              <a:cxnLst/>
              <a:rect l="l" t="t" r="r" b="b"/>
              <a:pathLst>
                <a:path w="2087880" h="2139950">
                  <a:moveTo>
                    <a:pt x="1979930" y="486410"/>
                  </a:moveTo>
                  <a:cubicBezTo>
                    <a:pt x="1964690" y="454660"/>
                    <a:pt x="1948180" y="422910"/>
                    <a:pt x="1929130" y="393700"/>
                  </a:cubicBezTo>
                  <a:cubicBezTo>
                    <a:pt x="1908810" y="363220"/>
                    <a:pt x="1888490" y="330200"/>
                    <a:pt x="1861820" y="304800"/>
                  </a:cubicBezTo>
                  <a:cubicBezTo>
                    <a:pt x="1836420" y="280670"/>
                    <a:pt x="1808480" y="257810"/>
                    <a:pt x="1780540" y="236220"/>
                  </a:cubicBezTo>
                  <a:cubicBezTo>
                    <a:pt x="1725930" y="193040"/>
                    <a:pt x="1666240" y="154940"/>
                    <a:pt x="1606550" y="119380"/>
                  </a:cubicBezTo>
                  <a:cubicBezTo>
                    <a:pt x="1537970" y="77470"/>
                    <a:pt x="1461770" y="55880"/>
                    <a:pt x="1384300" y="34290"/>
                  </a:cubicBezTo>
                  <a:cubicBezTo>
                    <a:pt x="1337310" y="21590"/>
                    <a:pt x="1289050" y="11430"/>
                    <a:pt x="1239520" y="5080"/>
                  </a:cubicBezTo>
                  <a:cubicBezTo>
                    <a:pt x="1203960" y="0"/>
                    <a:pt x="1165860" y="2540"/>
                    <a:pt x="1129030" y="6350"/>
                  </a:cubicBezTo>
                  <a:cubicBezTo>
                    <a:pt x="1079500" y="10160"/>
                    <a:pt x="1029970" y="13970"/>
                    <a:pt x="980440" y="22860"/>
                  </a:cubicBezTo>
                  <a:cubicBezTo>
                    <a:pt x="943610" y="24130"/>
                    <a:pt x="908050" y="25400"/>
                    <a:pt x="869950" y="29210"/>
                  </a:cubicBezTo>
                  <a:cubicBezTo>
                    <a:pt x="850900" y="30480"/>
                    <a:pt x="831850" y="33020"/>
                    <a:pt x="812800" y="35560"/>
                  </a:cubicBezTo>
                  <a:cubicBezTo>
                    <a:pt x="800100" y="38100"/>
                    <a:pt x="788670" y="40640"/>
                    <a:pt x="777240" y="43180"/>
                  </a:cubicBezTo>
                  <a:cubicBezTo>
                    <a:pt x="730250" y="54610"/>
                    <a:pt x="685800" y="74930"/>
                    <a:pt x="645160" y="96520"/>
                  </a:cubicBezTo>
                  <a:cubicBezTo>
                    <a:pt x="562610" y="139700"/>
                    <a:pt x="483870" y="190500"/>
                    <a:pt x="411480" y="247650"/>
                  </a:cubicBezTo>
                  <a:cubicBezTo>
                    <a:pt x="381000" y="271780"/>
                    <a:pt x="351790" y="297180"/>
                    <a:pt x="322580" y="323850"/>
                  </a:cubicBezTo>
                  <a:cubicBezTo>
                    <a:pt x="270510" y="372110"/>
                    <a:pt x="227330" y="429260"/>
                    <a:pt x="187960" y="487680"/>
                  </a:cubicBezTo>
                  <a:cubicBezTo>
                    <a:pt x="158750" y="529590"/>
                    <a:pt x="134620" y="577850"/>
                    <a:pt x="114300" y="623570"/>
                  </a:cubicBezTo>
                  <a:cubicBezTo>
                    <a:pt x="99060" y="657860"/>
                    <a:pt x="82550" y="692150"/>
                    <a:pt x="72390" y="728980"/>
                  </a:cubicBezTo>
                  <a:cubicBezTo>
                    <a:pt x="44450" y="819150"/>
                    <a:pt x="22860" y="910590"/>
                    <a:pt x="8890" y="1003300"/>
                  </a:cubicBezTo>
                  <a:cubicBezTo>
                    <a:pt x="3810" y="1040130"/>
                    <a:pt x="1270" y="1076960"/>
                    <a:pt x="0" y="1115060"/>
                  </a:cubicBezTo>
                  <a:lnTo>
                    <a:pt x="0" y="1165860"/>
                  </a:lnTo>
                  <a:cubicBezTo>
                    <a:pt x="1270" y="1197610"/>
                    <a:pt x="2540" y="1236980"/>
                    <a:pt x="8890" y="1268730"/>
                  </a:cubicBezTo>
                  <a:cubicBezTo>
                    <a:pt x="15240" y="1305560"/>
                    <a:pt x="21590" y="1343660"/>
                    <a:pt x="31750" y="1379220"/>
                  </a:cubicBezTo>
                  <a:cubicBezTo>
                    <a:pt x="54610" y="1452880"/>
                    <a:pt x="78740" y="1527810"/>
                    <a:pt x="118110" y="1595120"/>
                  </a:cubicBezTo>
                  <a:cubicBezTo>
                    <a:pt x="138430" y="1629410"/>
                    <a:pt x="160020" y="1663700"/>
                    <a:pt x="182880" y="1695450"/>
                  </a:cubicBezTo>
                  <a:cubicBezTo>
                    <a:pt x="212090" y="1738630"/>
                    <a:pt x="241300" y="1780540"/>
                    <a:pt x="278130" y="1817370"/>
                  </a:cubicBezTo>
                  <a:cubicBezTo>
                    <a:pt x="322580" y="1863090"/>
                    <a:pt x="374650" y="1903730"/>
                    <a:pt x="427990" y="1939290"/>
                  </a:cubicBezTo>
                  <a:cubicBezTo>
                    <a:pt x="539750" y="2012950"/>
                    <a:pt x="673100" y="2054860"/>
                    <a:pt x="801370" y="2090420"/>
                  </a:cubicBezTo>
                  <a:cubicBezTo>
                    <a:pt x="831850" y="2099310"/>
                    <a:pt x="863600" y="2106930"/>
                    <a:pt x="895350" y="2113280"/>
                  </a:cubicBezTo>
                  <a:cubicBezTo>
                    <a:pt x="944880" y="2123440"/>
                    <a:pt x="994410" y="2134870"/>
                    <a:pt x="1043940" y="2137410"/>
                  </a:cubicBezTo>
                  <a:cubicBezTo>
                    <a:pt x="1083310" y="2139950"/>
                    <a:pt x="1123950" y="2136140"/>
                    <a:pt x="1163320" y="2133600"/>
                  </a:cubicBezTo>
                  <a:cubicBezTo>
                    <a:pt x="1216660" y="2129790"/>
                    <a:pt x="1270000" y="2124710"/>
                    <a:pt x="1323340" y="2113280"/>
                  </a:cubicBezTo>
                  <a:cubicBezTo>
                    <a:pt x="1375410" y="2101850"/>
                    <a:pt x="1424940" y="2084070"/>
                    <a:pt x="1473200" y="2062480"/>
                  </a:cubicBezTo>
                  <a:cubicBezTo>
                    <a:pt x="1549400" y="2029460"/>
                    <a:pt x="1623060" y="1983740"/>
                    <a:pt x="1678940" y="1921510"/>
                  </a:cubicBezTo>
                  <a:cubicBezTo>
                    <a:pt x="1739900" y="1852930"/>
                    <a:pt x="1798320" y="1783080"/>
                    <a:pt x="1847850" y="1705610"/>
                  </a:cubicBezTo>
                  <a:cubicBezTo>
                    <a:pt x="1896110" y="1630680"/>
                    <a:pt x="1936750" y="1550670"/>
                    <a:pt x="1976120" y="1469390"/>
                  </a:cubicBezTo>
                  <a:cubicBezTo>
                    <a:pt x="2007870" y="1403350"/>
                    <a:pt x="2039620" y="1334770"/>
                    <a:pt x="2056130" y="1262380"/>
                  </a:cubicBezTo>
                  <a:cubicBezTo>
                    <a:pt x="2067560" y="1212850"/>
                    <a:pt x="2077720" y="1162050"/>
                    <a:pt x="2082800" y="1112520"/>
                  </a:cubicBezTo>
                  <a:cubicBezTo>
                    <a:pt x="2086610" y="1074420"/>
                    <a:pt x="2087880" y="1037590"/>
                    <a:pt x="2087880" y="1000760"/>
                  </a:cubicBezTo>
                  <a:cubicBezTo>
                    <a:pt x="2087880" y="910590"/>
                    <a:pt x="2082800" y="820420"/>
                    <a:pt x="2067560" y="731520"/>
                  </a:cubicBezTo>
                  <a:cubicBezTo>
                    <a:pt x="2061210" y="695960"/>
                    <a:pt x="2052320" y="661670"/>
                    <a:pt x="2039620" y="628650"/>
                  </a:cubicBezTo>
                  <a:cubicBezTo>
                    <a:pt x="2019300" y="581660"/>
                    <a:pt x="2002790" y="533400"/>
                    <a:pt x="1979930" y="486410"/>
                  </a:cubicBezTo>
                  <a:close/>
                </a:path>
              </a:pathLst>
            </a:custGeom>
            <a:blipFill>
              <a:blip r:embed="rId9"/>
              <a:stretch>
                <a:fillRect t="-23358" b="-23358"/>
              </a:stretch>
            </a:blipFill>
          </p:spPr>
        </p:sp>
      </p:grpSp>
      <p:sp>
        <p:nvSpPr>
          <p:cNvPr id="9" name="Freeform 9"/>
          <p:cNvSpPr/>
          <p:nvPr/>
        </p:nvSpPr>
        <p:spPr>
          <a:xfrm>
            <a:off x="0" y="4036772"/>
            <a:ext cx="5946599" cy="2213456"/>
          </a:xfrm>
          <a:custGeom>
            <a:avLst/>
            <a:gdLst/>
            <a:ahLst/>
            <a:cxnLst/>
            <a:rect l="l" t="t" r="r" b="b"/>
            <a:pathLst>
              <a:path w="5946599" h="2213456">
                <a:moveTo>
                  <a:pt x="0" y="0"/>
                </a:moveTo>
                <a:lnTo>
                  <a:pt x="5946599" y="0"/>
                </a:lnTo>
                <a:lnTo>
                  <a:pt x="5946599" y="2213456"/>
                </a:lnTo>
                <a:lnTo>
                  <a:pt x="0" y="2213456"/>
                </a:lnTo>
                <a:lnTo>
                  <a:pt x="0" y="0"/>
                </a:lnTo>
                <a:close/>
              </a:path>
            </a:pathLst>
          </a:custGeom>
          <a:blipFill>
            <a:blip r:embed="rId10"/>
            <a:stretch>
              <a:fillRect/>
            </a:stretch>
          </a:blipFill>
        </p:spPr>
      </p:sp>
      <p:sp>
        <p:nvSpPr>
          <p:cNvPr id="10" name="TextBox 10"/>
          <p:cNvSpPr txBox="1"/>
          <p:nvPr/>
        </p:nvSpPr>
        <p:spPr>
          <a:xfrm>
            <a:off x="98876" y="4526593"/>
            <a:ext cx="5748847" cy="1186189"/>
          </a:xfrm>
          <a:prstGeom prst="rect">
            <a:avLst/>
          </a:prstGeom>
        </p:spPr>
        <p:txBody>
          <a:bodyPr lIns="0" tIns="0" rIns="0" bIns="0" rtlCol="0" anchor="t">
            <a:spAutoFit/>
          </a:bodyPr>
          <a:lstStyle/>
          <a:p>
            <a:pPr algn="ctr">
              <a:lnSpc>
                <a:spcPts val="3162"/>
              </a:lnSpc>
            </a:pPr>
            <a:r>
              <a:rPr lang="en-US" sz="2258">
                <a:solidFill>
                  <a:srgbClr val="000000"/>
                </a:solidFill>
                <a:latin typeface="Dreaming Outloud Sans"/>
              </a:rPr>
              <a:t>Holiday request forms can be collected from the school office. We encourage you to avoid taking holidays within school time.</a:t>
            </a:r>
          </a:p>
        </p:txBody>
      </p:sp>
      <p:sp>
        <p:nvSpPr>
          <p:cNvPr id="11" name="Freeform 11"/>
          <p:cNvSpPr/>
          <p:nvPr/>
        </p:nvSpPr>
        <p:spPr>
          <a:xfrm rot="-99214">
            <a:off x="109146" y="5352751"/>
            <a:ext cx="573430" cy="720061"/>
          </a:xfrm>
          <a:custGeom>
            <a:avLst/>
            <a:gdLst/>
            <a:ahLst/>
            <a:cxnLst/>
            <a:rect l="l" t="t" r="r" b="b"/>
            <a:pathLst>
              <a:path w="573430" h="720061">
                <a:moveTo>
                  <a:pt x="0" y="0"/>
                </a:moveTo>
                <a:lnTo>
                  <a:pt x="573430" y="0"/>
                </a:lnTo>
                <a:lnTo>
                  <a:pt x="573430" y="720061"/>
                </a:lnTo>
                <a:lnTo>
                  <a:pt x="0" y="72006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2" name="Freeform 12"/>
          <p:cNvSpPr/>
          <p:nvPr/>
        </p:nvSpPr>
        <p:spPr>
          <a:xfrm>
            <a:off x="12870705" y="3767638"/>
            <a:ext cx="264512" cy="275175"/>
          </a:xfrm>
          <a:custGeom>
            <a:avLst/>
            <a:gdLst/>
            <a:ahLst/>
            <a:cxnLst/>
            <a:rect l="l" t="t" r="r" b="b"/>
            <a:pathLst>
              <a:path w="264512" h="275175">
                <a:moveTo>
                  <a:pt x="0" y="0"/>
                </a:moveTo>
                <a:lnTo>
                  <a:pt x="264512" y="0"/>
                </a:lnTo>
                <a:lnTo>
                  <a:pt x="264512" y="275175"/>
                </a:lnTo>
                <a:lnTo>
                  <a:pt x="0" y="27517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3" name="Freeform 13"/>
          <p:cNvSpPr/>
          <p:nvPr/>
        </p:nvSpPr>
        <p:spPr>
          <a:xfrm>
            <a:off x="12870705" y="4233270"/>
            <a:ext cx="264512" cy="275175"/>
          </a:xfrm>
          <a:custGeom>
            <a:avLst/>
            <a:gdLst/>
            <a:ahLst/>
            <a:cxnLst/>
            <a:rect l="l" t="t" r="r" b="b"/>
            <a:pathLst>
              <a:path w="264512" h="275175">
                <a:moveTo>
                  <a:pt x="0" y="0"/>
                </a:moveTo>
                <a:lnTo>
                  <a:pt x="264512" y="0"/>
                </a:lnTo>
                <a:lnTo>
                  <a:pt x="264512" y="275175"/>
                </a:lnTo>
                <a:lnTo>
                  <a:pt x="0" y="27517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4" name="Freeform 14"/>
          <p:cNvSpPr/>
          <p:nvPr/>
        </p:nvSpPr>
        <p:spPr>
          <a:xfrm>
            <a:off x="12870705" y="4666016"/>
            <a:ext cx="264512" cy="275175"/>
          </a:xfrm>
          <a:custGeom>
            <a:avLst/>
            <a:gdLst/>
            <a:ahLst/>
            <a:cxnLst/>
            <a:rect l="l" t="t" r="r" b="b"/>
            <a:pathLst>
              <a:path w="264512" h="275175">
                <a:moveTo>
                  <a:pt x="0" y="0"/>
                </a:moveTo>
                <a:lnTo>
                  <a:pt x="264512" y="0"/>
                </a:lnTo>
                <a:lnTo>
                  <a:pt x="264512" y="275175"/>
                </a:lnTo>
                <a:lnTo>
                  <a:pt x="0" y="27517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5" name="Freeform 15"/>
          <p:cNvSpPr/>
          <p:nvPr/>
        </p:nvSpPr>
        <p:spPr>
          <a:xfrm>
            <a:off x="12870705" y="5069453"/>
            <a:ext cx="264512" cy="275175"/>
          </a:xfrm>
          <a:custGeom>
            <a:avLst/>
            <a:gdLst/>
            <a:ahLst/>
            <a:cxnLst/>
            <a:rect l="l" t="t" r="r" b="b"/>
            <a:pathLst>
              <a:path w="264512" h="275175">
                <a:moveTo>
                  <a:pt x="0" y="0"/>
                </a:moveTo>
                <a:lnTo>
                  <a:pt x="264512" y="0"/>
                </a:lnTo>
                <a:lnTo>
                  <a:pt x="264512" y="275175"/>
                </a:lnTo>
                <a:lnTo>
                  <a:pt x="0" y="27517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6" name="Freeform 16"/>
          <p:cNvSpPr/>
          <p:nvPr/>
        </p:nvSpPr>
        <p:spPr>
          <a:xfrm>
            <a:off x="4024671" y="502093"/>
            <a:ext cx="1724175" cy="2357846"/>
          </a:xfrm>
          <a:custGeom>
            <a:avLst/>
            <a:gdLst/>
            <a:ahLst/>
            <a:cxnLst/>
            <a:rect l="l" t="t" r="r" b="b"/>
            <a:pathLst>
              <a:path w="1724175" h="2357846">
                <a:moveTo>
                  <a:pt x="0" y="0"/>
                </a:moveTo>
                <a:lnTo>
                  <a:pt x="1724176" y="0"/>
                </a:lnTo>
                <a:lnTo>
                  <a:pt x="1724176" y="2357847"/>
                </a:lnTo>
                <a:lnTo>
                  <a:pt x="0" y="2357847"/>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7" name="TextBox 17"/>
          <p:cNvSpPr txBox="1"/>
          <p:nvPr/>
        </p:nvSpPr>
        <p:spPr>
          <a:xfrm>
            <a:off x="7660334" y="50672"/>
            <a:ext cx="3652367" cy="883793"/>
          </a:xfrm>
          <a:prstGeom prst="rect">
            <a:avLst/>
          </a:prstGeom>
        </p:spPr>
        <p:txBody>
          <a:bodyPr lIns="0" tIns="0" rIns="0" bIns="0" rtlCol="0" anchor="t">
            <a:spAutoFit/>
          </a:bodyPr>
          <a:lstStyle/>
          <a:p>
            <a:pPr algn="ctr">
              <a:lnSpc>
                <a:spcPts val="6438"/>
              </a:lnSpc>
            </a:pPr>
            <a:r>
              <a:rPr lang="en-US" sz="5697">
                <a:solidFill>
                  <a:srgbClr val="EEF4F4"/>
                </a:solidFill>
                <a:latin typeface="Scripter"/>
              </a:rPr>
              <a:t>Attendance</a:t>
            </a:r>
          </a:p>
        </p:txBody>
      </p:sp>
      <p:sp>
        <p:nvSpPr>
          <p:cNvPr id="18" name="TextBox 18"/>
          <p:cNvSpPr txBox="1"/>
          <p:nvPr/>
        </p:nvSpPr>
        <p:spPr>
          <a:xfrm>
            <a:off x="11312701" y="1117414"/>
            <a:ext cx="5571427" cy="1897955"/>
          </a:xfrm>
          <a:prstGeom prst="rect">
            <a:avLst/>
          </a:prstGeom>
        </p:spPr>
        <p:txBody>
          <a:bodyPr lIns="0" tIns="0" rIns="0" bIns="0" rtlCol="0" anchor="t">
            <a:spAutoFit/>
          </a:bodyPr>
          <a:lstStyle/>
          <a:p>
            <a:pPr algn="ctr">
              <a:lnSpc>
                <a:spcPts val="3725"/>
              </a:lnSpc>
            </a:pPr>
            <a:r>
              <a:rPr lang="en-US" sz="2661" dirty="0">
                <a:solidFill>
                  <a:srgbClr val="000000"/>
                </a:solidFill>
                <a:latin typeface="Dreaming Outloud Sans"/>
              </a:rPr>
              <a:t>Attendance is tracked daily</a:t>
            </a:r>
          </a:p>
          <a:p>
            <a:pPr algn="ctr">
              <a:lnSpc>
                <a:spcPts val="3725"/>
              </a:lnSpc>
            </a:pPr>
            <a:r>
              <a:rPr lang="en-US" sz="2661" dirty="0">
                <a:solidFill>
                  <a:srgbClr val="000000"/>
                </a:solidFill>
                <a:latin typeface="Dreaming Outloud Sans"/>
              </a:rPr>
              <a:t>It is of the up-most importance that you report absences. This is to support our safeguarding procedures </a:t>
            </a:r>
          </a:p>
        </p:txBody>
      </p:sp>
      <p:sp>
        <p:nvSpPr>
          <p:cNvPr id="19" name="TextBox 19"/>
          <p:cNvSpPr txBox="1"/>
          <p:nvPr/>
        </p:nvSpPr>
        <p:spPr>
          <a:xfrm>
            <a:off x="13202912" y="3665342"/>
            <a:ext cx="4056388" cy="1679286"/>
          </a:xfrm>
          <a:prstGeom prst="rect">
            <a:avLst/>
          </a:prstGeom>
        </p:spPr>
        <p:txBody>
          <a:bodyPr lIns="0" tIns="0" rIns="0" bIns="0" rtlCol="0" anchor="t">
            <a:spAutoFit/>
          </a:bodyPr>
          <a:lstStyle/>
          <a:p>
            <a:pPr algn="l">
              <a:lnSpc>
                <a:spcPts val="3363"/>
              </a:lnSpc>
            </a:pPr>
            <a:r>
              <a:rPr lang="en-US" sz="2402">
                <a:solidFill>
                  <a:srgbClr val="F90303"/>
                </a:solidFill>
                <a:latin typeface="Dreaming Outloud Sans"/>
              </a:rPr>
              <a:t>Forming good habits</a:t>
            </a:r>
          </a:p>
          <a:p>
            <a:pPr algn="l">
              <a:lnSpc>
                <a:spcPts val="3363"/>
              </a:lnSpc>
            </a:pPr>
            <a:r>
              <a:rPr lang="en-US" sz="2402">
                <a:solidFill>
                  <a:srgbClr val="F90303"/>
                </a:solidFill>
                <a:latin typeface="Dreaming Outloud Sans"/>
              </a:rPr>
              <a:t>Supports progress</a:t>
            </a:r>
          </a:p>
          <a:p>
            <a:pPr algn="l">
              <a:lnSpc>
                <a:spcPts val="3363"/>
              </a:lnSpc>
            </a:pPr>
            <a:r>
              <a:rPr lang="en-US" sz="2402">
                <a:solidFill>
                  <a:srgbClr val="F90303"/>
                </a:solidFill>
                <a:latin typeface="Dreaming Outloud Sans"/>
              </a:rPr>
              <a:t>Increased wellbeing </a:t>
            </a:r>
          </a:p>
          <a:p>
            <a:pPr algn="l">
              <a:lnSpc>
                <a:spcPts val="3363"/>
              </a:lnSpc>
            </a:pPr>
            <a:r>
              <a:rPr lang="en-US" sz="2402">
                <a:solidFill>
                  <a:srgbClr val="F90303"/>
                </a:solidFill>
                <a:latin typeface="Dreaming Outloud Sans"/>
              </a:rPr>
              <a:t>Supports to build friendships</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flipH="1">
            <a:off x="16884128" y="8770861"/>
            <a:ext cx="6904034" cy="6814857"/>
          </a:xfrm>
          <a:custGeom>
            <a:avLst/>
            <a:gdLst/>
            <a:ahLst/>
            <a:cxnLst/>
            <a:rect l="l" t="t" r="r" b="b"/>
            <a:pathLst>
              <a:path w="6904034" h="6814857">
                <a:moveTo>
                  <a:pt x="6904034" y="0"/>
                </a:moveTo>
                <a:lnTo>
                  <a:pt x="0" y="0"/>
                </a:lnTo>
                <a:lnTo>
                  <a:pt x="0" y="6814856"/>
                </a:lnTo>
                <a:lnTo>
                  <a:pt x="6904034" y="6814856"/>
                </a:lnTo>
                <a:lnTo>
                  <a:pt x="6904034"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flipH="1">
            <a:off x="0" y="-1808595"/>
            <a:ext cx="5748847" cy="5674591"/>
          </a:xfrm>
          <a:custGeom>
            <a:avLst/>
            <a:gdLst/>
            <a:ahLst/>
            <a:cxnLst/>
            <a:rect l="l" t="t" r="r" b="b"/>
            <a:pathLst>
              <a:path w="5748847" h="5674591">
                <a:moveTo>
                  <a:pt x="5748847" y="0"/>
                </a:moveTo>
                <a:lnTo>
                  <a:pt x="0" y="0"/>
                </a:lnTo>
                <a:lnTo>
                  <a:pt x="0" y="5674590"/>
                </a:lnTo>
                <a:lnTo>
                  <a:pt x="5748847" y="5674590"/>
                </a:lnTo>
                <a:lnTo>
                  <a:pt x="5748847"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6" name="Freeform 6"/>
          <p:cNvSpPr/>
          <p:nvPr/>
        </p:nvSpPr>
        <p:spPr>
          <a:xfrm>
            <a:off x="16249938" y="138106"/>
            <a:ext cx="1268381" cy="1592716"/>
          </a:xfrm>
          <a:custGeom>
            <a:avLst/>
            <a:gdLst/>
            <a:ahLst/>
            <a:cxnLst/>
            <a:rect l="l" t="t" r="r" b="b"/>
            <a:pathLst>
              <a:path w="1268381" h="1592716">
                <a:moveTo>
                  <a:pt x="0" y="0"/>
                </a:moveTo>
                <a:lnTo>
                  <a:pt x="1268381" y="0"/>
                </a:lnTo>
                <a:lnTo>
                  <a:pt x="1268381" y="1592717"/>
                </a:lnTo>
                <a:lnTo>
                  <a:pt x="0" y="159271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nvGrpSpPr>
          <p:cNvPr id="7" name="Group 7"/>
          <p:cNvGrpSpPr>
            <a:grpSpLocks noChangeAspect="1"/>
          </p:cNvGrpSpPr>
          <p:nvPr/>
        </p:nvGrpSpPr>
        <p:grpSpPr>
          <a:xfrm>
            <a:off x="-289010" y="-24084"/>
            <a:ext cx="3797624" cy="3890079"/>
            <a:chOff x="0" y="0"/>
            <a:chExt cx="2086610" cy="2137410"/>
          </a:xfrm>
        </p:grpSpPr>
        <p:sp>
          <p:nvSpPr>
            <p:cNvPr id="8" name="Freeform 8"/>
            <p:cNvSpPr/>
            <p:nvPr/>
          </p:nvSpPr>
          <p:spPr>
            <a:xfrm>
              <a:off x="2540" y="-2540"/>
              <a:ext cx="2087880" cy="2139950"/>
            </a:xfrm>
            <a:custGeom>
              <a:avLst/>
              <a:gdLst/>
              <a:ahLst/>
              <a:cxnLst/>
              <a:rect l="l" t="t" r="r" b="b"/>
              <a:pathLst>
                <a:path w="2087880" h="2139950">
                  <a:moveTo>
                    <a:pt x="1979930" y="486410"/>
                  </a:moveTo>
                  <a:cubicBezTo>
                    <a:pt x="1964690" y="454660"/>
                    <a:pt x="1948180" y="422910"/>
                    <a:pt x="1929130" y="393700"/>
                  </a:cubicBezTo>
                  <a:cubicBezTo>
                    <a:pt x="1908810" y="363220"/>
                    <a:pt x="1888490" y="330200"/>
                    <a:pt x="1861820" y="304800"/>
                  </a:cubicBezTo>
                  <a:cubicBezTo>
                    <a:pt x="1836420" y="280670"/>
                    <a:pt x="1808480" y="257810"/>
                    <a:pt x="1780540" y="236220"/>
                  </a:cubicBezTo>
                  <a:cubicBezTo>
                    <a:pt x="1725930" y="193040"/>
                    <a:pt x="1666240" y="154940"/>
                    <a:pt x="1606550" y="119380"/>
                  </a:cubicBezTo>
                  <a:cubicBezTo>
                    <a:pt x="1537970" y="77470"/>
                    <a:pt x="1461770" y="55880"/>
                    <a:pt x="1384300" y="34290"/>
                  </a:cubicBezTo>
                  <a:cubicBezTo>
                    <a:pt x="1337310" y="21590"/>
                    <a:pt x="1289050" y="11430"/>
                    <a:pt x="1239520" y="5080"/>
                  </a:cubicBezTo>
                  <a:cubicBezTo>
                    <a:pt x="1203960" y="0"/>
                    <a:pt x="1165860" y="2540"/>
                    <a:pt x="1129030" y="6350"/>
                  </a:cubicBezTo>
                  <a:cubicBezTo>
                    <a:pt x="1079500" y="10160"/>
                    <a:pt x="1029970" y="13970"/>
                    <a:pt x="980440" y="22860"/>
                  </a:cubicBezTo>
                  <a:cubicBezTo>
                    <a:pt x="943610" y="24130"/>
                    <a:pt x="908050" y="25400"/>
                    <a:pt x="869950" y="29210"/>
                  </a:cubicBezTo>
                  <a:cubicBezTo>
                    <a:pt x="850900" y="30480"/>
                    <a:pt x="831850" y="33020"/>
                    <a:pt x="812800" y="35560"/>
                  </a:cubicBezTo>
                  <a:cubicBezTo>
                    <a:pt x="800100" y="38100"/>
                    <a:pt x="788670" y="40640"/>
                    <a:pt x="777240" y="43180"/>
                  </a:cubicBezTo>
                  <a:cubicBezTo>
                    <a:pt x="730250" y="54610"/>
                    <a:pt x="685800" y="74930"/>
                    <a:pt x="645160" y="96520"/>
                  </a:cubicBezTo>
                  <a:cubicBezTo>
                    <a:pt x="562610" y="139700"/>
                    <a:pt x="483870" y="190500"/>
                    <a:pt x="411480" y="247650"/>
                  </a:cubicBezTo>
                  <a:cubicBezTo>
                    <a:pt x="381000" y="271780"/>
                    <a:pt x="351790" y="297180"/>
                    <a:pt x="322580" y="323850"/>
                  </a:cubicBezTo>
                  <a:cubicBezTo>
                    <a:pt x="270510" y="372110"/>
                    <a:pt x="227330" y="429260"/>
                    <a:pt x="187960" y="487680"/>
                  </a:cubicBezTo>
                  <a:cubicBezTo>
                    <a:pt x="158750" y="529590"/>
                    <a:pt x="134620" y="577850"/>
                    <a:pt x="114300" y="623570"/>
                  </a:cubicBezTo>
                  <a:cubicBezTo>
                    <a:pt x="99060" y="657860"/>
                    <a:pt x="82550" y="692150"/>
                    <a:pt x="72390" y="728980"/>
                  </a:cubicBezTo>
                  <a:cubicBezTo>
                    <a:pt x="44450" y="819150"/>
                    <a:pt x="22860" y="910590"/>
                    <a:pt x="8890" y="1003300"/>
                  </a:cubicBezTo>
                  <a:cubicBezTo>
                    <a:pt x="3810" y="1040130"/>
                    <a:pt x="1270" y="1076960"/>
                    <a:pt x="0" y="1115060"/>
                  </a:cubicBezTo>
                  <a:lnTo>
                    <a:pt x="0" y="1165860"/>
                  </a:lnTo>
                  <a:cubicBezTo>
                    <a:pt x="1270" y="1197610"/>
                    <a:pt x="2540" y="1236980"/>
                    <a:pt x="8890" y="1268730"/>
                  </a:cubicBezTo>
                  <a:cubicBezTo>
                    <a:pt x="15240" y="1305560"/>
                    <a:pt x="21590" y="1343660"/>
                    <a:pt x="31750" y="1379220"/>
                  </a:cubicBezTo>
                  <a:cubicBezTo>
                    <a:pt x="54610" y="1452880"/>
                    <a:pt x="78740" y="1527810"/>
                    <a:pt x="118110" y="1595120"/>
                  </a:cubicBezTo>
                  <a:cubicBezTo>
                    <a:pt x="138430" y="1629410"/>
                    <a:pt x="160020" y="1663700"/>
                    <a:pt x="182880" y="1695450"/>
                  </a:cubicBezTo>
                  <a:cubicBezTo>
                    <a:pt x="212090" y="1738630"/>
                    <a:pt x="241300" y="1780540"/>
                    <a:pt x="278130" y="1817370"/>
                  </a:cubicBezTo>
                  <a:cubicBezTo>
                    <a:pt x="322580" y="1863090"/>
                    <a:pt x="374650" y="1903730"/>
                    <a:pt x="427990" y="1939290"/>
                  </a:cubicBezTo>
                  <a:cubicBezTo>
                    <a:pt x="539750" y="2012950"/>
                    <a:pt x="673100" y="2054860"/>
                    <a:pt x="801370" y="2090420"/>
                  </a:cubicBezTo>
                  <a:cubicBezTo>
                    <a:pt x="831850" y="2099310"/>
                    <a:pt x="863600" y="2106930"/>
                    <a:pt x="895350" y="2113280"/>
                  </a:cubicBezTo>
                  <a:cubicBezTo>
                    <a:pt x="944880" y="2123440"/>
                    <a:pt x="994410" y="2134870"/>
                    <a:pt x="1043940" y="2137410"/>
                  </a:cubicBezTo>
                  <a:cubicBezTo>
                    <a:pt x="1083310" y="2139950"/>
                    <a:pt x="1123950" y="2136140"/>
                    <a:pt x="1163320" y="2133600"/>
                  </a:cubicBezTo>
                  <a:cubicBezTo>
                    <a:pt x="1216660" y="2129790"/>
                    <a:pt x="1270000" y="2124710"/>
                    <a:pt x="1323340" y="2113280"/>
                  </a:cubicBezTo>
                  <a:cubicBezTo>
                    <a:pt x="1375410" y="2101850"/>
                    <a:pt x="1424940" y="2084070"/>
                    <a:pt x="1473200" y="2062480"/>
                  </a:cubicBezTo>
                  <a:cubicBezTo>
                    <a:pt x="1549400" y="2029460"/>
                    <a:pt x="1623060" y="1983740"/>
                    <a:pt x="1678940" y="1921510"/>
                  </a:cubicBezTo>
                  <a:cubicBezTo>
                    <a:pt x="1739900" y="1852930"/>
                    <a:pt x="1798320" y="1783080"/>
                    <a:pt x="1847850" y="1705610"/>
                  </a:cubicBezTo>
                  <a:cubicBezTo>
                    <a:pt x="1896110" y="1630680"/>
                    <a:pt x="1936750" y="1550670"/>
                    <a:pt x="1976120" y="1469390"/>
                  </a:cubicBezTo>
                  <a:cubicBezTo>
                    <a:pt x="2007870" y="1403350"/>
                    <a:pt x="2039620" y="1334770"/>
                    <a:pt x="2056130" y="1262380"/>
                  </a:cubicBezTo>
                  <a:cubicBezTo>
                    <a:pt x="2067560" y="1212850"/>
                    <a:pt x="2077720" y="1162050"/>
                    <a:pt x="2082800" y="1112520"/>
                  </a:cubicBezTo>
                  <a:cubicBezTo>
                    <a:pt x="2086610" y="1074420"/>
                    <a:pt x="2087880" y="1037590"/>
                    <a:pt x="2087880" y="1000760"/>
                  </a:cubicBezTo>
                  <a:cubicBezTo>
                    <a:pt x="2087880" y="910590"/>
                    <a:pt x="2082800" y="820420"/>
                    <a:pt x="2067560" y="731520"/>
                  </a:cubicBezTo>
                  <a:cubicBezTo>
                    <a:pt x="2061210" y="695960"/>
                    <a:pt x="2052320" y="661670"/>
                    <a:pt x="2039620" y="628650"/>
                  </a:cubicBezTo>
                  <a:cubicBezTo>
                    <a:pt x="2019300" y="581660"/>
                    <a:pt x="2002790" y="533400"/>
                    <a:pt x="1979930" y="486410"/>
                  </a:cubicBezTo>
                  <a:close/>
                </a:path>
              </a:pathLst>
            </a:custGeom>
            <a:blipFill>
              <a:blip r:embed="rId7"/>
              <a:stretch>
                <a:fillRect t="-23358" b="-23358"/>
              </a:stretch>
            </a:blipFill>
          </p:spPr>
        </p:sp>
      </p:grpSp>
      <p:sp>
        <p:nvSpPr>
          <p:cNvPr id="11" name="Freeform 11"/>
          <p:cNvSpPr/>
          <p:nvPr/>
        </p:nvSpPr>
        <p:spPr>
          <a:xfrm rot="-99214">
            <a:off x="377195" y="4593600"/>
            <a:ext cx="2509776" cy="2903957"/>
          </a:xfrm>
          <a:custGeom>
            <a:avLst/>
            <a:gdLst/>
            <a:ahLst/>
            <a:cxnLst/>
            <a:rect l="l" t="t" r="r" b="b"/>
            <a:pathLst>
              <a:path w="573430" h="720061">
                <a:moveTo>
                  <a:pt x="0" y="0"/>
                </a:moveTo>
                <a:lnTo>
                  <a:pt x="573430" y="0"/>
                </a:lnTo>
                <a:lnTo>
                  <a:pt x="573430" y="720061"/>
                </a:lnTo>
                <a:lnTo>
                  <a:pt x="0" y="72006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6" name="Freeform 16"/>
          <p:cNvSpPr/>
          <p:nvPr/>
        </p:nvSpPr>
        <p:spPr>
          <a:xfrm>
            <a:off x="13626626" y="7734647"/>
            <a:ext cx="2381538" cy="2407117"/>
          </a:xfrm>
          <a:custGeom>
            <a:avLst/>
            <a:gdLst/>
            <a:ahLst/>
            <a:cxnLst/>
            <a:rect l="l" t="t" r="r" b="b"/>
            <a:pathLst>
              <a:path w="1724175" h="2357846">
                <a:moveTo>
                  <a:pt x="0" y="0"/>
                </a:moveTo>
                <a:lnTo>
                  <a:pt x="1724176" y="0"/>
                </a:lnTo>
                <a:lnTo>
                  <a:pt x="1724176" y="2357847"/>
                </a:lnTo>
                <a:lnTo>
                  <a:pt x="0" y="235784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7" name="TextBox 17"/>
          <p:cNvSpPr txBox="1"/>
          <p:nvPr/>
        </p:nvSpPr>
        <p:spPr>
          <a:xfrm>
            <a:off x="11907337" y="220821"/>
            <a:ext cx="3652367" cy="883793"/>
          </a:xfrm>
          <a:prstGeom prst="rect">
            <a:avLst/>
          </a:prstGeom>
        </p:spPr>
        <p:txBody>
          <a:bodyPr lIns="0" tIns="0" rIns="0" bIns="0" rtlCol="0" anchor="t">
            <a:spAutoFit/>
          </a:bodyPr>
          <a:lstStyle/>
          <a:p>
            <a:pPr marL="0" marR="0" lvl="0" indent="0" algn="ctr" defTabSz="914400" rtl="0" eaLnBrk="1" fontAlgn="auto" latinLnBrk="0" hangingPunct="1">
              <a:lnSpc>
                <a:spcPts val="6438"/>
              </a:lnSpc>
              <a:spcBef>
                <a:spcPts val="0"/>
              </a:spcBef>
              <a:spcAft>
                <a:spcPts val="0"/>
              </a:spcAft>
              <a:buClrTx/>
              <a:buSzTx/>
              <a:buFontTx/>
              <a:buNone/>
              <a:tabLst/>
              <a:defRPr/>
            </a:pPr>
            <a:r>
              <a:rPr kumimoji="0" lang="en-US" sz="5697" b="0" i="0" u="none" strike="noStrike" kern="1200" cap="none" spc="0" normalizeH="0" baseline="0" noProof="0" dirty="0">
                <a:ln>
                  <a:noFill/>
                </a:ln>
                <a:solidFill>
                  <a:srgbClr val="EEF4F4"/>
                </a:solidFill>
                <a:effectLst/>
                <a:uLnTx/>
                <a:uFillTx/>
                <a:latin typeface="Scripter"/>
                <a:ea typeface="+mn-ea"/>
                <a:cs typeface="+mn-cs"/>
              </a:rPr>
              <a:t>Attendance</a:t>
            </a:r>
          </a:p>
        </p:txBody>
      </p:sp>
      <p:sp>
        <p:nvSpPr>
          <p:cNvPr id="20" name="Freeform 6">
            <a:extLst>
              <a:ext uri="{FF2B5EF4-FFF2-40B4-BE49-F238E27FC236}">
                <a16:creationId xmlns:a16="http://schemas.microsoft.com/office/drawing/2014/main" id="{FFFEAE35-E646-4279-A401-DE7135FF11BB}"/>
              </a:ext>
            </a:extLst>
          </p:cNvPr>
          <p:cNvSpPr/>
          <p:nvPr/>
        </p:nvSpPr>
        <p:spPr>
          <a:xfrm>
            <a:off x="304800" y="8589936"/>
            <a:ext cx="2592529" cy="1522631"/>
          </a:xfrm>
          <a:custGeom>
            <a:avLst/>
            <a:gdLst/>
            <a:ahLst/>
            <a:cxnLst/>
            <a:rect l="l" t="t" r="r" b="b"/>
            <a:pathLst>
              <a:path w="1885324" h="1047934">
                <a:moveTo>
                  <a:pt x="0" y="0"/>
                </a:moveTo>
                <a:lnTo>
                  <a:pt x="1885325" y="0"/>
                </a:lnTo>
                <a:lnTo>
                  <a:pt x="1885325" y="1047934"/>
                </a:lnTo>
                <a:lnTo>
                  <a:pt x="0" y="1047934"/>
                </a:lnTo>
                <a:lnTo>
                  <a:pt x="0" y="0"/>
                </a:lnTo>
                <a:close/>
              </a:path>
            </a:pathLst>
          </a:custGeom>
          <a:blipFill>
            <a:blip r:embed="rId10"/>
            <a:stretch>
              <a:fillRect/>
            </a:stretch>
          </a:blipFill>
        </p:spPr>
      </p:sp>
      <p:pic>
        <p:nvPicPr>
          <p:cNvPr id="22" name="Picture 21">
            <a:extLst>
              <a:ext uri="{FF2B5EF4-FFF2-40B4-BE49-F238E27FC236}">
                <a16:creationId xmlns:a16="http://schemas.microsoft.com/office/drawing/2014/main" id="{C492D460-B6EF-487D-B628-AF1769FB442B}"/>
              </a:ext>
            </a:extLst>
          </p:cNvPr>
          <p:cNvPicPr>
            <a:picLocks noChangeAspect="1"/>
          </p:cNvPicPr>
          <p:nvPr/>
        </p:nvPicPr>
        <p:blipFill>
          <a:blip r:embed="rId11"/>
          <a:stretch>
            <a:fillRect/>
          </a:stretch>
        </p:blipFill>
        <p:spPr>
          <a:xfrm>
            <a:off x="3227153" y="95073"/>
            <a:ext cx="8363089" cy="10096854"/>
          </a:xfrm>
          <a:prstGeom prst="rect">
            <a:avLst/>
          </a:prstGeom>
        </p:spPr>
      </p:pic>
      <p:sp>
        <p:nvSpPr>
          <p:cNvPr id="23" name="Freeform 14">
            <a:extLst>
              <a:ext uri="{FF2B5EF4-FFF2-40B4-BE49-F238E27FC236}">
                <a16:creationId xmlns:a16="http://schemas.microsoft.com/office/drawing/2014/main" id="{F81E3927-4206-40F0-8782-F34E4B48239D}"/>
              </a:ext>
            </a:extLst>
          </p:cNvPr>
          <p:cNvSpPr/>
          <p:nvPr/>
        </p:nvSpPr>
        <p:spPr>
          <a:xfrm>
            <a:off x="12648208" y="4555230"/>
            <a:ext cx="455032" cy="760113"/>
          </a:xfrm>
          <a:custGeom>
            <a:avLst/>
            <a:gdLst/>
            <a:ahLst/>
            <a:cxnLst/>
            <a:rect l="l" t="t" r="r" b="b"/>
            <a:pathLst>
              <a:path w="264512" h="275175">
                <a:moveTo>
                  <a:pt x="0" y="0"/>
                </a:moveTo>
                <a:lnTo>
                  <a:pt x="264512" y="0"/>
                </a:lnTo>
                <a:lnTo>
                  <a:pt x="264512" y="275175"/>
                </a:lnTo>
                <a:lnTo>
                  <a:pt x="0" y="27517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24" name="Freeform 15">
            <a:extLst>
              <a:ext uri="{FF2B5EF4-FFF2-40B4-BE49-F238E27FC236}">
                <a16:creationId xmlns:a16="http://schemas.microsoft.com/office/drawing/2014/main" id="{C892003E-2073-42B4-8F3F-4653DB7EDD0A}"/>
              </a:ext>
            </a:extLst>
          </p:cNvPr>
          <p:cNvSpPr/>
          <p:nvPr/>
        </p:nvSpPr>
        <p:spPr>
          <a:xfrm>
            <a:off x="12680255" y="1858476"/>
            <a:ext cx="455032" cy="760113"/>
          </a:xfrm>
          <a:custGeom>
            <a:avLst/>
            <a:gdLst/>
            <a:ahLst/>
            <a:cxnLst/>
            <a:rect l="l" t="t" r="r" b="b"/>
            <a:pathLst>
              <a:path w="264512" h="275175">
                <a:moveTo>
                  <a:pt x="0" y="0"/>
                </a:moveTo>
                <a:lnTo>
                  <a:pt x="264512" y="0"/>
                </a:lnTo>
                <a:lnTo>
                  <a:pt x="264512" y="275175"/>
                </a:lnTo>
                <a:lnTo>
                  <a:pt x="0" y="27517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25" name="TextBox 19">
            <a:extLst>
              <a:ext uri="{FF2B5EF4-FFF2-40B4-BE49-F238E27FC236}">
                <a16:creationId xmlns:a16="http://schemas.microsoft.com/office/drawing/2014/main" id="{2090D30B-9F43-4DC5-B048-9FA524144784}"/>
              </a:ext>
            </a:extLst>
          </p:cNvPr>
          <p:cNvSpPr txBox="1"/>
          <p:nvPr/>
        </p:nvSpPr>
        <p:spPr>
          <a:xfrm>
            <a:off x="13159600" y="1963632"/>
            <a:ext cx="5128399" cy="5816977"/>
          </a:xfrm>
          <a:prstGeom prst="rect">
            <a:avLst/>
          </a:prstGeom>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F90303"/>
                </a:solidFill>
                <a:effectLst/>
                <a:uLnTx/>
                <a:uFillTx/>
                <a:latin typeface="Dreaming Outloud Sans"/>
                <a:ea typeface="+mn-ea"/>
                <a:cs typeface="+mn-cs"/>
              </a:rPr>
              <a:t>Forming good habits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F90303"/>
                </a:solidFill>
                <a:effectLst/>
                <a:uLnTx/>
                <a:uFillTx/>
                <a:latin typeface="Dreaming Outloud Sans"/>
                <a:ea typeface="+mn-ea"/>
                <a:cs typeface="+mn-cs"/>
              </a:rPr>
              <a:t>Supports progress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F90303"/>
                </a:solidFill>
                <a:effectLst/>
                <a:uLnTx/>
                <a:uFillTx/>
                <a:latin typeface="Dreaming Outloud Sans"/>
                <a:ea typeface="+mn-ea"/>
                <a:cs typeface="+mn-cs"/>
              </a:rPr>
              <a:t>Increased wellbeing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F90303"/>
                </a:solidFill>
                <a:effectLst/>
                <a:uLnTx/>
                <a:uFillTx/>
                <a:latin typeface="Dreaming Outloud Sans"/>
                <a:ea typeface="+mn-ea"/>
                <a:cs typeface="+mn-cs"/>
              </a:rPr>
              <a:t>Supports to build friendships</a:t>
            </a:r>
          </a:p>
        </p:txBody>
      </p:sp>
      <p:sp>
        <p:nvSpPr>
          <p:cNvPr id="26" name="Freeform 14">
            <a:extLst>
              <a:ext uri="{FF2B5EF4-FFF2-40B4-BE49-F238E27FC236}">
                <a16:creationId xmlns:a16="http://schemas.microsoft.com/office/drawing/2014/main" id="{F8297DD6-2694-4596-90DB-E4B4EB47995A}"/>
              </a:ext>
            </a:extLst>
          </p:cNvPr>
          <p:cNvSpPr/>
          <p:nvPr/>
        </p:nvSpPr>
        <p:spPr>
          <a:xfrm>
            <a:off x="12669607" y="6174341"/>
            <a:ext cx="455032" cy="760113"/>
          </a:xfrm>
          <a:custGeom>
            <a:avLst/>
            <a:gdLst/>
            <a:ahLst/>
            <a:cxnLst/>
            <a:rect l="l" t="t" r="r" b="b"/>
            <a:pathLst>
              <a:path w="264512" h="275175">
                <a:moveTo>
                  <a:pt x="0" y="0"/>
                </a:moveTo>
                <a:lnTo>
                  <a:pt x="264512" y="0"/>
                </a:lnTo>
                <a:lnTo>
                  <a:pt x="264512" y="275175"/>
                </a:lnTo>
                <a:lnTo>
                  <a:pt x="0" y="27517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27" name="Freeform 14">
            <a:extLst>
              <a:ext uri="{FF2B5EF4-FFF2-40B4-BE49-F238E27FC236}">
                <a16:creationId xmlns:a16="http://schemas.microsoft.com/office/drawing/2014/main" id="{5A908955-4ED3-4BD5-935D-77A33E674FDC}"/>
              </a:ext>
            </a:extLst>
          </p:cNvPr>
          <p:cNvSpPr/>
          <p:nvPr/>
        </p:nvSpPr>
        <p:spPr>
          <a:xfrm>
            <a:off x="12704568" y="3612998"/>
            <a:ext cx="455032" cy="760113"/>
          </a:xfrm>
          <a:custGeom>
            <a:avLst/>
            <a:gdLst/>
            <a:ahLst/>
            <a:cxnLst/>
            <a:rect l="l" t="t" r="r" b="b"/>
            <a:pathLst>
              <a:path w="264512" h="275175">
                <a:moveTo>
                  <a:pt x="0" y="0"/>
                </a:moveTo>
                <a:lnTo>
                  <a:pt x="264512" y="0"/>
                </a:lnTo>
                <a:lnTo>
                  <a:pt x="264512" y="275175"/>
                </a:lnTo>
                <a:lnTo>
                  <a:pt x="0" y="27517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Tree>
    <p:extLst>
      <p:ext uri="{BB962C8B-B14F-4D97-AF65-F5344CB8AC3E}">
        <p14:creationId xmlns:p14="http://schemas.microsoft.com/office/powerpoint/2010/main" val="9353363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EF4F4"/>
        </a:solidFill>
        <a:effectLst/>
      </p:bgPr>
    </p:bg>
    <p:spTree>
      <p:nvGrpSpPr>
        <p:cNvPr id="1" name=""/>
        <p:cNvGrpSpPr/>
        <p:nvPr/>
      </p:nvGrpSpPr>
      <p:grpSpPr>
        <a:xfrm>
          <a:off x="0" y="0"/>
          <a:ext cx="0" cy="0"/>
          <a:chOff x="0" y="0"/>
          <a:chExt cx="0" cy="0"/>
        </a:xfrm>
      </p:grpSpPr>
      <p:sp>
        <p:nvSpPr>
          <p:cNvPr id="2" name="Freeform 2"/>
          <p:cNvSpPr/>
          <p:nvPr/>
        </p:nvSpPr>
        <p:spPr>
          <a:xfrm flipH="1">
            <a:off x="-235291" y="-265528"/>
            <a:ext cx="6458248" cy="6374829"/>
          </a:xfrm>
          <a:custGeom>
            <a:avLst/>
            <a:gdLst/>
            <a:ahLst/>
            <a:cxnLst/>
            <a:rect l="l" t="t" r="r" b="b"/>
            <a:pathLst>
              <a:path w="6458248" h="6374829">
                <a:moveTo>
                  <a:pt x="6458248" y="0"/>
                </a:moveTo>
                <a:lnTo>
                  <a:pt x="0" y="0"/>
                </a:lnTo>
                <a:lnTo>
                  <a:pt x="0" y="6374828"/>
                </a:lnTo>
                <a:lnTo>
                  <a:pt x="6458248" y="6374828"/>
                </a:lnTo>
                <a:lnTo>
                  <a:pt x="6458248"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4578737" y="0"/>
            <a:ext cx="3782631" cy="3788946"/>
          </a:xfrm>
          <a:custGeom>
            <a:avLst/>
            <a:gdLst/>
            <a:ahLst/>
            <a:cxnLst/>
            <a:rect l="l" t="t" r="r" b="b"/>
            <a:pathLst>
              <a:path w="3782631" h="3788946">
                <a:moveTo>
                  <a:pt x="0" y="0"/>
                </a:moveTo>
                <a:lnTo>
                  <a:pt x="3782632" y="0"/>
                </a:lnTo>
                <a:lnTo>
                  <a:pt x="3782632" y="3788946"/>
                </a:lnTo>
                <a:lnTo>
                  <a:pt x="0" y="378894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15676912" y="1894473"/>
            <a:ext cx="2684456" cy="2771051"/>
          </a:xfrm>
          <a:custGeom>
            <a:avLst/>
            <a:gdLst/>
            <a:ahLst/>
            <a:cxnLst/>
            <a:rect l="l" t="t" r="r" b="b"/>
            <a:pathLst>
              <a:path w="2684456" h="2771051">
                <a:moveTo>
                  <a:pt x="0" y="0"/>
                </a:moveTo>
                <a:lnTo>
                  <a:pt x="2684457" y="0"/>
                </a:lnTo>
                <a:lnTo>
                  <a:pt x="2684457" y="2771052"/>
                </a:lnTo>
                <a:lnTo>
                  <a:pt x="0" y="277105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a:off x="12490624" y="697271"/>
            <a:ext cx="1613876" cy="1197202"/>
          </a:xfrm>
          <a:custGeom>
            <a:avLst/>
            <a:gdLst/>
            <a:ahLst/>
            <a:cxnLst/>
            <a:rect l="l" t="t" r="r" b="b"/>
            <a:pathLst>
              <a:path w="1613876" h="1197202">
                <a:moveTo>
                  <a:pt x="0" y="0"/>
                </a:moveTo>
                <a:lnTo>
                  <a:pt x="1613876" y="0"/>
                </a:lnTo>
                <a:lnTo>
                  <a:pt x="1613876" y="1197202"/>
                </a:lnTo>
                <a:lnTo>
                  <a:pt x="0" y="119720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 name="Freeform 6"/>
          <p:cNvSpPr/>
          <p:nvPr/>
        </p:nvSpPr>
        <p:spPr>
          <a:xfrm rot="-1717840">
            <a:off x="-684004" y="8443243"/>
            <a:ext cx="2730870" cy="2323722"/>
          </a:xfrm>
          <a:custGeom>
            <a:avLst/>
            <a:gdLst/>
            <a:ahLst/>
            <a:cxnLst/>
            <a:rect l="l" t="t" r="r" b="b"/>
            <a:pathLst>
              <a:path w="2730870" h="2323722">
                <a:moveTo>
                  <a:pt x="0" y="0"/>
                </a:moveTo>
                <a:lnTo>
                  <a:pt x="2730870" y="0"/>
                </a:lnTo>
                <a:lnTo>
                  <a:pt x="2730870" y="2323722"/>
                </a:lnTo>
                <a:lnTo>
                  <a:pt x="0" y="232372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7" name="TextBox 7"/>
          <p:cNvSpPr txBox="1"/>
          <p:nvPr/>
        </p:nvSpPr>
        <p:spPr>
          <a:xfrm>
            <a:off x="6222957" y="5854207"/>
            <a:ext cx="5842087" cy="576875"/>
          </a:xfrm>
          <a:prstGeom prst="rect">
            <a:avLst/>
          </a:prstGeom>
        </p:spPr>
        <p:txBody>
          <a:bodyPr lIns="0" tIns="0" rIns="0" bIns="0" rtlCol="0" anchor="t">
            <a:spAutoFit/>
          </a:bodyPr>
          <a:lstStyle/>
          <a:p>
            <a:pPr algn="ctr">
              <a:lnSpc>
                <a:spcPts val="4135"/>
              </a:lnSpc>
            </a:pPr>
            <a:r>
              <a:rPr lang="en-US" sz="3793">
                <a:solidFill>
                  <a:srgbClr val="EEF4F4"/>
                </a:solidFill>
                <a:latin typeface="Scripter"/>
              </a:rPr>
              <a:t>2. The World We Live In</a:t>
            </a:r>
          </a:p>
        </p:txBody>
      </p:sp>
      <p:sp>
        <p:nvSpPr>
          <p:cNvPr id="8" name="TextBox 8"/>
          <p:cNvSpPr txBox="1"/>
          <p:nvPr/>
        </p:nvSpPr>
        <p:spPr>
          <a:xfrm>
            <a:off x="1585047" y="3060924"/>
            <a:ext cx="12142109" cy="8368060"/>
          </a:xfrm>
          <a:prstGeom prst="rect">
            <a:avLst/>
          </a:prstGeom>
        </p:spPr>
        <p:txBody>
          <a:bodyPr lIns="0" tIns="0" rIns="0" bIns="0" rtlCol="0" anchor="t">
            <a:spAutoFit/>
          </a:bodyPr>
          <a:lstStyle/>
          <a:p>
            <a:pPr algn="ctr">
              <a:lnSpc>
                <a:spcPts val="6024"/>
              </a:lnSpc>
            </a:pPr>
            <a:r>
              <a:rPr lang="en-US" sz="3765" dirty="0">
                <a:solidFill>
                  <a:srgbClr val="3B3B3B"/>
                </a:solidFill>
                <a:latin typeface="Halley"/>
              </a:rPr>
              <a:t>Our year group page hosts a wealth of information that staff refer to throughout the year such as:</a:t>
            </a:r>
          </a:p>
          <a:p>
            <a:pPr marL="812969" lvl="1" indent="-406484" algn="l">
              <a:lnSpc>
                <a:spcPts val="6024"/>
              </a:lnSpc>
              <a:buFont typeface="Arial"/>
              <a:buChar char="•"/>
            </a:pPr>
            <a:r>
              <a:rPr lang="en-US" sz="3765" dirty="0">
                <a:solidFill>
                  <a:srgbClr val="3B3B3B"/>
                </a:solidFill>
                <a:latin typeface="Halley"/>
              </a:rPr>
              <a:t>Curriculum Overviews - Overview of learning over the year. This is a great way to pre-teach or to engage with learning theme's as your child is immersed within them in school.</a:t>
            </a:r>
          </a:p>
          <a:p>
            <a:pPr marL="812969" lvl="1" indent="-406484" algn="l">
              <a:lnSpc>
                <a:spcPts val="6024"/>
              </a:lnSpc>
              <a:buFont typeface="Arial"/>
              <a:buChar char="•"/>
            </a:pPr>
            <a:r>
              <a:rPr lang="en-US" sz="3765" dirty="0">
                <a:solidFill>
                  <a:srgbClr val="3B3B3B"/>
                </a:solidFill>
                <a:latin typeface="Halley"/>
              </a:rPr>
              <a:t>Class Webpages</a:t>
            </a:r>
          </a:p>
          <a:p>
            <a:pPr marL="812969" lvl="1" indent="-406484" algn="l">
              <a:lnSpc>
                <a:spcPts val="6024"/>
              </a:lnSpc>
              <a:buFont typeface="Arial"/>
              <a:buChar char="•"/>
            </a:pPr>
            <a:r>
              <a:rPr lang="en-US" sz="3765" dirty="0">
                <a:solidFill>
                  <a:srgbClr val="3B3B3B"/>
                </a:solidFill>
                <a:latin typeface="Halley"/>
              </a:rPr>
              <a:t>Curriculum drivers i.e. Careers Week, Faith in Focus Etc.</a:t>
            </a:r>
          </a:p>
          <a:p>
            <a:pPr marL="406485" lvl="1" algn="l">
              <a:lnSpc>
                <a:spcPts val="6024"/>
              </a:lnSpc>
            </a:pPr>
            <a:r>
              <a:rPr lang="en-US" sz="3765" dirty="0">
                <a:solidFill>
                  <a:srgbClr val="3B3B3B"/>
                </a:solidFill>
                <a:latin typeface="Halley"/>
                <a:hlinkClick r:id="rId12"/>
              </a:rPr>
              <a:t>https://www.knypersley.staffs.sch.uk/curriculum/</a:t>
            </a:r>
            <a:endParaRPr lang="en-US" sz="3765" dirty="0">
              <a:solidFill>
                <a:srgbClr val="3B3B3B"/>
              </a:solidFill>
              <a:latin typeface="Halley"/>
            </a:endParaRPr>
          </a:p>
          <a:p>
            <a:pPr marL="406485" lvl="1" algn="l">
              <a:lnSpc>
                <a:spcPts val="6024"/>
              </a:lnSpc>
            </a:pPr>
            <a:endParaRPr lang="en-US" sz="3765" dirty="0">
              <a:solidFill>
                <a:srgbClr val="3B3B3B"/>
              </a:solidFill>
              <a:latin typeface="Halley"/>
            </a:endParaRPr>
          </a:p>
          <a:p>
            <a:pPr algn="ctr">
              <a:lnSpc>
                <a:spcPts val="6024"/>
              </a:lnSpc>
            </a:pPr>
            <a:endParaRPr lang="en-US" sz="3765" dirty="0">
              <a:solidFill>
                <a:srgbClr val="3B3B3B"/>
              </a:solidFill>
              <a:latin typeface="Halley"/>
            </a:endParaRPr>
          </a:p>
        </p:txBody>
      </p:sp>
      <p:sp>
        <p:nvSpPr>
          <p:cNvPr id="9" name="Freeform 9"/>
          <p:cNvSpPr/>
          <p:nvPr/>
        </p:nvSpPr>
        <p:spPr>
          <a:xfrm>
            <a:off x="16634823" y="5941458"/>
            <a:ext cx="1248954" cy="1287582"/>
          </a:xfrm>
          <a:custGeom>
            <a:avLst/>
            <a:gdLst/>
            <a:ahLst/>
            <a:cxnLst/>
            <a:rect l="l" t="t" r="r" b="b"/>
            <a:pathLst>
              <a:path w="1248954" h="1287582">
                <a:moveTo>
                  <a:pt x="0" y="0"/>
                </a:moveTo>
                <a:lnTo>
                  <a:pt x="1248954" y="0"/>
                </a:lnTo>
                <a:lnTo>
                  <a:pt x="1248954" y="1287582"/>
                </a:lnTo>
                <a:lnTo>
                  <a:pt x="0" y="128758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0" name="TextBox 10"/>
          <p:cNvSpPr txBox="1"/>
          <p:nvPr/>
        </p:nvSpPr>
        <p:spPr>
          <a:xfrm>
            <a:off x="4990438" y="867060"/>
            <a:ext cx="8307124" cy="2054826"/>
          </a:xfrm>
          <a:prstGeom prst="rect">
            <a:avLst/>
          </a:prstGeom>
        </p:spPr>
        <p:txBody>
          <a:bodyPr lIns="0" tIns="0" rIns="0" bIns="0" rtlCol="0" anchor="t">
            <a:spAutoFit/>
          </a:bodyPr>
          <a:lstStyle/>
          <a:p>
            <a:pPr algn="ctr">
              <a:lnSpc>
                <a:spcPts val="7720"/>
              </a:lnSpc>
            </a:pPr>
            <a:r>
              <a:rPr lang="en-US" sz="7083">
                <a:solidFill>
                  <a:srgbClr val="F90303"/>
                </a:solidFill>
                <a:latin typeface="Scripter"/>
              </a:rPr>
              <a:t>Class Webpages/ Curriculum overviews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6969"/>
        </a:solidFill>
        <a:effectLst/>
      </p:bgPr>
    </p:bg>
    <p:spTree>
      <p:nvGrpSpPr>
        <p:cNvPr id="1" name=""/>
        <p:cNvGrpSpPr/>
        <p:nvPr/>
      </p:nvGrpSpPr>
      <p:grpSpPr>
        <a:xfrm>
          <a:off x="0" y="0"/>
          <a:ext cx="0" cy="0"/>
          <a:chOff x="0" y="0"/>
          <a:chExt cx="0" cy="0"/>
        </a:xfrm>
      </p:grpSpPr>
      <p:sp>
        <p:nvSpPr>
          <p:cNvPr id="2" name="Freeform 2"/>
          <p:cNvSpPr/>
          <p:nvPr/>
        </p:nvSpPr>
        <p:spPr>
          <a:xfrm rot="-5400000">
            <a:off x="-1471750" y="422065"/>
            <a:ext cx="10311778" cy="9418091"/>
          </a:xfrm>
          <a:custGeom>
            <a:avLst/>
            <a:gdLst/>
            <a:ahLst/>
            <a:cxnLst/>
            <a:rect l="l" t="t" r="r" b="b"/>
            <a:pathLst>
              <a:path w="10311778" h="9418091">
                <a:moveTo>
                  <a:pt x="0" y="0"/>
                </a:moveTo>
                <a:lnTo>
                  <a:pt x="10311779" y="0"/>
                </a:lnTo>
                <a:lnTo>
                  <a:pt x="10311779" y="9418091"/>
                </a:lnTo>
                <a:lnTo>
                  <a:pt x="0" y="941809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a:off x="12816182" y="135148"/>
            <a:ext cx="5802395" cy="1181579"/>
          </a:xfrm>
          <a:custGeom>
            <a:avLst/>
            <a:gdLst/>
            <a:ahLst/>
            <a:cxnLst/>
            <a:rect l="l" t="t" r="r" b="b"/>
            <a:pathLst>
              <a:path w="5802395" h="1181579">
                <a:moveTo>
                  <a:pt x="0" y="0"/>
                </a:moveTo>
                <a:lnTo>
                  <a:pt x="5802395" y="0"/>
                </a:lnTo>
                <a:lnTo>
                  <a:pt x="5802395" y="1181578"/>
                </a:lnTo>
                <a:lnTo>
                  <a:pt x="0" y="118157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4" name="Freeform 4"/>
          <p:cNvSpPr/>
          <p:nvPr/>
        </p:nvSpPr>
        <p:spPr>
          <a:xfrm>
            <a:off x="11748050" y="1812096"/>
            <a:ext cx="6277034" cy="7861847"/>
          </a:xfrm>
          <a:custGeom>
            <a:avLst/>
            <a:gdLst/>
            <a:ahLst/>
            <a:cxnLst/>
            <a:rect l="l" t="t" r="r" b="b"/>
            <a:pathLst>
              <a:path w="5998640" h="7201413">
                <a:moveTo>
                  <a:pt x="0" y="0"/>
                </a:moveTo>
                <a:lnTo>
                  <a:pt x="5998640" y="0"/>
                </a:lnTo>
                <a:lnTo>
                  <a:pt x="5998640" y="7201413"/>
                </a:lnTo>
                <a:lnTo>
                  <a:pt x="0" y="7201413"/>
                </a:lnTo>
                <a:lnTo>
                  <a:pt x="0" y="0"/>
                </a:lnTo>
                <a:close/>
              </a:path>
            </a:pathLst>
          </a:custGeom>
          <a:blipFill>
            <a:blip r:embed="rId7"/>
            <a:stretch>
              <a:fillRect/>
            </a:stretch>
          </a:blipFill>
        </p:spPr>
      </p:sp>
      <p:sp>
        <p:nvSpPr>
          <p:cNvPr id="5" name="Freeform 5"/>
          <p:cNvSpPr/>
          <p:nvPr/>
        </p:nvSpPr>
        <p:spPr>
          <a:xfrm>
            <a:off x="17602200" y="9185141"/>
            <a:ext cx="552605" cy="552605"/>
          </a:xfrm>
          <a:custGeom>
            <a:avLst/>
            <a:gdLst/>
            <a:ahLst/>
            <a:cxnLst/>
            <a:rect l="l" t="t" r="r" b="b"/>
            <a:pathLst>
              <a:path w="552605" h="552605">
                <a:moveTo>
                  <a:pt x="0" y="0"/>
                </a:moveTo>
                <a:lnTo>
                  <a:pt x="552605" y="0"/>
                </a:lnTo>
                <a:lnTo>
                  <a:pt x="552605" y="552605"/>
                </a:lnTo>
                <a:lnTo>
                  <a:pt x="0" y="55260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 name="Freeform 6"/>
          <p:cNvSpPr/>
          <p:nvPr/>
        </p:nvSpPr>
        <p:spPr>
          <a:xfrm>
            <a:off x="-591655" y="1537980"/>
            <a:ext cx="6714249" cy="8192481"/>
          </a:xfrm>
          <a:custGeom>
            <a:avLst/>
            <a:gdLst/>
            <a:ahLst/>
            <a:cxnLst/>
            <a:rect l="l" t="t" r="r" b="b"/>
            <a:pathLst>
              <a:path w="6071483" h="7300236">
                <a:moveTo>
                  <a:pt x="0" y="0"/>
                </a:moveTo>
                <a:lnTo>
                  <a:pt x="6071483" y="0"/>
                </a:lnTo>
                <a:lnTo>
                  <a:pt x="6071483" y="7300236"/>
                </a:lnTo>
                <a:lnTo>
                  <a:pt x="0" y="7300236"/>
                </a:lnTo>
                <a:lnTo>
                  <a:pt x="0" y="0"/>
                </a:lnTo>
                <a:close/>
              </a:path>
            </a:pathLst>
          </a:custGeom>
          <a:blipFill>
            <a:blip r:embed="rId10"/>
            <a:stretch>
              <a:fillRect/>
            </a:stretch>
          </a:blipFill>
        </p:spPr>
      </p:sp>
      <p:sp>
        <p:nvSpPr>
          <p:cNvPr id="7" name="Freeform 7"/>
          <p:cNvSpPr/>
          <p:nvPr/>
        </p:nvSpPr>
        <p:spPr>
          <a:xfrm>
            <a:off x="0" y="973106"/>
            <a:ext cx="1105210" cy="1105210"/>
          </a:xfrm>
          <a:custGeom>
            <a:avLst/>
            <a:gdLst/>
            <a:ahLst/>
            <a:cxnLst/>
            <a:rect l="l" t="t" r="r" b="b"/>
            <a:pathLst>
              <a:path w="1105210" h="1105210">
                <a:moveTo>
                  <a:pt x="0" y="0"/>
                </a:moveTo>
                <a:lnTo>
                  <a:pt x="1105210" y="0"/>
                </a:lnTo>
                <a:lnTo>
                  <a:pt x="1105210" y="1105210"/>
                </a:lnTo>
                <a:lnTo>
                  <a:pt x="0" y="110521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pic>
        <p:nvPicPr>
          <p:cNvPr id="8" name="Picture 8"/>
          <p:cNvPicPr>
            <a:picLocks noChangeAspect="1"/>
          </p:cNvPicPr>
          <p:nvPr/>
        </p:nvPicPr>
        <p:blipFill>
          <a:blip r:embed="rId11"/>
          <a:srcRect/>
          <a:stretch>
            <a:fillRect/>
          </a:stretch>
        </p:blipFill>
        <p:spPr>
          <a:xfrm rot="8195748">
            <a:off x="10874189" y="1028890"/>
            <a:ext cx="845089" cy="1018180"/>
          </a:xfrm>
          <a:prstGeom prst="rect">
            <a:avLst/>
          </a:prstGeom>
        </p:spPr>
      </p:pic>
      <p:sp>
        <p:nvSpPr>
          <p:cNvPr id="9" name="TextBox 9"/>
          <p:cNvSpPr txBox="1"/>
          <p:nvPr/>
        </p:nvSpPr>
        <p:spPr>
          <a:xfrm>
            <a:off x="1221837" y="209825"/>
            <a:ext cx="11585466" cy="1039584"/>
          </a:xfrm>
          <a:prstGeom prst="rect">
            <a:avLst/>
          </a:prstGeom>
        </p:spPr>
        <p:txBody>
          <a:bodyPr lIns="0" tIns="0" rIns="0" bIns="0" rtlCol="0" anchor="t">
            <a:spAutoFit/>
          </a:bodyPr>
          <a:lstStyle/>
          <a:p>
            <a:pPr algn="l">
              <a:lnSpc>
                <a:spcPts val="7598"/>
              </a:lnSpc>
            </a:pPr>
            <a:r>
              <a:rPr lang="en-US" sz="6724">
                <a:solidFill>
                  <a:srgbClr val="EEF4F4"/>
                </a:solidFill>
                <a:latin typeface="Scripter"/>
              </a:rPr>
              <a:t>Positive behaviour management</a:t>
            </a:r>
          </a:p>
        </p:txBody>
      </p:sp>
      <p:sp>
        <p:nvSpPr>
          <p:cNvPr id="10" name="TextBox 10"/>
          <p:cNvSpPr txBox="1"/>
          <p:nvPr/>
        </p:nvSpPr>
        <p:spPr>
          <a:xfrm>
            <a:off x="6378750" y="1913443"/>
            <a:ext cx="5151905" cy="7963719"/>
          </a:xfrm>
          <a:prstGeom prst="rect">
            <a:avLst/>
          </a:prstGeom>
        </p:spPr>
        <p:txBody>
          <a:bodyPr lIns="0" tIns="0" rIns="0" bIns="0" rtlCol="0" anchor="t">
            <a:spAutoFit/>
          </a:bodyPr>
          <a:lstStyle/>
          <a:p>
            <a:pPr algn="ctr">
              <a:lnSpc>
                <a:spcPts val="2709"/>
              </a:lnSpc>
            </a:pPr>
            <a:r>
              <a:rPr lang="en-US" sz="1935" dirty="0">
                <a:solidFill>
                  <a:srgbClr val="000000"/>
                </a:solidFill>
                <a:latin typeface="Dreaming Outloud Sans"/>
              </a:rPr>
              <a:t>Our 3B rules are consistent from nursery to Year 4 which supports children in understanding expectations for </a:t>
            </a:r>
            <a:r>
              <a:rPr lang="en-US" sz="1935" dirty="0" err="1">
                <a:solidFill>
                  <a:srgbClr val="000000"/>
                </a:solidFill>
                <a:latin typeface="Dreaming Outloud Sans"/>
              </a:rPr>
              <a:t>behaviour</a:t>
            </a:r>
            <a:r>
              <a:rPr lang="en-US" sz="1935" dirty="0">
                <a:solidFill>
                  <a:srgbClr val="000000"/>
                </a:solidFill>
                <a:latin typeface="Dreaming Outloud Sans"/>
              </a:rPr>
              <a:t>. </a:t>
            </a:r>
          </a:p>
          <a:p>
            <a:pPr algn="ctr">
              <a:lnSpc>
                <a:spcPts val="2709"/>
              </a:lnSpc>
            </a:pPr>
            <a:endParaRPr lang="en-US" sz="1935" dirty="0">
              <a:solidFill>
                <a:srgbClr val="000000"/>
              </a:solidFill>
              <a:latin typeface="Dreaming Outloud Sans"/>
            </a:endParaRPr>
          </a:p>
          <a:p>
            <a:pPr algn="ctr">
              <a:lnSpc>
                <a:spcPts val="2709"/>
              </a:lnSpc>
            </a:pPr>
            <a:r>
              <a:rPr lang="en-US" sz="1935" dirty="0">
                <a:solidFill>
                  <a:srgbClr val="000000"/>
                </a:solidFill>
                <a:latin typeface="Dreaming Outloud Sans"/>
              </a:rPr>
              <a:t>Each class starts the year by writing their own class 3B expectations which develop over the years as they do themselves.</a:t>
            </a:r>
          </a:p>
          <a:p>
            <a:pPr algn="ctr">
              <a:lnSpc>
                <a:spcPts val="2709"/>
              </a:lnSpc>
            </a:pPr>
            <a:endParaRPr lang="en-US" sz="1935" dirty="0">
              <a:solidFill>
                <a:srgbClr val="000000"/>
              </a:solidFill>
              <a:latin typeface="Dreaming Outloud Sans"/>
            </a:endParaRPr>
          </a:p>
          <a:p>
            <a:pPr algn="ctr">
              <a:lnSpc>
                <a:spcPts val="2709"/>
              </a:lnSpc>
            </a:pPr>
            <a:r>
              <a:rPr lang="en-US" sz="1935" dirty="0">
                <a:solidFill>
                  <a:srgbClr val="000000"/>
                </a:solidFill>
                <a:latin typeface="Dreaming Outloud Sans"/>
              </a:rPr>
              <a:t>Our Positive </a:t>
            </a:r>
            <a:r>
              <a:rPr lang="en-US" sz="1935" dirty="0" err="1">
                <a:solidFill>
                  <a:srgbClr val="000000"/>
                </a:solidFill>
                <a:latin typeface="Dreaming Outloud Sans"/>
              </a:rPr>
              <a:t>Behaviour</a:t>
            </a:r>
            <a:r>
              <a:rPr lang="en-US" sz="1935" dirty="0">
                <a:solidFill>
                  <a:srgbClr val="000000"/>
                </a:solidFill>
                <a:latin typeface="Dreaming Outloud Sans"/>
              </a:rPr>
              <a:t> Policy is based upon restorative conversations and practice. Ensuring all children use mistakes as a chance to learn and better themselves. </a:t>
            </a:r>
          </a:p>
          <a:p>
            <a:pPr algn="ctr">
              <a:lnSpc>
                <a:spcPts val="2709"/>
              </a:lnSpc>
            </a:pPr>
            <a:endParaRPr lang="en-US" sz="1935" dirty="0">
              <a:solidFill>
                <a:srgbClr val="000000"/>
              </a:solidFill>
              <a:latin typeface="Dreaming Outloud Sans"/>
            </a:endParaRPr>
          </a:p>
          <a:p>
            <a:pPr algn="ctr">
              <a:lnSpc>
                <a:spcPts val="2709"/>
              </a:lnSpc>
            </a:pPr>
            <a:r>
              <a:rPr lang="en-US" sz="1935" dirty="0">
                <a:solidFill>
                  <a:srgbClr val="000000"/>
                </a:solidFill>
                <a:latin typeface="Dreaming Outloud Sans"/>
              </a:rPr>
              <a:t>Parents are notified if their child reaches a ‘red card’. This will mean that your child has needed multiple reminders and have not been able to follow the 3Bs over a period of time. </a:t>
            </a:r>
          </a:p>
          <a:p>
            <a:pPr algn="ctr">
              <a:lnSpc>
                <a:spcPts val="2709"/>
              </a:lnSpc>
            </a:pPr>
            <a:endParaRPr lang="en-US" sz="1935" dirty="0">
              <a:solidFill>
                <a:srgbClr val="000000"/>
              </a:solidFill>
              <a:latin typeface="Dreaming Outloud Sans"/>
            </a:endParaRPr>
          </a:p>
          <a:p>
            <a:pPr algn="ctr">
              <a:lnSpc>
                <a:spcPts val="2709"/>
              </a:lnSpc>
            </a:pPr>
            <a:r>
              <a:rPr lang="en-US" sz="1935" dirty="0">
                <a:solidFill>
                  <a:srgbClr val="000000"/>
                </a:solidFill>
                <a:latin typeface="Dreaming Outloud Sans"/>
              </a:rPr>
              <a:t>If your child reaches ‘WOW’ this is down to them following the 3B expectations consistently enough to reach a reward. Moving to WOW is not done due to a one off event or learning  achievement.</a:t>
            </a:r>
          </a:p>
        </p:txBody>
      </p:sp>
      <p:pic>
        <p:nvPicPr>
          <p:cNvPr id="11" name="Picture 11"/>
          <p:cNvPicPr>
            <a:picLocks noChangeAspect="1"/>
          </p:cNvPicPr>
          <p:nvPr/>
        </p:nvPicPr>
        <p:blipFill>
          <a:blip r:embed="rId11"/>
          <a:srcRect/>
          <a:stretch>
            <a:fillRect/>
          </a:stretch>
        </p:blipFill>
        <p:spPr>
          <a:xfrm rot="5400000">
            <a:off x="6335102" y="1028890"/>
            <a:ext cx="845089" cy="1018180"/>
          </a:xfrm>
          <a:prstGeom prst="rect">
            <a:avLst/>
          </a:prstGeom>
        </p:spPr>
      </p:pic>
      <p:sp>
        <p:nvSpPr>
          <p:cNvPr id="13" name="TextBox 13"/>
          <p:cNvSpPr txBox="1"/>
          <p:nvPr/>
        </p:nvSpPr>
        <p:spPr>
          <a:xfrm>
            <a:off x="13332210" y="227179"/>
            <a:ext cx="4582229" cy="983597"/>
          </a:xfrm>
          <a:prstGeom prst="rect">
            <a:avLst/>
          </a:prstGeom>
        </p:spPr>
        <p:txBody>
          <a:bodyPr lIns="0" tIns="0" rIns="0" bIns="0" rtlCol="0" anchor="t">
            <a:spAutoFit/>
          </a:bodyPr>
          <a:lstStyle/>
          <a:p>
            <a:pPr algn="l">
              <a:lnSpc>
                <a:spcPts val="2580"/>
              </a:lnSpc>
            </a:pPr>
            <a:r>
              <a:rPr lang="en-US" sz="1843" u="sng">
                <a:solidFill>
                  <a:srgbClr val="000000"/>
                </a:solidFill>
                <a:latin typeface="Arimo"/>
                <a:hlinkClick r:id="rId12" tooltip="https://www.knypersley.staffs.sch.uk/wp-content/uploads/2023/08/Knypersley-Positive-Behaviour-Policy-23-24-5.pdf"/>
              </a:rPr>
              <a:t>https://www.knypersley.staffs.sch.uk/wp-content/uploads/2023/08/Knypersley-Positive-Behaviour-Policy-23-24-5.pdf</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EF4F4"/>
        </a:solidFill>
        <a:effectLst/>
      </p:bgPr>
    </p:bg>
    <p:spTree>
      <p:nvGrpSpPr>
        <p:cNvPr id="1" name=""/>
        <p:cNvGrpSpPr/>
        <p:nvPr/>
      </p:nvGrpSpPr>
      <p:grpSpPr>
        <a:xfrm>
          <a:off x="0" y="0"/>
          <a:ext cx="0" cy="0"/>
          <a:chOff x="0" y="0"/>
          <a:chExt cx="0" cy="0"/>
        </a:xfrm>
      </p:grpSpPr>
      <p:sp>
        <p:nvSpPr>
          <p:cNvPr id="2" name="Freeform 2"/>
          <p:cNvSpPr/>
          <p:nvPr/>
        </p:nvSpPr>
        <p:spPr>
          <a:xfrm flipH="1">
            <a:off x="-235291" y="-265528"/>
            <a:ext cx="6458248" cy="6374829"/>
          </a:xfrm>
          <a:custGeom>
            <a:avLst/>
            <a:gdLst/>
            <a:ahLst/>
            <a:cxnLst/>
            <a:rect l="l" t="t" r="r" b="b"/>
            <a:pathLst>
              <a:path w="6458248" h="6374829">
                <a:moveTo>
                  <a:pt x="6458248" y="0"/>
                </a:moveTo>
                <a:lnTo>
                  <a:pt x="0" y="0"/>
                </a:lnTo>
                <a:lnTo>
                  <a:pt x="0" y="6374828"/>
                </a:lnTo>
                <a:lnTo>
                  <a:pt x="6458248" y="6374828"/>
                </a:lnTo>
                <a:lnTo>
                  <a:pt x="6458248"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4578737" y="0"/>
            <a:ext cx="3782631" cy="3788946"/>
          </a:xfrm>
          <a:custGeom>
            <a:avLst/>
            <a:gdLst/>
            <a:ahLst/>
            <a:cxnLst/>
            <a:rect l="l" t="t" r="r" b="b"/>
            <a:pathLst>
              <a:path w="3782631" h="3788946">
                <a:moveTo>
                  <a:pt x="0" y="0"/>
                </a:moveTo>
                <a:lnTo>
                  <a:pt x="3782632" y="0"/>
                </a:lnTo>
                <a:lnTo>
                  <a:pt x="3782632" y="3788946"/>
                </a:lnTo>
                <a:lnTo>
                  <a:pt x="0" y="378894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15676912" y="1894473"/>
            <a:ext cx="2684456" cy="2771051"/>
          </a:xfrm>
          <a:custGeom>
            <a:avLst/>
            <a:gdLst/>
            <a:ahLst/>
            <a:cxnLst/>
            <a:rect l="l" t="t" r="r" b="b"/>
            <a:pathLst>
              <a:path w="2684456" h="2771051">
                <a:moveTo>
                  <a:pt x="0" y="0"/>
                </a:moveTo>
                <a:lnTo>
                  <a:pt x="2684457" y="0"/>
                </a:lnTo>
                <a:lnTo>
                  <a:pt x="2684457" y="2771052"/>
                </a:lnTo>
                <a:lnTo>
                  <a:pt x="0" y="277105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a:off x="12490624" y="697271"/>
            <a:ext cx="1613876" cy="1197202"/>
          </a:xfrm>
          <a:custGeom>
            <a:avLst/>
            <a:gdLst/>
            <a:ahLst/>
            <a:cxnLst/>
            <a:rect l="l" t="t" r="r" b="b"/>
            <a:pathLst>
              <a:path w="1613876" h="1197202">
                <a:moveTo>
                  <a:pt x="0" y="0"/>
                </a:moveTo>
                <a:lnTo>
                  <a:pt x="1613876" y="0"/>
                </a:lnTo>
                <a:lnTo>
                  <a:pt x="1613876" y="1197202"/>
                </a:lnTo>
                <a:lnTo>
                  <a:pt x="0" y="119720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 name="Freeform 6"/>
          <p:cNvSpPr/>
          <p:nvPr/>
        </p:nvSpPr>
        <p:spPr>
          <a:xfrm rot="-1717840">
            <a:off x="-684004" y="8443243"/>
            <a:ext cx="2730870" cy="2323722"/>
          </a:xfrm>
          <a:custGeom>
            <a:avLst/>
            <a:gdLst/>
            <a:ahLst/>
            <a:cxnLst/>
            <a:rect l="l" t="t" r="r" b="b"/>
            <a:pathLst>
              <a:path w="2730870" h="2323722">
                <a:moveTo>
                  <a:pt x="0" y="0"/>
                </a:moveTo>
                <a:lnTo>
                  <a:pt x="2730870" y="0"/>
                </a:lnTo>
                <a:lnTo>
                  <a:pt x="2730870" y="2323722"/>
                </a:lnTo>
                <a:lnTo>
                  <a:pt x="0" y="232372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7" name="TextBox 7"/>
          <p:cNvSpPr txBox="1"/>
          <p:nvPr/>
        </p:nvSpPr>
        <p:spPr>
          <a:xfrm>
            <a:off x="6222957" y="5854207"/>
            <a:ext cx="5842087" cy="576875"/>
          </a:xfrm>
          <a:prstGeom prst="rect">
            <a:avLst/>
          </a:prstGeom>
        </p:spPr>
        <p:txBody>
          <a:bodyPr lIns="0" tIns="0" rIns="0" bIns="0" rtlCol="0" anchor="t">
            <a:spAutoFit/>
          </a:bodyPr>
          <a:lstStyle/>
          <a:p>
            <a:pPr algn="ctr">
              <a:lnSpc>
                <a:spcPts val="4135"/>
              </a:lnSpc>
            </a:pPr>
            <a:r>
              <a:rPr lang="en-US" sz="3793">
                <a:solidFill>
                  <a:srgbClr val="EEF4F4"/>
                </a:solidFill>
                <a:latin typeface="Scripter"/>
              </a:rPr>
              <a:t>2. The World We Live In</a:t>
            </a:r>
          </a:p>
        </p:txBody>
      </p:sp>
      <p:sp>
        <p:nvSpPr>
          <p:cNvPr id="9" name="Freeform 9"/>
          <p:cNvSpPr/>
          <p:nvPr/>
        </p:nvSpPr>
        <p:spPr>
          <a:xfrm>
            <a:off x="16634823" y="5941458"/>
            <a:ext cx="1248954" cy="1287582"/>
          </a:xfrm>
          <a:custGeom>
            <a:avLst/>
            <a:gdLst/>
            <a:ahLst/>
            <a:cxnLst/>
            <a:rect l="l" t="t" r="r" b="b"/>
            <a:pathLst>
              <a:path w="1248954" h="1287582">
                <a:moveTo>
                  <a:pt x="0" y="0"/>
                </a:moveTo>
                <a:lnTo>
                  <a:pt x="1248954" y="0"/>
                </a:lnTo>
                <a:lnTo>
                  <a:pt x="1248954" y="1287582"/>
                </a:lnTo>
                <a:lnTo>
                  <a:pt x="0" y="128758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0" name="TextBox 10"/>
          <p:cNvSpPr txBox="1"/>
          <p:nvPr/>
        </p:nvSpPr>
        <p:spPr>
          <a:xfrm>
            <a:off x="4990438" y="867060"/>
            <a:ext cx="8307124" cy="1974900"/>
          </a:xfrm>
          <a:prstGeom prst="rect">
            <a:avLst/>
          </a:prstGeom>
        </p:spPr>
        <p:txBody>
          <a:bodyPr lIns="0" tIns="0" rIns="0" bIns="0" rtlCol="0" anchor="t">
            <a:spAutoFit/>
          </a:bodyPr>
          <a:lstStyle/>
          <a:p>
            <a:pPr algn="ctr">
              <a:lnSpc>
                <a:spcPts val="7720"/>
              </a:lnSpc>
            </a:pPr>
            <a:r>
              <a:rPr lang="en-US" sz="7083" dirty="0">
                <a:solidFill>
                  <a:srgbClr val="F90303"/>
                </a:solidFill>
                <a:latin typeface="Scripter"/>
              </a:rPr>
              <a:t>Literacy- Phonics/reading</a:t>
            </a:r>
          </a:p>
        </p:txBody>
      </p:sp>
      <p:pic>
        <p:nvPicPr>
          <p:cNvPr id="14" name="Picture 13">
            <a:extLst>
              <a:ext uri="{FF2B5EF4-FFF2-40B4-BE49-F238E27FC236}">
                <a16:creationId xmlns:a16="http://schemas.microsoft.com/office/drawing/2014/main" id="{B9E460EC-9416-43E3-8BE2-B53CF65B3931}"/>
              </a:ext>
            </a:extLst>
          </p:cNvPr>
          <p:cNvPicPr>
            <a:picLocks noChangeAspect="1"/>
          </p:cNvPicPr>
          <p:nvPr/>
        </p:nvPicPr>
        <p:blipFill>
          <a:blip r:embed="rId14"/>
          <a:stretch>
            <a:fillRect/>
          </a:stretch>
        </p:blipFill>
        <p:spPr>
          <a:xfrm>
            <a:off x="681431" y="3062578"/>
            <a:ext cx="5125165" cy="2838846"/>
          </a:xfrm>
          <a:prstGeom prst="rect">
            <a:avLst/>
          </a:prstGeom>
        </p:spPr>
      </p:pic>
      <p:pic>
        <p:nvPicPr>
          <p:cNvPr id="16" name="Picture 15">
            <a:extLst>
              <a:ext uri="{FF2B5EF4-FFF2-40B4-BE49-F238E27FC236}">
                <a16:creationId xmlns:a16="http://schemas.microsoft.com/office/drawing/2014/main" id="{CDE4E305-C93E-4E04-A231-4E12945151BA}"/>
              </a:ext>
            </a:extLst>
          </p:cNvPr>
          <p:cNvPicPr>
            <a:picLocks noChangeAspect="1"/>
          </p:cNvPicPr>
          <p:nvPr/>
        </p:nvPicPr>
        <p:blipFill>
          <a:blip r:embed="rId15"/>
          <a:stretch>
            <a:fillRect/>
          </a:stretch>
        </p:blipFill>
        <p:spPr>
          <a:xfrm>
            <a:off x="5962002" y="3060249"/>
            <a:ext cx="5156310" cy="2881209"/>
          </a:xfrm>
          <a:prstGeom prst="rect">
            <a:avLst/>
          </a:prstGeom>
        </p:spPr>
      </p:pic>
      <p:pic>
        <p:nvPicPr>
          <p:cNvPr id="18" name="Picture 17">
            <a:extLst>
              <a:ext uri="{FF2B5EF4-FFF2-40B4-BE49-F238E27FC236}">
                <a16:creationId xmlns:a16="http://schemas.microsoft.com/office/drawing/2014/main" id="{164EE94D-439F-48D5-AC3C-40D874140910}"/>
              </a:ext>
            </a:extLst>
          </p:cNvPr>
          <p:cNvPicPr>
            <a:picLocks noChangeAspect="1"/>
          </p:cNvPicPr>
          <p:nvPr/>
        </p:nvPicPr>
        <p:blipFill>
          <a:blip r:embed="rId16"/>
          <a:stretch>
            <a:fillRect/>
          </a:stretch>
        </p:blipFill>
        <p:spPr>
          <a:xfrm>
            <a:off x="11273718" y="3032242"/>
            <a:ext cx="5696745" cy="2876951"/>
          </a:xfrm>
          <a:prstGeom prst="rect">
            <a:avLst/>
          </a:prstGeom>
        </p:spPr>
      </p:pic>
      <p:pic>
        <p:nvPicPr>
          <p:cNvPr id="20" name="Picture 19">
            <a:extLst>
              <a:ext uri="{FF2B5EF4-FFF2-40B4-BE49-F238E27FC236}">
                <a16:creationId xmlns:a16="http://schemas.microsoft.com/office/drawing/2014/main" id="{291B8B0F-3A69-48C4-BF5D-5B5286CD3BF0}"/>
              </a:ext>
            </a:extLst>
          </p:cNvPr>
          <p:cNvPicPr>
            <a:picLocks noChangeAspect="1"/>
          </p:cNvPicPr>
          <p:nvPr/>
        </p:nvPicPr>
        <p:blipFill>
          <a:blip r:embed="rId17"/>
          <a:stretch>
            <a:fillRect/>
          </a:stretch>
        </p:blipFill>
        <p:spPr>
          <a:xfrm>
            <a:off x="2481951" y="6284060"/>
            <a:ext cx="7654265" cy="3747015"/>
          </a:xfrm>
          <a:prstGeom prst="rect">
            <a:avLst/>
          </a:prstGeom>
        </p:spPr>
      </p:pic>
      <p:sp>
        <p:nvSpPr>
          <p:cNvPr id="13" name="Rectangle: Folded Corner 12">
            <a:extLst>
              <a:ext uri="{FF2B5EF4-FFF2-40B4-BE49-F238E27FC236}">
                <a16:creationId xmlns:a16="http://schemas.microsoft.com/office/drawing/2014/main" id="{D388065F-FA9A-4204-90B7-822FB37F5CD0}"/>
              </a:ext>
            </a:extLst>
          </p:cNvPr>
          <p:cNvSpPr/>
          <p:nvPr/>
        </p:nvSpPr>
        <p:spPr>
          <a:xfrm>
            <a:off x="10820400" y="6477947"/>
            <a:ext cx="4985649" cy="2876951"/>
          </a:xfrm>
          <a:prstGeom prst="foldedCorner">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GB"/>
          </a:p>
        </p:txBody>
      </p:sp>
      <p:sp>
        <p:nvSpPr>
          <p:cNvPr id="8" name="TextBox 7">
            <a:extLst>
              <a:ext uri="{FF2B5EF4-FFF2-40B4-BE49-F238E27FC236}">
                <a16:creationId xmlns:a16="http://schemas.microsoft.com/office/drawing/2014/main" id="{88B65B48-23C4-41A5-8903-7591D9971282}"/>
              </a:ext>
            </a:extLst>
          </p:cNvPr>
          <p:cNvSpPr txBox="1"/>
          <p:nvPr/>
        </p:nvSpPr>
        <p:spPr>
          <a:xfrm>
            <a:off x="10953693" y="6660402"/>
            <a:ext cx="4687737" cy="2554545"/>
          </a:xfrm>
          <a:prstGeom prst="rect">
            <a:avLst/>
          </a:prstGeom>
          <a:noFill/>
        </p:spPr>
        <p:txBody>
          <a:bodyPr wrap="square" rtlCol="0">
            <a:spAutoFit/>
          </a:bodyPr>
          <a:lstStyle/>
          <a:p>
            <a:pPr marL="285750" indent="-285750">
              <a:buFont typeface="Arial" panose="020B0604020202020204" pitchFamily="34" charset="0"/>
              <a:buChar char="•"/>
            </a:pPr>
            <a:r>
              <a:rPr lang="en-GB" sz="1600" dirty="0">
                <a:latin typeface="SassoonPrimaryInfant" pitchFamily="2" charset="0"/>
              </a:rPr>
              <a:t>3x a week reads at home with your child to embed the reading sessions in school. Please record this  in your child’s home school links book. Staff will check reading at home and reward children for reading at home.</a:t>
            </a:r>
          </a:p>
          <a:p>
            <a:pPr marL="285750" indent="-285750">
              <a:buFont typeface="Arial" panose="020B0604020202020204" pitchFamily="34" charset="0"/>
              <a:buChar char="•"/>
            </a:pPr>
            <a:r>
              <a:rPr lang="en-GB" sz="1600" dirty="0">
                <a:latin typeface="SassoonPrimaryInfant" pitchFamily="2" charset="0"/>
              </a:rPr>
              <a:t>Your child's home reading book will be swapped on a Friday. Please ensure that your child’s home reading book is returned into school on a Friday.  </a:t>
            </a:r>
          </a:p>
          <a:p>
            <a:pPr marL="285750" indent="-285750">
              <a:buFont typeface="Arial" panose="020B0604020202020204" pitchFamily="34" charset="0"/>
              <a:buChar char="•"/>
            </a:pPr>
            <a:r>
              <a:rPr lang="en-GB" sz="1600" dirty="0">
                <a:latin typeface="SassoonPrimaryInfant" pitchFamily="2" charset="0"/>
              </a:rPr>
              <a:t>Please ensure that your child brings in their home school links book each day. </a:t>
            </a:r>
          </a:p>
        </p:txBody>
      </p:sp>
    </p:spTree>
    <p:extLst>
      <p:ext uri="{BB962C8B-B14F-4D97-AF65-F5344CB8AC3E}">
        <p14:creationId xmlns:p14="http://schemas.microsoft.com/office/powerpoint/2010/main" val="392543104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0f349248-1e45-49e4-a371-0a1bd6adc428">
      <Terms xmlns="http://schemas.microsoft.com/office/infopath/2007/PartnerControls"/>
    </lcf76f155ced4ddcb4097134ff3c332f>
    <TaxCatchAll xmlns="bdd55185-8fc5-4dee-9784-3837121dcfb8"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15259A6EF9E30E4AB458056033936B5E" ma:contentTypeVersion="16" ma:contentTypeDescription="Create a new document." ma:contentTypeScope="" ma:versionID="89abfbc742e01aa2df436a15162c5495">
  <xsd:schema xmlns:xsd="http://www.w3.org/2001/XMLSchema" xmlns:xs="http://www.w3.org/2001/XMLSchema" xmlns:p="http://schemas.microsoft.com/office/2006/metadata/properties" xmlns:ns2="0f349248-1e45-49e4-a371-0a1bd6adc428" xmlns:ns3="bdd55185-8fc5-4dee-9784-3837121dcfb8" targetNamespace="http://schemas.microsoft.com/office/2006/metadata/properties" ma:root="true" ma:fieldsID="fb49e4b64ea21c63bb8a8d9753bfe8ce" ns2:_="" ns3:_="">
    <xsd:import namespace="0f349248-1e45-49e4-a371-0a1bd6adc428"/>
    <xsd:import namespace="bdd55185-8fc5-4dee-9784-3837121dcfb8"/>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f349248-1e45-49e4-a371-0a1bd6adc42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3e417ed9-6e09-4aae-adde-8c88d7640662"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dexed="true" ma:internalName="MediaServiceLocation" ma:readOnly="true">
      <xsd:simpleType>
        <xsd:restriction base="dms:Text"/>
      </xsd:simpleType>
    </xsd:element>
    <xsd:element name="MediaServiceObjectDetectorVersions" ma:index="21"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dd55185-8fc5-4dee-9784-3837121dcfb8"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c871d946-f305-4c26-8cb0-97e5b65ac7c0}" ma:internalName="TaxCatchAll" ma:showField="CatchAllData" ma:web="bdd55185-8fc5-4dee-9784-3837121dcfb8">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3E4A209-E2EC-49AF-A3D3-3CC958268992}">
  <ds:schemaRefs>
    <ds:schemaRef ds:uri="0f349248-1e45-49e4-a371-0a1bd6adc428"/>
    <ds:schemaRef ds:uri="http://schemas.microsoft.com/office/2006/documentManagement/types"/>
    <ds:schemaRef ds:uri="http://schemas.microsoft.com/office/2006/metadata/properties"/>
    <ds:schemaRef ds:uri="http://purl.org/dc/elements/1.1/"/>
    <ds:schemaRef ds:uri="http://purl.org/dc/dcmitype/"/>
    <ds:schemaRef ds:uri="http://purl.org/dc/terms/"/>
    <ds:schemaRef ds:uri="http://www.w3.org/XML/1998/namespace"/>
    <ds:schemaRef ds:uri="http://schemas.openxmlformats.org/package/2006/metadata/core-properties"/>
    <ds:schemaRef ds:uri="http://schemas.microsoft.com/office/infopath/2007/PartnerControls"/>
    <ds:schemaRef ds:uri="bdd55185-8fc5-4dee-9784-3837121dcfb8"/>
  </ds:schemaRefs>
</ds:datastoreItem>
</file>

<file path=customXml/itemProps2.xml><?xml version="1.0" encoding="utf-8"?>
<ds:datastoreItem xmlns:ds="http://schemas.openxmlformats.org/officeDocument/2006/customXml" ds:itemID="{6A83B82D-92A1-4BE5-B895-71C4750A009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f349248-1e45-49e4-a371-0a1bd6adc428"/>
    <ds:schemaRef ds:uri="bdd55185-8fc5-4dee-9784-3837121dcfb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5CEEFF4-BA9B-4893-AC4F-A8331CF684C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111</TotalTime>
  <Words>1432</Words>
  <Application>Microsoft Office PowerPoint</Application>
  <PresentationFormat>Custom</PresentationFormat>
  <Paragraphs>165</Paragraphs>
  <Slides>24</Slides>
  <Notes>8</Notes>
  <HiddenSlides>0</HiddenSlides>
  <MMClips>0</MMClips>
  <ScaleCrop>false</ScaleCrop>
  <HeadingPairs>
    <vt:vector size="4" baseType="variant">
      <vt:variant>
        <vt:lpstr>Theme</vt:lpstr>
      </vt:variant>
      <vt:variant>
        <vt:i4>1</vt:i4>
      </vt:variant>
      <vt:variant>
        <vt:lpstr>Slide Titles</vt:lpstr>
      </vt:variant>
      <vt:variant>
        <vt:i4>24</vt:i4>
      </vt:variant>
    </vt:vector>
  </HeadingPairs>
  <TitlesOfParts>
    <vt:vector size="25"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Fern Massey (Knypersley First School)</dc:creator>
  <cp:lastModifiedBy>Fern Massey (Knypersley First School)</cp:lastModifiedBy>
  <cp:revision>33</cp:revision>
  <dcterms:modified xsi:type="dcterms:W3CDTF">2025-06-21T20:34:51Z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0x01010015259A6EF9E30E4AB458056033936B5E</vt:lpwstr>
  </property>
  <property fmtid="{D5CDD505-2E9C-101B-9397-08002B2CF9AE}" pid="3" name="MediaServiceImageTags">
    <vt:lpwstr/>
  </property>
</Properties>
</file>