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1"/>
  </p:notesMasterIdLst>
  <p:sldIdLst>
    <p:sldId id="256" r:id="rId5"/>
    <p:sldId id="257" r:id="rId6"/>
    <p:sldId id="258" r:id="rId7"/>
    <p:sldId id="259" r:id="rId8"/>
    <p:sldId id="260" r:id="rId9"/>
    <p:sldId id="261" r:id="rId10"/>
    <p:sldId id="262" r:id="rId11"/>
    <p:sldId id="263" r:id="rId12"/>
    <p:sldId id="266" r:id="rId13"/>
    <p:sldId id="267" r:id="rId14"/>
    <p:sldId id="271" r:id="rId15"/>
    <p:sldId id="268" r:id="rId16"/>
    <p:sldId id="269" r:id="rId17"/>
    <p:sldId id="270" r:id="rId18"/>
    <p:sldId id="272" r:id="rId19"/>
    <p:sldId id="265" r:id="rId20"/>
  </p:sldIdLst>
  <p:sldSz cx="18288000" cy="10287000"/>
  <p:notesSz cx="6797675" cy="9926638"/>
  <p:embeddedFontLst>
    <p:embeddedFont>
      <p:font typeface="Arimo" panose="020B0604020202020204" charset="0"/>
      <p:regular r:id="rId22"/>
    </p:embeddedFont>
    <p:embeddedFont>
      <p:font typeface="Calibri" panose="020F0502020204030204" pitchFamily="34" charset="0"/>
      <p:regular r:id="rId23"/>
      <p:bold r:id="rId24"/>
      <p:italic r:id="rId25"/>
      <p:boldItalic r:id="rId26"/>
    </p:embeddedFont>
    <p:embeddedFont>
      <p:font typeface="Dreaming Outloud Sans" panose="020B0604020202020204" charset="0"/>
      <p:regular r:id="rId27"/>
    </p:embeddedFont>
    <p:embeddedFont>
      <p:font typeface="Halley" panose="020B0604020202020204" charset="0"/>
      <p:regular r:id="rId28"/>
    </p:embeddedFont>
    <p:embeddedFont>
      <p:font typeface="SassoonPrimaryInfant" panose="020B0604020202020204"/>
      <p:regular r:id="rId29"/>
      <p:bold r:id="rId30"/>
    </p:embeddedFont>
    <p:embeddedFont>
      <p:font typeface="Scripter" panose="020B0604020202020204" charset="0"/>
      <p:regular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3" d="100"/>
          <a:sy n="53" d="100"/>
        </p:scale>
        <p:origin x="396" y="12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5.fntdata"/><Relationship Id="rId3" Type="http://schemas.openxmlformats.org/officeDocument/2006/relationships/customXml" Target="../customXml/item3.xml"/><Relationship Id="rId21" Type="http://schemas.openxmlformats.org/officeDocument/2006/relationships/notesMaster" Target="notesMasters/notesMaster1.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4.fntdata"/><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3.fntdata"/><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0.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ableStyles" Target="tableStyle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FFD71C65-AF4D-41C3-A882-F085FA5E69D5}" type="datetimeFigureOut">
              <a:rPr lang="en-GB" smtClean="0"/>
              <a:t>04/07/2024</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4491A77B-A9C4-4740-9784-7FE4296A9910}" type="slidenum">
              <a:rPr lang="en-GB" smtClean="0"/>
              <a:t>‹#›</a:t>
            </a:fld>
            <a:endParaRPr lang="en-GB"/>
          </a:p>
        </p:txBody>
      </p:sp>
    </p:spTree>
    <p:extLst>
      <p:ext uri="{BB962C8B-B14F-4D97-AF65-F5344CB8AC3E}">
        <p14:creationId xmlns:p14="http://schemas.microsoft.com/office/powerpoint/2010/main" val="1226740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491A77B-A9C4-4740-9784-7FE4296A9910}" type="slidenum">
              <a:rPr lang="en-GB" smtClean="0"/>
              <a:t>2</a:t>
            </a:fld>
            <a:endParaRPr lang="en-GB"/>
          </a:p>
        </p:txBody>
      </p:sp>
    </p:spTree>
    <p:extLst>
      <p:ext uri="{BB962C8B-B14F-4D97-AF65-F5344CB8AC3E}">
        <p14:creationId xmlns:p14="http://schemas.microsoft.com/office/powerpoint/2010/main" val="25190128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svg"/><Relationship Id="rId18" Type="http://schemas.openxmlformats.org/officeDocument/2006/relationships/image" Target="../media/image91.png"/><Relationship Id="rId3" Type="http://schemas.openxmlformats.org/officeDocument/2006/relationships/image" Target="../media/image75.svg"/><Relationship Id="rId7" Type="http://schemas.openxmlformats.org/officeDocument/2006/relationships/image" Target="../media/image79.svg"/><Relationship Id="rId12" Type="http://schemas.openxmlformats.org/officeDocument/2006/relationships/image" Target="../media/image84.png"/><Relationship Id="rId17" Type="http://schemas.openxmlformats.org/officeDocument/2006/relationships/image" Target="../media/image90.png"/><Relationship Id="rId2" Type="http://schemas.openxmlformats.org/officeDocument/2006/relationships/image" Target="../media/image74.png"/><Relationship Id="rId16"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78.png"/><Relationship Id="rId11" Type="http://schemas.openxmlformats.org/officeDocument/2006/relationships/image" Target="../media/image83.svg"/><Relationship Id="rId5" Type="http://schemas.openxmlformats.org/officeDocument/2006/relationships/image" Target="../media/image77.svg"/><Relationship Id="rId15" Type="http://schemas.openxmlformats.org/officeDocument/2006/relationships/image" Target="../media/image10.png"/><Relationship Id="rId10" Type="http://schemas.openxmlformats.org/officeDocument/2006/relationships/image" Target="../media/image82.png"/><Relationship Id="rId19" Type="http://schemas.openxmlformats.org/officeDocument/2006/relationships/image" Target="../media/image92.png"/><Relationship Id="rId4" Type="http://schemas.openxmlformats.org/officeDocument/2006/relationships/image" Target="../media/image76.png"/><Relationship Id="rId9" Type="http://schemas.openxmlformats.org/officeDocument/2006/relationships/image" Target="../media/image81.svg"/><Relationship Id="rId14"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81.svg"/><Relationship Id="rId18" Type="http://schemas.openxmlformats.org/officeDocument/2006/relationships/image" Target="../media/image97.png"/><Relationship Id="rId3" Type="http://schemas.openxmlformats.org/officeDocument/2006/relationships/image" Target="../media/image75.svg"/><Relationship Id="rId7" Type="http://schemas.openxmlformats.org/officeDocument/2006/relationships/image" Target="../media/image83.svg"/><Relationship Id="rId12" Type="http://schemas.openxmlformats.org/officeDocument/2006/relationships/image" Target="../media/image80.png"/><Relationship Id="rId17" Type="http://schemas.openxmlformats.org/officeDocument/2006/relationships/image" Target="../media/image96.jpeg"/><Relationship Id="rId2" Type="http://schemas.openxmlformats.org/officeDocument/2006/relationships/image" Target="../media/image74.png"/><Relationship Id="rId16"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79.svg"/><Relationship Id="rId5" Type="http://schemas.openxmlformats.org/officeDocument/2006/relationships/image" Target="../media/image77.svg"/><Relationship Id="rId15" Type="http://schemas.openxmlformats.org/officeDocument/2006/relationships/image" Target="../media/image94.png"/><Relationship Id="rId10" Type="http://schemas.openxmlformats.org/officeDocument/2006/relationships/image" Target="../media/image78.png"/><Relationship Id="rId4" Type="http://schemas.openxmlformats.org/officeDocument/2006/relationships/image" Target="../media/image76.png"/><Relationship Id="rId9" Type="http://schemas.openxmlformats.org/officeDocument/2006/relationships/image" Target="../media/image10.png"/><Relationship Id="rId14" Type="http://schemas.openxmlformats.org/officeDocument/2006/relationships/image" Target="../media/image93.png"/></Relationships>
</file>

<file path=ppt/slides/_rels/slide12.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svg"/><Relationship Id="rId3" Type="http://schemas.openxmlformats.org/officeDocument/2006/relationships/image" Target="../media/image75.svg"/><Relationship Id="rId7" Type="http://schemas.openxmlformats.org/officeDocument/2006/relationships/image" Target="../media/image79.svg"/><Relationship Id="rId12" Type="http://schemas.openxmlformats.org/officeDocument/2006/relationships/image" Target="../media/image84.png"/><Relationship Id="rId17" Type="http://schemas.openxmlformats.org/officeDocument/2006/relationships/image" Target="../media/image98.png"/><Relationship Id="rId2" Type="http://schemas.openxmlformats.org/officeDocument/2006/relationships/image" Target="../media/image74.png"/><Relationship Id="rId16" Type="http://schemas.openxmlformats.org/officeDocument/2006/relationships/hyperlink" Target="https://www.knypersley.staffs.sch.uk/nursery/" TargetMode="External"/><Relationship Id="rId1" Type="http://schemas.openxmlformats.org/officeDocument/2006/relationships/slideLayout" Target="../slideLayouts/slideLayout7.xml"/><Relationship Id="rId6" Type="http://schemas.openxmlformats.org/officeDocument/2006/relationships/image" Target="../media/image78.png"/><Relationship Id="rId11" Type="http://schemas.openxmlformats.org/officeDocument/2006/relationships/image" Target="../media/image83.svg"/><Relationship Id="rId5" Type="http://schemas.openxmlformats.org/officeDocument/2006/relationships/image" Target="../media/image77.svg"/><Relationship Id="rId15" Type="http://schemas.openxmlformats.org/officeDocument/2006/relationships/image" Target="../media/image10.pn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svg"/><Relationship Id="rId14" Type="http://schemas.openxmlformats.org/officeDocument/2006/relationships/image" Target="../media/image11.png"/></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01.jpeg"/><Relationship Id="rId18" Type="http://schemas.openxmlformats.org/officeDocument/2006/relationships/image" Target="../media/image104.jpeg"/><Relationship Id="rId3" Type="http://schemas.openxmlformats.org/officeDocument/2006/relationships/image" Target="../media/image75.svg"/><Relationship Id="rId7" Type="http://schemas.openxmlformats.org/officeDocument/2006/relationships/image" Target="../media/image81.svg"/><Relationship Id="rId12" Type="http://schemas.openxmlformats.org/officeDocument/2006/relationships/image" Target="../media/image100.jpeg"/><Relationship Id="rId17" Type="http://schemas.openxmlformats.org/officeDocument/2006/relationships/image" Target="../media/image103.jpeg"/><Relationship Id="rId2" Type="http://schemas.openxmlformats.org/officeDocument/2006/relationships/image" Target="../media/image74.png"/><Relationship Id="rId16" Type="http://schemas.openxmlformats.org/officeDocument/2006/relationships/image" Target="../media/image102.jpeg"/><Relationship Id="rId1" Type="http://schemas.openxmlformats.org/officeDocument/2006/relationships/slideLayout" Target="../slideLayouts/slideLayout7.xml"/><Relationship Id="rId6" Type="http://schemas.openxmlformats.org/officeDocument/2006/relationships/image" Target="../media/image80.png"/><Relationship Id="rId11" Type="http://schemas.openxmlformats.org/officeDocument/2006/relationships/image" Target="../media/image99.jpeg"/><Relationship Id="rId5" Type="http://schemas.openxmlformats.org/officeDocument/2006/relationships/image" Target="../media/image77.svg"/><Relationship Id="rId15" Type="http://schemas.openxmlformats.org/officeDocument/2006/relationships/image" Target="../media/image79.svg"/><Relationship Id="rId10" Type="http://schemas.openxmlformats.org/officeDocument/2006/relationships/hyperlink" Target="https://www.knypersley.staffs.sch.uk/nursery/" TargetMode="External"/><Relationship Id="rId19" Type="http://schemas.openxmlformats.org/officeDocument/2006/relationships/image" Target="../media/image105.jpeg"/><Relationship Id="rId4" Type="http://schemas.openxmlformats.org/officeDocument/2006/relationships/image" Target="../media/image76.png"/><Relationship Id="rId9" Type="http://schemas.openxmlformats.org/officeDocument/2006/relationships/image" Target="../media/image10.png"/><Relationship Id="rId14" Type="http://schemas.openxmlformats.org/officeDocument/2006/relationships/image" Target="../media/image78.png"/></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07.jpeg"/><Relationship Id="rId18" Type="http://schemas.openxmlformats.org/officeDocument/2006/relationships/image" Target="../media/image80.png"/><Relationship Id="rId3" Type="http://schemas.openxmlformats.org/officeDocument/2006/relationships/image" Target="../media/image75.svg"/><Relationship Id="rId7" Type="http://schemas.openxmlformats.org/officeDocument/2006/relationships/image" Target="../media/image83.svg"/><Relationship Id="rId12" Type="http://schemas.openxmlformats.org/officeDocument/2006/relationships/image" Target="../media/image106.jpeg"/><Relationship Id="rId17" Type="http://schemas.openxmlformats.org/officeDocument/2006/relationships/image" Target="../media/image111.png"/><Relationship Id="rId2" Type="http://schemas.openxmlformats.org/officeDocument/2006/relationships/image" Target="../media/image74.png"/><Relationship Id="rId16" Type="http://schemas.openxmlformats.org/officeDocument/2006/relationships/image" Target="../media/image110.jpeg"/><Relationship Id="rId20" Type="http://schemas.openxmlformats.org/officeDocument/2006/relationships/image" Target="../media/image112.jpg"/><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79.svg"/><Relationship Id="rId5" Type="http://schemas.openxmlformats.org/officeDocument/2006/relationships/image" Target="../media/image77.svg"/><Relationship Id="rId15" Type="http://schemas.openxmlformats.org/officeDocument/2006/relationships/image" Target="../media/image109.png"/><Relationship Id="rId10" Type="http://schemas.openxmlformats.org/officeDocument/2006/relationships/image" Target="../media/image78.png"/><Relationship Id="rId19" Type="http://schemas.openxmlformats.org/officeDocument/2006/relationships/image" Target="../media/image81.svg"/><Relationship Id="rId4" Type="http://schemas.openxmlformats.org/officeDocument/2006/relationships/image" Target="../media/image76.png"/><Relationship Id="rId9" Type="http://schemas.openxmlformats.org/officeDocument/2006/relationships/image" Target="../media/image10.png"/><Relationship Id="rId14" Type="http://schemas.openxmlformats.org/officeDocument/2006/relationships/image" Target="../media/image108.jpeg"/></Relationships>
</file>

<file path=ppt/slides/_rels/slide1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81.svg"/><Relationship Id="rId3" Type="http://schemas.openxmlformats.org/officeDocument/2006/relationships/image" Target="../media/image75.svg"/><Relationship Id="rId7" Type="http://schemas.openxmlformats.org/officeDocument/2006/relationships/image" Target="../media/image83.svg"/><Relationship Id="rId12" Type="http://schemas.openxmlformats.org/officeDocument/2006/relationships/image" Target="../media/image80.png"/><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79.svg"/><Relationship Id="rId5" Type="http://schemas.openxmlformats.org/officeDocument/2006/relationships/image" Target="../media/image77.svg"/><Relationship Id="rId10" Type="http://schemas.openxmlformats.org/officeDocument/2006/relationships/image" Target="../media/image78.png"/><Relationship Id="rId4" Type="http://schemas.openxmlformats.org/officeDocument/2006/relationships/image" Target="../media/image76.png"/><Relationship Id="rId9" Type="http://schemas.openxmlformats.org/officeDocument/2006/relationships/image" Target="../media/image10.png"/></Relationships>
</file>

<file path=ppt/slides/_rels/slide16.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4.svg"/><Relationship Id="rId7" Type="http://schemas.openxmlformats.org/officeDocument/2006/relationships/image" Target="../media/image118.svg"/><Relationship Id="rId2" Type="http://schemas.openxmlformats.org/officeDocument/2006/relationships/image" Target="../media/image113.png"/><Relationship Id="rId1" Type="http://schemas.openxmlformats.org/officeDocument/2006/relationships/slideLayout" Target="../slideLayouts/slideLayout7.xml"/><Relationship Id="rId6" Type="http://schemas.openxmlformats.org/officeDocument/2006/relationships/image" Target="../media/image117.png"/><Relationship Id="rId11" Type="http://schemas.openxmlformats.org/officeDocument/2006/relationships/image" Target="../media/image28.svg"/><Relationship Id="rId5" Type="http://schemas.openxmlformats.org/officeDocument/2006/relationships/image" Target="../media/image116.svg"/><Relationship Id="rId10" Type="http://schemas.openxmlformats.org/officeDocument/2006/relationships/image" Target="../media/image27.png"/><Relationship Id="rId4" Type="http://schemas.openxmlformats.org/officeDocument/2006/relationships/image" Target="../media/image115.png"/><Relationship Id="rId9" Type="http://schemas.openxmlformats.org/officeDocument/2006/relationships/image" Target="../media/image120.sv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svg"/><Relationship Id="rId18" Type="http://schemas.openxmlformats.org/officeDocument/2006/relationships/image" Target="../media/image26.svg"/><Relationship Id="rId3" Type="http://schemas.openxmlformats.org/officeDocument/2006/relationships/image" Target="../media/image12.png"/><Relationship Id="rId7" Type="http://schemas.openxmlformats.org/officeDocument/2006/relationships/image" Target="../media/image16.svg"/><Relationship Id="rId12" Type="http://schemas.openxmlformats.org/officeDocument/2006/relationships/image" Target="../media/image21.png"/><Relationship Id="rId17" Type="http://schemas.openxmlformats.org/officeDocument/2006/relationships/image" Target="../media/image25.png"/><Relationship Id="rId2" Type="http://schemas.openxmlformats.org/officeDocument/2006/relationships/notesSlide" Target="../notesSlides/notesSlide1.xml"/><Relationship Id="rId16"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14.jpeg"/><Relationship Id="rId15" Type="http://schemas.openxmlformats.org/officeDocument/2006/relationships/image" Target="../media/image24.svg"/><Relationship Id="rId10" Type="http://schemas.openxmlformats.org/officeDocument/2006/relationships/image" Target="../media/image19.png"/><Relationship Id="rId19" Type="http://schemas.openxmlformats.org/officeDocument/2006/relationships/image" Target="../media/image11.png"/><Relationship Id="rId4" Type="http://schemas.openxmlformats.org/officeDocument/2006/relationships/image" Target="../media/image13.svg"/><Relationship Id="rId9" Type="http://schemas.openxmlformats.org/officeDocument/2006/relationships/image" Target="../media/image18.svg"/><Relationship Id="rId14" Type="http://schemas.openxmlformats.org/officeDocument/2006/relationships/image" Target="../media/image23.png"/></Relationships>
</file>

<file path=ppt/slides/_rels/slide3.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10.png"/><Relationship Id="rId18" Type="http://schemas.openxmlformats.org/officeDocument/2006/relationships/image" Target="../media/image39.png"/><Relationship Id="rId3" Type="http://schemas.openxmlformats.org/officeDocument/2006/relationships/image" Target="../media/image28.svg"/><Relationship Id="rId7" Type="http://schemas.openxmlformats.org/officeDocument/2006/relationships/image" Target="../media/image32.svg"/><Relationship Id="rId12" Type="http://schemas.openxmlformats.org/officeDocument/2006/relationships/image" Target="../media/image11.png"/><Relationship Id="rId17" Type="http://schemas.openxmlformats.org/officeDocument/2006/relationships/image" Target="../media/image38.jpeg"/><Relationship Id="rId2" Type="http://schemas.openxmlformats.org/officeDocument/2006/relationships/image" Target="../media/image27.png"/><Relationship Id="rId16"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6.svg"/><Relationship Id="rId5" Type="http://schemas.openxmlformats.org/officeDocument/2006/relationships/image" Target="../media/image30.svg"/><Relationship Id="rId15" Type="http://schemas.openxmlformats.org/officeDocument/2006/relationships/image" Target="../media/image26.sv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svg"/><Relationship Id="rId14" Type="http://schemas.openxmlformats.org/officeDocument/2006/relationships/image" Target="../media/image25.png"/></Relationships>
</file>

<file path=ppt/slides/_rels/slide4.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30.svg"/><Relationship Id="rId3" Type="http://schemas.openxmlformats.org/officeDocument/2006/relationships/image" Target="../media/image26.svg"/><Relationship Id="rId7" Type="http://schemas.openxmlformats.org/officeDocument/2006/relationships/image" Target="../media/image43.svg"/><Relationship Id="rId12"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7.svg"/><Relationship Id="rId5" Type="http://schemas.openxmlformats.org/officeDocument/2006/relationships/image" Target="../media/image41.svg"/><Relationship Id="rId15" Type="http://schemas.openxmlformats.org/officeDocument/2006/relationships/image" Target="../media/image10.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svg"/><Relationship Id="rId1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svg"/><Relationship Id="rId3" Type="http://schemas.openxmlformats.org/officeDocument/2006/relationships/image" Target="../media/image49.svg"/><Relationship Id="rId7" Type="http://schemas.openxmlformats.org/officeDocument/2006/relationships/image" Target="../media/image41.svg"/><Relationship Id="rId12" Type="http://schemas.openxmlformats.org/officeDocument/2006/relationships/image" Target="../media/image50.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10.png"/><Relationship Id="rId5" Type="http://schemas.openxmlformats.org/officeDocument/2006/relationships/image" Target="../media/image26.svg"/><Relationship Id="rId15" Type="http://schemas.openxmlformats.org/officeDocument/2006/relationships/image" Target="../media/image53.svg"/><Relationship Id="rId10" Type="http://schemas.openxmlformats.org/officeDocument/2006/relationships/image" Target="../media/image11.png"/><Relationship Id="rId4" Type="http://schemas.openxmlformats.org/officeDocument/2006/relationships/image" Target="../media/image25.png"/><Relationship Id="rId9" Type="http://schemas.openxmlformats.org/officeDocument/2006/relationships/image" Target="../media/image47.svg"/><Relationship Id="rId14" Type="http://schemas.openxmlformats.org/officeDocument/2006/relationships/image" Target="../media/image52.png"/></Relationships>
</file>

<file path=ppt/slides/_rels/slide6.xml.rels><?xml version="1.0" encoding="UTF-8" standalone="yes"?>
<Relationships xmlns="http://schemas.openxmlformats.org/package/2006/relationships"><Relationship Id="rId8" Type="http://schemas.openxmlformats.org/officeDocument/2006/relationships/image" Target="../media/image58.svg"/><Relationship Id="rId13" Type="http://schemas.openxmlformats.org/officeDocument/2006/relationships/image" Target="../media/image63.png"/><Relationship Id="rId3" Type="http://schemas.openxmlformats.org/officeDocument/2006/relationships/image" Target="../media/image55.svg"/><Relationship Id="rId7" Type="http://schemas.openxmlformats.org/officeDocument/2006/relationships/image" Target="../media/image57.png"/><Relationship Id="rId12" Type="http://schemas.openxmlformats.org/officeDocument/2006/relationships/image" Target="../media/image62.sv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28.svg"/><Relationship Id="rId15" Type="http://schemas.openxmlformats.org/officeDocument/2006/relationships/image" Target="../media/image11.png"/><Relationship Id="rId10" Type="http://schemas.openxmlformats.org/officeDocument/2006/relationships/image" Target="../media/image60.png"/><Relationship Id="rId4" Type="http://schemas.openxmlformats.org/officeDocument/2006/relationships/image" Target="../media/image27.png"/><Relationship Id="rId9" Type="http://schemas.openxmlformats.org/officeDocument/2006/relationships/image" Target="../media/image59.jpeg"/><Relationship Id="rId14" Type="http://schemas.openxmlformats.org/officeDocument/2006/relationships/image" Target="../media/image64.svg"/></Relationships>
</file>

<file path=ppt/slides/_rels/slide7.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6.svg"/><Relationship Id="rId7" Type="http://schemas.openxmlformats.org/officeDocument/2006/relationships/image" Target="../media/image70.png"/><Relationship Id="rId12" Type="http://schemas.openxmlformats.org/officeDocument/2006/relationships/image" Target="../media/image11.pn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69.png"/><Relationship Id="rId11" Type="http://schemas.openxmlformats.org/officeDocument/2006/relationships/hyperlink" Target="https://www.knypersley.staffs.sch.uk/wp-content/uploads/2023/08/Knypersley-Positive-Behaviour-Policy-23-24-5.pdf" TargetMode="External"/><Relationship Id="rId5" Type="http://schemas.openxmlformats.org/officeDocument/2006/relationships/image" Target="../media/image68.svg"/><Relationship Id="rId10" Type="http://schemas.openxmlformats.org/officeDocument/2006/relationships/image" Target="../media/image73.gif"/><Relationship Id="rId4" Type="http://schemas.openxmlformats.org/officeDocument/2006/relationships/image" Target="../media/image67.png"/><Relationship Id="rId9" Type="http://schemas.openxmlformats.org/officeDocument/2006/relationships/image" Target="../media/image72.png"/></Relationships>
</file>

<file path=ppt/slides/_rels/slide8.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svg"/><Relationship Id="rId3" Type="http://schemas.openxmlformats.org/officeDocument/2006/relationships/image" Target="../media/image75.svg"/><Relationship Id="rId7" Type="http://schemas.openxmlformats.org/officeDocument/2006/relationships/image" Target="../media/image79.svg"/><Relationship Id="rId12" Type="http://schemas.openxmlformats.org/officeDocument/2006/relationships/image" Target="../media/image84.png"/><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78.png"/><Relationship Id="rId11" Type="http://schemas.openxmlformats.org/officeDocument/2006/relationships/image" Target="../media/image83.svg"/><Relationship Id="rId5" Type="http://schemas.openxmlformats.org/officeDocument/2006/relationships/image" Target="../media/image77.svg"/><Relationship Id="rId15" Type="http://schemas.openxmlformats.org/officeDocument/2006/relationships/image" Target="../media/image10.pn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svg"/><Relationship Id="rId1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6.png"/><Relationship Id="rId3" Type="http://schemas.openxmlformats.org/officeDocument/2006/relationships/image" Target="../media/image75.svg"/><Relationship Id="rId7" Type="http://schemas.openxmlformats.org/officeDocument/2006/relationships/image" Target="../media/image79.svg"/><Relationship Id="rId12" Type="http://schemas.openxmlformats.org/officeDocument/2006/relationships/image" Target="../media/image10.png"/><Relationship Id="rId17" Type="http://schemas.openxmlformats.org/officeDocument/2006/relationships/image" Target="../media/image88.png"/><Relationship Id="rId2" Type="http://schemas.openxmlformats.org/officeDocument/2006/relationships/image" Target="../media/image74.png"/><Relationship Id="rId16" Type="http://schemas.openxmlformats.org/officeDocument/2006/relationships/image" Target="../media/image81.svg"/><Relationship Id="rId1" Type="http://schemas.openxmlformats.org/officeDocument/2006/relationships/slideLayout" Target="../slideLayouts/slideLayout7.xml"/><Relationship Id="rId6" Type="http://schemas.openxmlformats.org/officeDocument/2006/relationships/image" Target="../media/image78.png"/><Relationship Id="rId11" Type="http://schemas.openxmlformats.org/officeDocument/2006/relationships/image" Target="../media/image11.png"/><Relationship Id="rId5" Type="http://schemas.openxmlformats.org/officeDocument/2006/relationships/image" Target="../media/image77.svg"/><Relationship Id="rId15" Type="http://schemas.openxmlformats.org/officeDocument/2006/relationships/image" Target="../media/image80.png"/><Relationship Id="rId10" Type="http://schemas.openxmlformats.org/officeDocument/2006/relationships/hyperlink" Target="https://www.knypersley.staffs.sch.uk/special-educational-needs-and-disabilities/" TargetMode="External"/><Relationship Id="rId4" Type="http://schemas.openxmlformats.org/officeDocument/2006/relationships/image" Target="../media/image76.png"/><Relationship Id="rId9" Type="http://schemas.openxmlformats.org/officeDocument/2006/relationships/image" Target="../media/image83.svg"/><Relationship Id="rId14" Type="http://schemas.openxmlformats.org/officeDocument/2006/relationships/image" Target="../media/image8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6F7F7"/>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1571385" y="-1571385"/>
            <a:ext cx="10287000" cy="13429770"/>
            <a:chOff x="0" y="0"/>
            <a:chExt cx="660400" cy="862158"/>
          </a:xfrm>
        </p:grpSpPr>
        <p:sp>
          <p:nvSpPr>
            <p:cNvPr id="3" name="Freeform 3"/>
            <p:cNvSpPr/>
            <p:nvPr/>
          </p:nvSpPr>
          <p:spPr>
            <a:xfrm>
              <a:off x="0" y="0"/>
              <a:ext cx="660400" cy="862158"/>
            </a:xfrm>
            <a:custGeom>
              <a:avLst/>
              <a:gdLst/>
              <a:ahLst/>
              <a:cxnLst/>
              <a:rect l="l" t="t" r="r" b="b"/>
              <a:pathLst>
                <a:path w="660400" h="862158">
                  <a:moveTo>
                    <a:pt x="220252" y="843089"/>
                  </a:moveTo>
                  <a:cubicBezTo>
                    <a:pt x="254109" y="854603"/>
                    <a:pt x="292600" y="862158"/>
                    <a:pt x="330378" y="862158"/>
                  </a:cubicBezTo>
                  <a:cubicBezTo>
                    <a:pt x="368157" y="862158"/>
                    <a:pt x="404509" y="855681"/>
                    <a:pt x="438009" y="844167"/>
                  </a:cubicBezTo>
                  <a:cubicBezTo>
                    <a:pt x="438723" y="843808"/>
                    <a:pt x="439435" y="843808"/>
                    <a:pt x="440148" y="843448"/>
                  </a:cubicBezTo>
                  <a:cubicBezTo>
                    <a:pt x="565955" y="797393"/>
                    <a:pt x="658618" y="675779"/>
                    <a:pt x="660400" y="532560"/>
                  </a:cubicBezTo>
                  <a:lnTo>
                    <a:pt x="660400" y="0"/>
                  </a:lnTo>
                  <a:lnTo>
                    <a:pt x="0" y="0"/>
                  </a:lnTo>
                  <a:lnTo>
                    <a:pt x="0" y="532164"/>
                  </a:lnTo>
                  <a:cubicBezTo>
                    <a:pt x="1782" y="676498"/>
                    <a:pt x="93019" y="798113"/>
                    <a:pt x="220252" y="843089"/>
                  </a:cubicBezTo>
                  <a:close/>
                </a:path>
              </a:pathLst>
            </a:custGeom>
            <a:solidFill>
              <a:srgbClr val="FF3131"/>
            </a:solidFill>
          </p:spPr>
        </p:sp>
        <p:sp>
          <p:nvSpPr>
            <p:cNvPr id="4" name="TextBox 4"/>
            <p:cNvSpPr txBox="1"/>
            <p:nvPr/>
          </p:nvSpPr>
          <p:spPr>
            <a:xfrm>
              <a:off x="0" y="-57150"/>
              <a:ext cx="660400" cy="792308"/>
            </a:xfrm>
            <a:prstGeom prst="rect">
              <a:avLst/>
            </a:prstGeom>
          </p:spPr>
          <p:txBody>
            <a:bodyPr lIns="50800" tIns="50800" rIns="50800" bIns="50800" rtlCol="0" anchor="ctr"/>
            <a:lstStyle/>
            <a:p>
              <a:pPr algn="ctr">
                <a:lnSpc>
                  <a:spcPts val="2659"/>
                </a:lnSpc>
              </a:pPr>
              <a:endParaRPr/>
            </a:p>
          </p:txBody>
        </p:sp>
      </p:grpSp>
      <p:grpSp>
        <p:nvGrpSpPr>
          <p:cNvPr id="5" name="Group 5"/>
          <p:cNvGrpSpPr>
            <a:grpSpLocks noChangeAspect="1"/>
          </p:cNvGrpSpPr>
          <p:nvPr/>
        </p:nvGrpSpPr>
        <p:grpSpPr>
          <a:xfrm>
            <a:off x="9947521" y="1125216"/>
            <a:ext cx="8236598" cy="9161784"/>
            <a:chOff x="687070" y="247650"/>
            <a:chExt cx="11148060" cy="12400280"/>
          </a:xfrm>
        </p:grpSpPr>
        <p:sp>
          <p:nvSpPr>
            <p:cNvPr id="6" name="Freeform 6"/>
            <p:cNvSpPr/>
            <p:nvPr/>
          </p:nvSpPr>
          <p:spPr>
            <a:xfrm>
              <a:off x="687070" y="247650"/>
              <a:ext cx="11148061" cy="12400280"/>
            </a:xfrm>
            <a:custGeom>
              <a:avLst/>
              <a:gdLst/>
              <a:ahLst/>
              <a:cxnLst/>
              <a:rect l="l" t="t" r="r" b="b"/>
              <a:pathLst>
                <a:path w="11148061" h="12400280">
                  <a:moveTo>
                    <a:pt x="9215120" y="1497330"/>
                  </a:moveTo>
                  <a:cubicBezTo>
                    <a:pt x="8773160" y="972820"/>
                    <a:pt x="8234680" y="508000"/>
                    <a:pt x="7590790" y="252730"/>
                  </a:cubicBezTo>
                  <a:cubicBezTo>
                    <a:pt x="7132320" y="71120"/>
                    <a:pt x="6633210" y="0"/>
                    <a:pt x="6139180" y="6350"/>
                  </a:cubicBezTo>
                  <a:cubicBezTo>
                    <a:pt x="4053840" y="36830"/>
                    <a:pt x="2157730" y="1490980"/>
                    <a:pt x="1289050" y="3346450"/>
                  </a:cubicBezTo>
                  <a:cubicBezTo>
                    <a:pt x="527050" y="4977130"/>
                    <a:pt x="0" y="7792720"/>
                    <a:pt x="680720" y="9457690"/>
                  </a:cubicBezTo>
                  <a:cubicBezTo>
                    <a:pt x="1360170" y="11122661"/>
                    <a:pt x="2499360" y="12005311"/>
                    <a:pt x="4248150" y="12081511"/>
                  </a:cubicBezTo>
                  <a:cubicBezTo>
                    <a:pt x="7001510" y="12400280"/>
                    <a:pt x="9088120" y="10502901"/>
                    <a:pt x="10118091" y="8309611"/>
                  </a:cubicBezTo>
                  <a:cubicBezTo>
                    <a:pt x="11148061" y="6116320"/>
                    <a:pt x="10782300" y="3361691"/>
                    <a:pt x="9215121" y="1497330"/>
                  </a:cubicBezTo>
                  <a:close/>
                </a:path>
              </a:pathLst>
            </a:custGeom>
            <a:solidFill>
              <a:srgbClr val="EEF4F4"/>
            </a:solidFill>
            <a:ln w="12700">
              <a:solidFill>
                <a:srgbClr val="000000"/>
              </a:solidFill>
            </a:ln>
          </p:spPr>
        </p:sp>
      </p:grpSp>
      <p:grpSp>
        <p:nvGrpSpPr>
          <p:cNvPr id="7" name="Group 7"/>
          <p:cNvGrpSpPr>
            <a:grpSpLocks noChangeAspect="1"/>
          </p:cNvGrpSpPr>
          <p:nvPr/>
        </p:nvGrpSpPr>
        <p:grpSpPr>
          <a:xfrm>
            <a:off x="10099921" y="1277616"/>
            <a:ext cx="8236598" cy="9161784"/>
            <a:chOff x="687070" y="247650"/>
            <a:chExt cx="11148060" cy="12400280"/>
          </a:xfrm>
        </p:grpSpPr>
        <p:sp>
          <p:nvSpPr>
            <p:cNvPr id="8" name="Freeform 8"/>
            <p:cNvSpPr/>
            <p:nvPr/>
          </p:nvSpPr>
          <p:spPr>
            <a:xfrm>
              <a:off x="687070" y="247650"/>
              <a:ext cx="11148061" cy="12400280"/>
            </a:xfrm>
            <a:custGeom>
              <a:avLst/>
              <a:gdLst/>
              <a:ahLst/>
              <a:cxnLst/>
              <a:rect l="l" t="t" r="r" b="b"/>
              <a:pathLst>
                <a:path w="11148061" h="12400280">
                  <a:moveTo>
                    <a:pt x="9215120" y="1497330"/>
                  </a:moveTo>
                  <a:cubicBezTo>
                    <a:pt x="8773160" y="972820"/>
                    <a:pt x="8234680" y="508000"/>
                    <a:pt x="7590790" y="252730"/>
                  </a:cubicBezTo>
                  <a:cubicBezTo>
                    <a:pt x="7132320" y="71120"/>
                    <a:pt x="6633210" y="0"/>
                    <a:pt x="6139180" y="6350"/>
                  </a:cubicBezTo>
                  <a:cubicBezTo>
                    <a:pt x="4053840" y="36830"/>
                    <a:pt x="2157730" y="1490980"/>
                    <a:pt x="1289050" y="3346450"/>
                  </a:cubicBezTo>
                  <a:cubicBezTo>
                    <a:pt x="527050" y="4977130"/>
                    <a:pt x="0" y="7792720"/>
                    <a:pt x="680720" y="9457690"/>
                  </a:cubicBezTo>
                  <a:cubicBezTo>
                    <a:pt x="1360170" y="11122661"/>
                    <a:pt x="2499360" y="12005311"/>
                    <a:pt x="4248150" y="12081511"/>
                  </a:cubicBezTo>
                  <a:cubicBezTo>
                    <a:pt x="7001510" y="12400280"/>
                    <a:pt x="9088120" y="10502901"/>
                    <a:pt x="10118091" y="8309611"/>
                  </a:cubicBezTo>
                  <a:cubicBezTo>
                    <a:pt x="11148061" y="6116320"/>
                    <a:pt x="10782300" y="3361691"/>
                    <a:pt x="9215121" y="1497330"/>
                  </a:cubicBezTo>
                  <a:close/>
                </a:path>
              </a:pathLst>
            </a:custGeom>
            <a:solidFill>
              <a:srgbClr val="F2C001"/>
            </a:solidFill>
            <a:ln w="12700">
              <a:solidFill>
                <a:srgbClr val="000000"/>
              </a:solidFill>
            </a:ln>
          </p:spPr>
        </p:sp>
      </p:grpSp>
      <p:grpSp>
        <p:nvGrpSpPr>
          <p:cNvPr id="9" name="Group 9"/>
          <p:cNvGrpSpPr>
            <a:grpSpLocks noChangeAspect="1"/>
          </p:cNvGrpSpPr>
          <p:nvPr/>
        </p:nvGrpSpPr>
        <p:grpSpPr>
          <a:xfrm>
            <a:off x="10707011" y="1642241"/>
            <a:ext cx="7580989" cy="8432533"/>
            <a:chOff x="687070" y="247650"/>
            <a:chExt cx="11148060" cy="12400280"/>
          </a:xfrm>
        </p:grpSpPr>
        <p:sp>
          <p:nvSpPr>
            <p:cNvPr id="10" name="Freeform 10"/>
            <p:cNvSpPr/>
            <p:nvPr/>
          </p:nvSpPr>
          <p:spPr>
            <a:xfrm>
              <a:off x="687070" y="247650"/>
              <a:ext cx="11148061" cy="12400280"/>
            </a:xfrm>
            <a:custGeom>
              <a:avLst/>
              <a:gdLst/>
              <a:ahLst/>
              <a:cxnLst/>
              <a:rect l="l" t="t" r="r" b="b"/>
              <a:pathLst>
                <a:path w="11148061" h="12400280">
                  <a:moveTo>
                    <a:pt x="9215120" y="1497330"/>
                  </a:moveTo>
                  <a:cubicBezTo>
                    <a:pt x="8773160" y="972820"/>
                    <a:pt x="8234680" y="508000"/>
                    <a:pt x="7590790" y="252730"/>
                  </a:cubicBezTo>
                  <a:cubicBezTo>
                    <a:pt x="7132320" y="71120"/>
                    <a:pt x="6633210" y="0"/>
                    <a:pt x="6139180" y="6350"/>
                  </a:cubicBezTo>
                  <a:cubicBezTo>
                    <a:pt x="4053840" y="36830"/>
                    <a:pt x="2157730" y="1490980"/>
                    <a:pt x="1289050" y="3346450"/>
                  </a:cubicBezTo>
                  <a:cubicBezTo>
                    <a:pt x="527050" y="4977130"/>
                    <a:pt x="0" y="7792720"/>
                    <a:pt x="680720" y="9457690"/>
                  </a:cubicBezTo>
                  <a:cubicBezTo>
                    <a:pt x="1360170" y="11122661"/>
                    <a:pt x="2499360" y="12005311"/>
                    <a:pt x="4248150" y="12081511"/>
                  </a:cubicBezTo>
                  <a:cubicBezTo>
                    <a:pt x="7001510" y="12400280"/>
                    <a:pt x="9088120" y="10502901"/>
                    <a:pt x="10118091" y="8309611"/>
                  </a:cubicBezTo>
                  <a:cubicBezTo>
                    <a:pt x="11148061" y="6116320"/>
                    <a:pt x="10782300" y="3361691"/>
                    <a:pt x="9215121" y="1497330"/>
                  </a:cubicBezTo>
                  <a:close/>
                </a:path>
              </a:pathLst>
            </a:custGeom>
            <a:blipFill>
              <a:blip r:embed="rId2"/>
              <a:stretch>
                <a:fillRect l="-14391" t="-2044" r="-61432" b="2044"/>
              </a:stretch>
            </a:blipFill>
          </p:spPr>
        </p:sp>
      </p:grpSp>
      <p:sp>
        <p:nvSpPr>
          <p:cNvPr id="11" name="Freeform 11"/>
          <p:cNvSpPr/>
          <p:nvPr/>
        </p:nvSpPr>
        <p:spPr>
          <a:xfrm>
            <a:off x="360474" y="1803333"/>
            <a:ext cx="1825778" cy="1882145"/>
          </a:xfrm>
          <a:custGeom>
            <a:avLst/>
            <a:gdLst/>
            <a:ahLst/>
            <a:cxnLst/>
            <a:rect l="l" t="t" r="r" b="b"/>
            <a:pathLst>
              <a:path w="1825778" h="1882145">
                <a:moveTo>
                  <a:pt x="0" y="0"/>
                </a:moveTo>
                <a:lnTo>
                  <a:pt x="1825778" y="0"/>
                </a:lnTo>
                <a:lnTo>
                  <a:pt x="1825778" y="1882144"/>
                </a:lnTo>
                <a:lnTo>
                  <a:pt x="0" y="18821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2" name="Freeform 12"/>
          <p:cNvSpPr/>
          <p:nvPr/>
        </p:nvSpPr>
        <p:spPr>
          <a:xfrm>
            <a:off x="8234825" y="7563698"/>
            <a:ext cx="2164699" cy="2214525"/>
          </a:xfrm>
          <a:custGeom>
            <a:avLst/>
            <a:gdLst/>
            <a:ahLst/>
            <a:cxnLst/>
            <a:rect l="l" t="t" r="r" b="b"/>
            <a:pathLst>
              <a:path w="2164699" h="2214525">
                <a:moveTo>
                  <a:pt x="0" y="0"/>
                </a:moveTo>
                <a:lnTo>
                  <a:pt x="2164698" y="0"/>
                </a:lnTo>
                <a:lnTo>
                  <a:pt x="2164698" y="2214525"/>
                </a:lnTo>
                <a:lnTo>
                  <a:pt x="0" y="221452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Freeform 13"/>
          <p:cNvSpPr/>
          <p:nvPr/>
        </p:nvSpPr>
        <p:spPr>
          <a:xfrm>
            <a:off x="3933056" y="8286530"/>
            <a:ext cx="3020521" cy="768860"/>
          </a:xfrm>
          <a:custGeom>
            <a:avLst/>
            <a:gdLst/>
            <a:ahLst/>
            <a:cxnLst/>
            <a:rect l="l" t="t" r="r" b="b"/>
            <a:pathLst>
              <a:path w="3020521" h="768860">
                <a:moveTo>
                  <a:pt x="0" y="0"/>
                </a:moveTo>
                <a:lnTo>
                  <a:pt x="3020522" y="0"/>
                </a:lnTo>
                <a:lnTo>
                  <a:pt x="3020522" y="768860"/>
                </a:lnTo>
                <a:lnTo>
                  <a:pt x="0" y="7688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4" name="Freeform 14"/>
          <p:cNvSpPr/>
          <p:nvPr/>
        </p:nvSpPr>
        <p:spPr>
          <a:xfrm>
            <a:off x="15837603" y="550223"/>
            <a:ext cx="1962872" cy="2206507"/>
          </a:xfrm>
          <a:custGeom>
            <a:avLst/>
            <a:gdLst/>
            <a:ahLst/>
            <a:cxnLst/>
            <a:rect l="l" t="t" r="r" b="b"/>
            <a:pathLst>
              <a:path w="1962872" h="2206507">
                <a:moveTo>
                  <a:pt x="0" y="0"/>
                </a:moveTo>
                <a:lnTo>
                  <a:pt x="1962872" y="0"/>
                </a:lnTo>
                <a:lnTo>
                  <a:pt x="1962872" y="2206507"/>
                </a:lnTo>
                <a:lnTo>
                  <a:pt x="0" y="220650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5" name="Freeform 15"/>
          <p:cNvSpPr/>
          <p:nvPr/>
        </p:nvSpPr>
        <p:spPr>
          <a:xfrm>
            <a:off x="8594212" y="659096"/>
            <a:ext cx="1445924" cy="1445924"/>
          </a:xfrm>
          <a:custGeom>
            <a:avLst/>
            <a:gdLst/>
            <a:ahLst/>
            <a:cxnLst/>
            <a:rect l="l" t="t" r="r" b="b"/>
            <a:pathLst>
              <a:path w="1445924" h="1445924">
                <a:moveTo>
                  <a:pt x="0" y="0"/>
                </a:moveTo>
                <a:lnTo>
                  <a:pt x="1445924" y="0"/>
                </a:lnTo>
                <a:lnTo>
                  <a:pt x="1445924" y="1445924"/>
                </a:lnTo>
                <a:lnTo>
                  <a:pt x="0" y="1445924"/>
                </a:lnTo>
                <a:lnTo>
                  <a:pt x="0" y="0"/>
                </a:lnTo>
                <a:close/>
              </a:path>
            </a:pathLst>
          </a:custGeom>
          <a:blipFill>
            <a:blip r:embed="rId11"/>
            <a:stretch>
              <a:fillRect/>
            </a:stretch>
          </a:blipFill>
        </p:spPr>
      </p:sp>
      <p:sp>
        <p:nvSpPr>
          <p:cNvPr id="16" name="Freeform 16"/>
          <p:cNvSpPr/>
          <p:nvPr/>
        </p:nvSpPr>
        <p:spPr>
          <a:xfrm>
            <a:off x="372453" y="8427130"/>
            <a:ext cx="2496163" cy="1387461"/>
          </a:xfrm>
          <a:custGeom>
            <a:avLst/>
            <a:gdLst/>
            <a:ahLst/>
            <a:cxnLst/>
            <a:rect l="l" t="t" r="r" b="b"/>
            <a:pathLst>
              <a:path w="2496163" h="1387461">
                <a:moveTo>
                  <a:pt x="0" y="0"/>
                </a:moveTo>
                <a:lnTo>
                  <a:pt x="2496163" y="0"/>
                </a:lnTo>
                <a:lnTo>
                  <a:pt x="2496163" y="1387461"/>
                </a:lnTo>
                <a:lnTo>
                  <a:pt x="0" y="1387461"/>
                </a:lnTo>
                <a:lnTo>
                  <a:pt x="0" y="0"/>
                </a:lnTo>
                <a:close/>
              </a:path>
            </a:pathLst>
          </a:custGeom>
          <a:blipFill>
            <a:blip r:embed="rId12"/>
            <a:stretch>
              <a:fillRect/>
            </a:stretch>
          </a:blipFill>
        </p:spPr>
      </p:sp>
      <p:sp>
        <p:nvSpPr>
          <p:cNvPr id="17" name="TextBox 17"/>
          <p:cNvSpPr txBox="1"/>
          <p:nvPr/>
        </p:nvSpPr>
        <p:spPr>
          <a:xfrm>
            <a:off x="627161" y="2786148"/>
            <a:ext cx="9632312" cy="4388702"/>
          </a:xfrm>
          <a:prstGeom prst="rect">
            <a:avLst/>
          </a:prstGeom>
        </p:spPr>
        <p:txBody>
          <a:bodyPr lIns="0" tIns="0" rIns="0" bIns="0" rtlCol="0" anchor="t">
            <a:spAutoFit/>
          </a:bodyPr>
          <a:lstStyle/>
          <a:p>
            <a:pPr algn="ctr">
              <a:lnSpc>
                <a:spcPts val="18098"/>
              </a:lnSpc>
            </a:pPr>
            <a:r>
              <a:rPr lang="en-US" sz="11500" dirty="0">
                <a:solidFill>
                  <a:srgbClr val="EEF4F4"/>
                </a:solidFill>
                <a:latin typeface="Scripter"/>
              </a:rPr>
              <a:t>Welcome to Nursery</a:t>
            </a:r>
          </a:p>
        </p:txBody>
      </p:sp>
      <p:sp>
        <p:nvSpPr>
          <p:cNvPr id="18" name="TextBox 18"/>
          <p:cNvSpPr txBox="1"/>
          <p:nvPr/>
        </p:nvSpPr>
        <p:spPr>
          <a:xfrm>
            <a:off x="1981200" y="7216592"/>
            <a:ext cx="6897964" cy="1210538"/>
          </a:xfrm>
          <a:prstGeom prst="rect">
            <a:avLst/>
          </a:prstGeom>
        </p:spPr>
        <p:txBody>
          <a:bodyPr lIns="0" tIns="0" rIns="0" bIns="0" rtlCol="0" anchor="t">
            <a:spAutoFit/>
          </a:bodyPr>
          <a:lstStyle/>
          <a:p>
            <a:pPr algn="ctr">
              <a:lnSpc>
                <a:spcPts val="8242"/>
              </a:lnSpc>
            </a:pPr>
            <a:r>
              <a:rPr lang="en-US" sz="7561">
                <a:solidFill>
                  <a:srgbClr val="EEF4F4"/>
                </a:solidFill>
                <a:latin typeface="Halley"/>
              </a:rPr>
              <a:t>2024</a:t>
            </a:r>
          </a:p>
        </p:txBody>
      </p:sp>
      <p:sp>
        <p:nvSpPr>
          <p:cNvPr id="19" name="TextBox 19"/>
          <p:cNvSpPr txBox="1"/>
          <p:nvPr/>
        </p:nvSpPr>
        <p:spPr>
          <a:xfrm>
            <a:off x="1028700" y="927722"/>
            <a:ext cx="7213087" cy="716486"/>
          </a:xfrm>
          <a:prstGeom prst="rect">
            <a:avLst/>
          </a:prstGeom>
        </p:spPr>
        <p:txBody>
          <a:bodyPr lIns="0" tIns="0" rIns="0" bIns="0" rtlCol="0" anchor="t">
            <a:spAutoFit/>
          </a:bodyPr>
          <a:lstStyle/>
          <a:p>
            <a:pPr algn="l">
              <a:lnSpc>
                <a:spcPts val="4846"/>
              </a:lnSpc>
            </a:pPr>
            <a:r>
              <a:rPr lang="en-US" sz="4446">
                <a:solidFill>
                  <a:srgbClr val="EEF4F4"/>
                </a:solidFill>
                <a:latin typeface="Halley"/>
              </a:rPr>
              <a:t>KNYPERSLEY FIRST SCHOOL</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EF4F4"/>
        </a:solidFill>
        <a:effectLst/>
      </p:bgPr>
    </p:bg>
    <p:spTree>
      <p:nvGrpSpPr>
        <p:cNvPr id="1" name=""/>
        <p:cNvGrpSpPr/>
        <p:nvPr/>
      </p:nvGrpSpPr>
      <p:grpSpPr>
        <a:xfrm>
          <a:off x="0" y="0"/>
          <a:ext cx="0" cy="0"/>
          <a:chOff x="0" y="0"/>
          <a:chExt cx="0" cy="0"/>
        </a:xfrm>
      </p:grpSpPr>
      <p:sp>
        <p:nvSpPr>
          <p:cNvPr id="2" name="Freeform 2"/>
          <p:cNvSpPr/>
          <p:nvPr/>
        </p:nvSpPr>
        <p:spPr>
          <a:xfrm flipH="1">
            <a:off x="-235291" y="-265528"/>
            <a:ext cx="6458248" cy="6374829"/>
          </a:xfrm>
          <a:custGeom>
            <a:avLst/>
            <a:gdLst/>
            <a:ahLst/>
            <a:cxnLst/>
            <a:rect l="l" t="t" r="r" b="b"/>
            <a:pathLst>
              <a:path w="6458248" h="6374829">
                <a:moveTo>
                  <a:pt x="6458248" y="0"/>
                </a:moveTo>
                <a:lnTo>
                  <a:pt x="0" y="0"/>
                </a:lnTo>
                <a:lnTo>
                  <a:pt x="0" y="6374828"/>
                </a:lnTo>
                <a:lnTo>
                  <a:pt x="6458248" y="6374828"/>
                </a:lnTo>
                <a:lnTo>
                  <a:pt x="645824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4578737" y="0"/>
            <a:ext cx="3782631" cy="3788946"/>
          </a:xfrm>
          <a:custGeom>
            <a:avLst/>
            <a:gdLst/>
            <a:ahLst/>
            <a:cxnLst/>
            <a:rect l="l" t="t" r="r" b="b"/>
            <a:pathLst>
              <a:path w="3782631" h="3788946">
                <a:moveTo>
                  <a:pt x="0" y="0"/>
                </a:moveTo>
                <a:lnTo>
                  <a:pt x="3782632" y="0"/>
                </a:lnTo>
                <a:lnTo>
                  <a:pt x="3782632" y="3788946"/>
                </a:lnTo>
                <a:lnTo>
                  <a:pt x="0" y="37889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5676912" y="1894473"/>
            <a:ext cx="2684456" cy="2771051"/>
          </a:xfrm>
          <a:custGeom>
            <a:avLst/>
            <a:gdLst/>
            <a:ahLst/>
            <a:cxnLst/>
            <a:rect l="l" t="t" r="r" b="b"/>
            <a:pathLst>
              <a:path w="2684456" h="2771051">
                <a:moveTo>
                  <a:pt x="0" y="0"/>
                </a:moveTo>
                <a:lnTo>
                  <a:pt x="2684457" y="0"/>
                </a:lnTo>
                <a:lnTo>
                  <a:pt x="2684457" y="2771052"/>
                </a:lnTo>
                <a:lnTo>
                  <a:pt x="0" y="27710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3639800" y="290752"/>
            <a:ext cx="1613876" cy="1197202"/>
          </a:xfrm>
          <a:custGeom>
            <a:avLst/>
            <a:gdLst/>
            <a:ahLst/>
            <a:cxnLst/>
            <a:rect l="l" t="t" r="r" b="b"/>
            <a:pathLst>
              <a:path w="1613876" h="1197202">
                <a:moveTo>
                  <a:pt x="0" y="0"/>
                </a:moveTo>
                <a:lnTo>
                  <a:pt x="1613876" y="0"/>
                </a:lnTo>
                <a:lnTo>
                  <a:pt x="1613876" y="1197202"/>
                </a:lnTo>
                <a:lnTo>
                  <a:pt x="0" y="11972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rot="-1717840">
            <a:off x="-684004" y="8443243"/>
            <a:ext cx="2730870" cy="2323722"/>
          </a:xfrm>
          <a:custGeom>
            <a:avLst/>
            <a:gdLst/>
            <a:ahLst/>
            <a:cxnLst/>
            <a:rect l="l" t="t" r="r" b="b"/>
            <a:pathLst>
              <a:path w="2730870" h="2323722">
                <a:moveTo>
                  <a:pt x="0" y="0"/>
                </a:moveTo>
                <a:lnTo>
                  <a:pt x="2730870" y="0"/>
                </a:lnTo>
                <a:lnTo>
                  <a:pt x="2730870" y="2323722"/>
                </a:lnTo>
                <a:lnTo>
                  <a:pt x="0" y="232372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TextBox 7"/>
          <p:cNvSpPr txBox="1"/>
          <p:nvPr/>
        </p:nvSpPr>
        <p:spPr>
          <a:xfrm>
            <a:off x="6222957" y="5854207"/>
            <a:ext cx="5842087" cy="576875"/>
          </a:xfrm>
          <a:prstGeom prst="rect">
            <a:avLst/>
          </a:prstGeom>
        </p:spPr>
        <p:txBody>
          <a:bodyPr lIns="0" tIns="0" rIns="0" bIns="0" rtlCol="0" anchor="t">
            <a:spAutoFit/>
          </a:bodyPr>
          <a:lstStyle/>
          <a:p>
            <a:pPr algn="ctr">
              <a:lnSpc>
                <a:spcPts val="4135"/>
              </a:lnSpc>
            </a:pPr>
            <a:r>
              <a:rPr lang="en-US" sz="3793">
                <a:solidFill>
                  <a:srgbClr val="EEF4F4"/>
                </a:solidFill>
                <a:latin typeface="Scripter"/>
              </a:rPr>
              <a:t>2. The World We Live In</a:t>
            </a:r>
          </a:p>
        </p:txBody>
      </p:sp>
      <p:sp>
        <p:nvSpPr>
          <p:cNvPr id="9" name="Freeform 9"/>
          <p:cNvSpPr/>
          <p:nvPr/>
        </p:nvSpPr>
        <p:spPr>
          <a:xfrm>
            <a:off x="16634823" y="5941458"/>
            <a:ext cx="1248954" cy="1287582"/>
          </a:xfrm>
          <a:custGeom>
            <a:avLst/>
            <a:gdLst/>
            <a:ahLst/>
            <a:cxnLst/>
            <a:rect l="l" t="t" r="r" b="b"/>
            <a:pathLst>
              <a:path w="1248954" h="1287582">
                <a:moveTo>
                  <a:pt x="0" y="0"/>
                </a:moveTo>
                <a:lnTo>
                  <a:pt x="1248954" y="0"/>
                </a:lnTo>
                <a:lnTo>
                  <a:pt x="1248954" y="1287582"/>
                </a:lnTo>
                <a:lnTo>
                  <a:pt x="0" y="128758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TextBox 10"/>
          <p:cNvSpPr txBox="1"/>
          <p:nvPr/>
        </p:nvSpPr>
        <p:spPr>
          <a:xfrm>
            <a:off x="4117710" y="237014"/>
            <a:ext cx="10478162" cy="987450"/>
          </a:xfrm>
          <a:prstGeom prst="rect">
            <a:avLst/>
          </a:prstGeom>
        </p:spPr>
        <p:txBody>
          <a:bodyPr wrap="square" lIns="0" tIns="0" rIns="0" bIns="0" rtlCol="0" anchor="t">
            <a:spAutoFit/>
          </a:bodyPr>
          <a:lstStyle/>
          <a:p>
            <a:pPr algn="ctr">
              <a:lnSpc>
                <a:spcPts val="7720"/>
              </a:lnSpc>
            </a:pPr>
            <a:r>
              <a:rPr lang="en-US" sz="7083" dirty="0" err="1">
                <a:solidFill>
                  <a:srgbClr val="F90303"/>
                </a:solidFill>
                <a:latin typeface="Scripter"/>
              </a:rPr>
              <a:t>Behaviours</a:t>
            </a:r>
            <a:r>
              <a:rPr lang="en-US" sz="7083" dirty="0">
                <a:solidFill>
                  <a:srgbClr val="F90303"/>
                </a:solidFill>
                <a:latin typeface="Scripter"/>
              </a:rPr>
              <a:t> for learning</a:t>
            </a:r>
          </a:p>
        </p:txBody>
      </p:sp>
      <p:sp>
        <p:nvSpPr>
          <p:cNvPr id="11" name="Freeform 6">
            <a:extLst>
              <a:ext uri="{FF2B5EF4-FFF2-40B4-BE49-F238E27FC236}">
                <a16:creationId xmlns:a16="http://schemas.microsoft.com/office/drawing/2014/main" id="{E37ACFFC-5C20-493C-9409-D8C59D716BF4}"/>
              </a:ext>
            </a:extLst>
          </p:cNvPr>
          <p:cNvSpPr/>
          <p:nvPr/>
        </p:nvSpPr>
        <p:spPr>
          <a:xfrm>
            <a:off x="16076478" y="8862584"/>
            <a:ext cx="1885324" cy="1047934"/>
          </a:xfrm>
          <a:custGeom>
            <a:avLst/>
            <a:gdLst/>
            <a:ahLst/>
            <a:cxnLst/>
            <a:rect l="l" t="t" r="r" b="b"/>
            <a:pathLst>
              <a:path w="1885324" h="1047934">
                <a:moveTo>
                  <a:pt x="0" y="0"/>
                </a:moveTo>
                <a:lnTo>
                  <a:pt x="1885325" y="0"/>
                </a:lnTo>
                <a:lnTo>
                  <a:pt x="1885325" y="1047934"/>
                </a:lnTo>
                <a:lnTo>
                  <a:pt x="0" y="1047934"/>
                </a:lnTo>
                <a:lnTo>
                  <a:pt x="0" y="0"/>
                </a:lnTo>
                <a:close/>
              </a:path>
            </a:pathLst>
          </a:custGeom>
          <a:blipFill>
            <a:blip r:embed="rId14"/>
            <a:stretch>
              <a:fillRect/>
            </a:stretch>
          </a:blipFill>
        </p:spPr>
      </p:sp>
      <p:sp>
        <p:nvSpPr>
          <p:cNvPr id="12" name="Freeform 7">
            <a:extLst>
              <a:ext uri="{FF2B5EF4-FFF2-40B4-BE49-F238E27FC236}">
                <a16:creationId xmlns:a16="http://schemas.microsoft.com/office/drawing/2014/main" id="{ACE34AAF-C5BC-4462-9C48-F5CC628F4EA8}"/>
              </a:ext>
            </a:extLst>
          </p:cNvPr>
          <p:cNvSpPr/>
          <p:nvPr/>
        </p:nvSpPr>
        <p:spPr>
          <a:xfrm>
            <a:off x="410681" y="484066"/>
            <a:ext cx="1445924" cy="1445924"/>
          </a:xfrm>
          <a:custGeom>
            <a:avLst/>
            <a:gdLst/>
            <a:ahLst/>
            <a:cxnLst/>
            <a:rect l="l" t="t" r="r" b="b"/>
            <a:pathLst>
              <a:path w="1445924" h="1445924">
                <a:moveTo>
                  <a:pt x="0" y="0"/>
                </a:moveTo>
                <a:lnTo>
                  <a:pt x="1445924" y="0"/>
                </a:lnTo>
                <a:lnTo>
                  <a:pt x="1445924" y="1445924"/>
                </a:lnTo>
                <a:lnTo>
                  <a:pt x="0" y="1445924"/>
                </a:lnTo>
                <a:lnTo>
                  <a:pt x="0" y="0"/>
                </a:lnTo>
                <a:close/>
              </a:path>
            </a:pathLst>
          </a:custGeom>
          <a:blipFill>
            <a:blip r:embed="rId15"/>
            <a:stretch>
              <a:fillRect/>
            </a:stretch>
          </a:blipFill>
        </p:spPr>
      </p:sp>
      <p:pic>
        <p:nvPicPr>
          <p:cNvPr id="14" name="Picture 13">
            <a:extLst>
              <a:ext uri="{FF2B5EF4-FFF2-40B4-BE49-F238E27FC236}">
                <a16:creationId xmlns:a16="http://schemas.microsoft.com/office/drawing/2014/main" id="{73A9DA97-BAE9-4818-A8AC-2CD1B7FB212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543041" y="1435797"/>
            <a:ext cx="6124224" cy="8663442"/>
          </a:xfrm>
          <a:prstGeom prst="rect">
            <a:avLst/>
          </a:prstGeom>
        </p:spPr>
      </p:pic>
      <p:pic>
        <p:nvPicPr>
          <p:cNvPr id="13" name="Picture 12">
            <a:extLst>
              <a:ext uri="{FF2B5EF4-FFF2-40B4-BE49-F238E27FC236}">
                <a16:creationId xmlns:a16="http://schemas.microsoft.com/office/drawing/2014/main" id="{AEBBB21F-3694-41CF-BAB4-419C71FF63E5}"/>
              </a:ext>
            </a:extLst>
          </p:cNvPr>
          <p:cNvPicPr>
            <a:picLocks noChangeAspect="1"/>
          </p:cNvPicPr>
          <p:nvPr/>
        </p:nvPicPr>
        <p:blipFill>
          <a:blip r:embed="rId17"/>
          <a:stretch>
            <a:fillRect/>
          </a:stretch>
        </p:blipFill>
        <p:spPr>
          <a:xfrm>
            <a:off x="1171489" y="1947384"/>
            <a:ext cx="3005828" cy="4161917"/>
          </a:xfrm>
          <a:prstGeom prst="rect">
            <a:avLst/>
          </a:prstGeom>
        </p:spPr>
      </p:pic>
      <p:pic>
        <p:nvPicPr>
          <p:cNvPr id="17" name="Picture 16">
            <a:extLst>
              <a:ext uri="{FF2B5EF4-FFF2-40B4-BE49-F238E27FC236}">
                <a16:creationId xmlns:a16="http://schemas.microsoft.com/office/drawing/2014/main" id="{265E8E9F-5039-412F-ABA4-E99A38D1921A}"/>
              </a:ext>
            </a:extLst>
          </p:cNvPr>
          <p:cNvPicPr>
            <a:picLocks noChangeAspect="1"/>
          </p:cNvPicPr>
          <p:nvPr/>
        </p:nvPicPr>
        <p:blipFill>
          <a:blip r:embed="rId18"/>
          <a:stretch>
            <a:fillRect/>
          </a:stretch>
        </p:blipFill>
        <p:spPr>
          <a:xfrm>
            <a:off x="4409267" y="1947384"/>
            <a:ext cx="3134194" cy="4161917"/>
          </a:xfrm>
          <a:prstGeom prst="rect">
            <a:avLst/>
          </a:prstGeom>
        </p:spPr>
      </p:pic>
      <p:pic>
        <p:nvPicPr>
          <p:cNvPr id="19" name="Picture 18">
            <a:extLst>
              <a:ext uri="{FF2B5EF4-FFF2-40B4-BE49-F238E27FC236}">
                <a16:creationId xmlns:a16="http://schemas.microsoft.com/office/drawing/2014/main" id="{0F887315-C3A2-460C-A905-5EE9EA620B63}"/>
              </a:ext>
            </a:extLst>
          </p:cNvPr>
          <p:cNvPicPr>
            <a:picLocks noChangeAspect="1"/>
          </p:cNvPicPr>
          <p:nvPr/>
        </p:nvPicPr>
        <p:blipFill>
          <a:blip r:embed="rId19"/>
          <a:stretch>
            <a:fillRect/>
          </a:stretch>
        </p:blipFill>
        <p:spPr>
          <a:xfrm>
            <a:off x="3200289" y="6142644"/>
            <a:ext cx="2846201" cy="4036815"/>
          </a:xfrm>
          <a:prstGeom prst="rect">
            <a:avLst/>
          </a:prstGeom>
        </p:spPr>
      </p:pic>
    </p:spTree>
    <p:extLst>
      <p:ext uri="{BB962C8B-B14F-4D97-AF65-F5344CB8AC3E}">
        <p14:creationId xmlns:p14="http://schemas.microsoft.com/office/powerpoint/2010/main" val="849645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EF4F4"/>
        </a:solidFill>
        <a:effectLst/>
      </p:bgPr>
    </p:bg>
    <p:spTree>
      <p:nvGrpSpPr>
        <p:cNvPr id="1" name=""/>
        <p:cNvGrpSpPr/>
        <p:nvPr/>
      </p:nvGrpSpPr>
      <p:grpSpPr>
        <a:xfrm>
          <a:off x="0" y="0"/>
          <a:ext cx="0" cy="0"/>
          <a:chOff x="0" y="0"/>
          <a:chExt cx="0" cy="0"/>
        </a:xfrm>
      </p:grpSpPr>
      <p:sp>
        <p:nvSpPr>
          <p:cNvPr id="2" name="Freeform 2"/>
          <p:cNvSpPr/>
          <p:nvPr/>
        </p:nvSpPr>
        <p:spPr>
          <a:xfrm flipH="1">
            <a:off x="-102317" y="-800100"/>
            <a:ext cx="6458248" cy="6374829"/>
          </a:xfrm>
          <a:custGeom>
            <a:avLst/>
            <a:gdLst/>
            <a:ahLst/>
            <a:cxnLst/>
            <a:rect l="l" t="t" r="r" b="b"/>
            <a:pathLst>
              <a:path w="6458248" h="6374829">
                <a:moveTo>
                  <a:pt x="6458248" y="0"/>
                </a:moveTo>
                <a:lnTo>
                  <a:pt x="0" y="0"/>
                </a:lnTo>
                <a:lnTo>
                  <a:pt x="0" y="6374828"/>
                </a:lnTo>
                <a:lnTo>
                  <a:pt x="6458248" y="6374828"/>
                </a:lnTo>
                <a:lnTo>
                  <a:pt x="645824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4578737" y="0"/>
            <a:ext cx="3782631" cy="3788946"/>
          </a:xfrm>
          <a:custGeom>
            <a:avLst/>
            <a:gdLst/>
            <a:ahLst/>
            <a:cxnLst/>
            <a:rect l="l" t="t" r="r" b="b"/>
            <a:pathLst>
              <a:path w="3782631" h="3788946">
                <a:moveTo>
                  <a:pt x="0" y="0"/>
                </a:moveTo>
                <a:lnTo>
                  <a:pt x="3782632" y="0"/>
                </a:lnTo>
                <a:lnTo>
                  <a:pt x="3782632" y="3788946"/>
                </a:lnTo>
                <a:lnTo>
                  <a:pt x="0" y="37889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1717840">
            <a:off x="-684004" y="8443243"/>
            <a:ext cx="2730870" cy="2323722"/>
          </a:xfrm>
          <a:custGeom>
            <a:avLst/>
            <a:gdLst/>
            <a:ahLst/>
            <a:cxnLst/>
            <a:rect l="l" t="t" r="r" b="b"/>
            <a:pathLst>
              <a:path w="2730870" h="2323722">
                <a:moveTo>
                  <a:pt x="0" y="0"/>
                </a:moveTo>
                <a:lnTo>
                  <a:pt x="2730870" y="0"/>
                </a:lnTo>
                <a:lnTo>
                  <a:pt x="2730870" y="2323722"/>
                </a:lnTo>
                <a:lnTo>
                  <a:pt x="0" y="23237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TextBox 10"/>
          <p:cNvSpPr txBox="1"/>
          <p:nvPr/>
        </p:nvSpPr>
        <p:spPr>
          <a:xfrm>
            <a:off x="4591372" y="483419"/>
            <a:ext cx="10478162" cy="987450"/>
          </a:xfrm>
          <a:prstGeom prst="rect">
            <a:avLst/>
          </a:prstGeom>
        </p:spPr>
        <p:txBody>
          <a:bodyPr wrap="square" lIns="0" tIns="0" rIns="0" bIns="0" rtlCol="0" anchor="t">
            <a:spAutoFit/>
          </a:bodyPr>
          <a:lstStyle/>
          <a:p>
            <a:pPr algn="ctr">
              <a:lnSpc>
                <a:spcPts val="7720"/>
              </a:lnSpc>
            </a:pPr>
            <a:r>
              <a:rPr lang="en-US" sz="7083" dirty="0">
                <a:solidFill>
                  <a:srgbClr val="F90303"/>
                </a:solidFill>
                <a:latin typeface="Scripter"/>
              </a:rPr>
              <a:t>Nursery Essentials</a:t>
            </a:r>
          </a:p>
        </p:txBody>
      </p:sp>
      <p:sp>
        <p:nvSpPr>
          <p:cNvPr id="11" name="Freeform 6">
            <a:extLst>
              <a:ext uri="{FF2B5EF4-FFF2-40B4-BE49-F238E27FC236}">
                <a16:creationId xmlns:a16="http://schemas.microsoft.com/office/drawing/2014/main" id="{E37ACFFC-5C20-493C-9409-D8C59D716BF4}"/>
              </a:ext>
            </a:extLst>
          </p:cNvPr>
          <p:cNvSpPr/>
          <p:nvPr/>
        </p:nvSpPr>
        <p:spPr>
          <a:xfrm>
            <a:off x="2706048" y="289662"/>
            <a:ext cx="1885324" cy="1047934"/>
          </a:xfrm>
          <a:custGeom>
            <a:avLst/>
            <a:gdLst/>
            <a:ahLst/>
            <a:cxnLst/>
            <a:rect l="l" t="t" r="r" b="b"/>
            <a:pathLst>
              <a:path w="1885324" h="1047934">
                <a:moveTo>
                  <a:pt x="0" y="0"/>
                </a:moveTo>
                <a:lnTo>
                  <a:pt x="1885325" y="0"/>
                </a:lnTo>
                <a:lnTo>
                  <a:pt x="1885325" y="1047934"/>
                </a:lnTo>
                <a:lnTo>
                  <a:pt x="0" y="1047934"/>
                </a:lnTo>
                <a:lnTo>
                  <a:pt x="0" y="0"/>
                </a:lnTo>
                <a:close/>
              </a:path>
            </a:pathLst>
          </a:custGeom>
          <a:blipFill>
            <a:blip r:embed="rId8"/>
            <a:stretch>
              <a:fillRect/>
            </a:stretch>
          </a:blipFill>
        </p:spPr>
      </p:sp>
      <p:sp>
        <p:nvSpPr>
          <p:cNvPr id="12" name="Freeform 7">
            <a:extLst>
              <a:ext uri="{FF2B5EF4-FFF2-40B4-BE49-F238E27FC236}">
                <a16:creationId xmlns:a16="http://schemas.microsoft.com/office/drawing/2014/main" id="{ACE34AAF-C5BC-4462-9C48-F5CC628F4EA8}"/>
              </a:ext>
            </a:extLst>
          </p:cNvPr>
          <p:cNvSpPr/>
          <p:nvPr/>
        </p:nvSpPr>
        <p:spPr>
          <a:xfrm>
            <a:off x="881352" y="123492"/>
            <a:ext cx="1445924" cy="1445924"/>
          </a:xfrm>
          <a:custGeom>
            <a:avLst/>
            <a:gdLst/>
            <a:ahLst/>
            <a:cxnLst/>
            <a:rect l="l" t="t" r="r" b="b"/>
            <a:pathLst>
              <a:path w="1445924" h="1445924">
                <a:moveTo>
                  <a:pt x="0" y="0"/>
                </a:moveTo>
                <a:lnTo>
                  <a:pt x="1445924" y="0"/>
                </a:lnTo>
                <a:lnTo>
                  <a:pt x="1445924" y="1445924"/>
                </a:lnTo>
                <a:lnTo>
                  <a:pt x="0" y="1445924"/>
                </a:lnTo>
                <a:lnTo>
                  <a:pt x="0" y="0"/>
                </a:lnTo>
                <a:close/>
              </a:path>
            </a:pathLst>
          </a:custGeom>
          <a:blipFill>
            <a:blip r:embed="rId9"/>
            <a:stretch>
              <a:fillRect/>
            </a:stretch>
          </a:blipFill>
        </p:spPr>
      </p:sp>
      <p:sp>
        <p:nvSpPr>
          <p:cNvPr id="4" name="Freeform 4"/>
          <p:cNvSpPr/>
          <p:nvPr/>
        </p:nvSpPr>
        <p:spPr>
          <a:xfrm>
            <a:off x="488601" y="8014783"/>
            <a:ext cx="1900013" cy="1771583"/>
          </a:xfrm>
          <a:custGeom>
            <a:avLst/>
            <a:gdLst/>
            <a:ahLst/>
            <a:cxnLst/>
            <a:rect l="l" t="t" r="r" b="b"/>
            <a:pathLst>
              <a:path w="2684456" h="2771051">
                <a:moveTo>
                  <a:pt x="0" y="0"/>
                </a:moveTo>
                <a:lnTo>
                  <a:pt x="2684457" y="0"/>
                </a:lnTo>
                <a:lnTo>
                  <a:pt x="2684457" y="2771052"/>
                </a:lnTo>
                <a:lnTo>
                  <a:pt x="0" y="277105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5" name="Freeform 5"/>
          <p:cNvSpPr/>
          <p:nvPr/>
        </p:nvSpPr>
        <p:spPr>
          <a:xfrm>
            <a:off x="16517621" y="185521"/>
            <a:ext cx="1613876" cy="1197202"/>
          </a:xfrm>
          <a:custGeom>
            <a:avLst/>
            <a:gdLst/>
            <a:ahLst/>
            <a:cxnLst/>
            <a:rect l="l" t="t" r="r" b="b"/>
            <a:pathLst>
              <a:path w="1613876" h="1197202">
                <a:moveTo>
                  <a:pt x="0" y="0"/>
                </a:moveTo>
                <a:lnTo>
                  <a:pt x="1613876" y="0"/>
                </a:lnTo>
                <a:lnTo>
                  <a:pt x="1613876" y="1197202"/>
                </a:lnTo>
                <a:lnTo>
                  <a:pt x="0" y="11972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pic>
        <p:nvPicPr>
          <p:cNvPr id="13" name="Picture 12">
            <a:extLst>
              <a:ext uri="{FF2B5EF4-FFF2-40B4-BE49-F238E27FC236}">
                <a16:creationId xmlns:a16="http://schemas.microsoft.com/office/drawing/2014/main" id="{0826B8EE-4800-46BD-A12D-B6042A83D00E}"/>
              </a:ext>
            </a:extLst>
          </p:cNvPr>
          <p:cNvPicPr>
            <a:picLocks noChangeAspect="1"/>
          </p:cNvPicPr>
          <p:nvPr/>
        </p:nvPicPr>
        <p:blipFill>
          <a:blip r:embed="rId14">
            <a:clrChange>
              <a:clrFrom>
                <a:srgbClr val="FFFFFF"/>
              </a:clrFrom>
              <a:clrTo>
                <a:srgbClr val="FFFFFF">
                  <a:alpha val="0"/>
                </a:srgbClr>
              </a:clrTo>
            </a:clrChange>
          </a:blip>
          <a:stretch>
            <a:fillRect/>
          </a:stretch>
        </p:blipFill>
        <p:spPr>
          <a:xfrm rot="823810">
            <a:off x="840924" y="3407326"/>
            <a:ext cx="3191408" cy="3655829"/>
          </a:xfrm>
          <a:prstGeom prst="rect">
            <a:avLst/>
          </a:prstGeom>
        </p:spPr>
      </p:pic>
      <p:pic>
        <p:nvPicPr>
          <p:cNvPr id="5122" name="Picture 2" descr="No Nuts Please… | Green Top School">
            <a:extLst>
              <a:ext uri="{FF2B5EF4-FFF2-40B4-BE49-F238E27FC236}">
                <a16:creationId xmlns:a16="http://schemas.microsoft.com/office/drawing/2014/main" id="{8E46522F-7CDF-4CCA-874E-F71DB7C6790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3929717" y="1594232"/>
            <a:ext cx="2834283" cy="284548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105 Care Home/School Stick-On Name Clothing Labels For Clothing &amp; Item">
            <a:extLst>
              <a:ext uri="{FF2B5EF4-FFF2-40B4-BE49-F238E27FC236}">
                <a16:creationId xmlns:a16="http://schemas.microsoft.com/office/drawing/2014/main" id="{649120EC-42F8-4F59-93E6-C9B28405B6AD}"/>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3772908" y="5451812"/>
            <a:ext cx="3393651" cy="3351243"/>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alculating kids' medication dose is rocket science | BabyScience">
            <a:extLst>
              <a:ext uri="{FF2B5EF4-FFF2-40B4-BE49-F238E27FC236}">
                <a16:creationId xmlns:a16="http://schemas.microsoft.com/office/drawing/2014/main" id="{F9D13E09-4266-4CB5-9870-7F0DA5BDEA43}"/>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083058" y="1814108"/>
            <a:ext cx="3764867" cy="313738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99852024-2916-49AD-961F-DD6CE7E7CC68}"/>
              </a:ext>
            </a:extLst>
          </p:cNvPr>
          <p:cNvSpPr txBox="1"/>
          <p:nvPr/>
        </p:nvSpPr>
        <p:spPr>
          <a:xfrm>
            <a:off x="5866763" y="5143500"/>
            <a:ext cx="5943600" cy="646331"/>
          </a:xfrm>
          <a:prstGeom prst="rect">
            <a:avLst/>
          </a:prstGeom>
          <a:noFill/>
        </p:spPr>
        <p:txBody>
          <a:bodyPr wrap="square" rtlCol="0">
            <a:spAutoFit/>
          </a:bodyPr>
          <a:lstStyle/>
          <a:p>
            <a:pPr algn="ctr"/>
            <a:r>
              <a:rPr lang="en-GB" dirty="0">
                <a:latin typeface="SassoonPrimaryInfant" pitchFamily="2" charset="0"/>
              </a:rPr>
              <a:t>Please can all medication be signed into school via the main office. No medicine will be accepted on the door. </a:t>
            </a:r>
          </a:p>
        </p:txBody>
      </p:sp>
      <p:sp>
        <p:nvSpPr>
          <p:cNvPr id="30" name="TextBox 29">
            <a:extLst>
              <a:ext uri="{FF2B5EF4-FFF2-40B4-BE49-F238E27FC236}">
                <a16:creationId xmlns:a16="http://schemas.microsoft.com/office/drawing/2014/main" id="{6482897D-44EC-4F95-A25A-48A16B42F29D}"/>
              </a:ext>
            </a:extLst>
          </p:cNvPr>
          <p:cNvSpPr txBox="1"/>
          <p:nvPr/>
        </p:nvSpPr>
        <p:spPr>
          <a:xfrm>
            <a:off x="363551" y="2547833"/>
            <a:ext cx="4895458" cy="923330"/>
          </a:xfrm>
          <a:prstGeom prst="rect">
            <a:avLst/>
          </a:prstGeom>
          <a:noFill/>
        </p:spPr>
        <p:txBody>
          <a:bodyPr wrap="square" rtlCol="0">
            <a:spAutoFit/>
          </a:bodyPr>
          <a:lstStyle/>
          <a:p>
            <a:pPr algn="ctr"/>
            <a:r>
              <a:rPr lang="en-GB" dirty="0">
                <a:latin typeface="SassoonPrimaryInfant" pitchFamily="2" charset="0"/>
              </a:rPr>
              <a:t>We are a healthy school and promote water in bottles and healthy lunchboxes. Please speak to a member of staff if you require support with this.</a:t>
            </a:r>
          </a:p>
        </p:txBody>
      </p:sp>
      <p:sp>
        <p:nvSpPr>
          <p:cNvPr id="31" name="TextBox 30">
            <a:extLst>
              <a:ext uri="{FF2B5EF4-FFF2-40B4-BE49-F238E27FC236}">
                <a16:creationId xmlns:a16="http://schemas.microsoft.com/office/drawing/2014/main" id="{F21C17FE-1ADA-4BC7-BC62-9A0CF4635113}"/>
              </a:ext>
            </a:extLst>
          </p:cNvPr>
          <p:cNvSpPr txBox="1"/>
          <p:nvPr/>
        </p:nvSpPr>
        <p:spPr>
          <a:xfrm>
            <a:off x="12881985" y="9013445"/>
            <a:ext cx="4895458" cy="1200329"/>
          </a:xfrm>
          <a:prstGeom prst="rect">
            <a:avLst/>
          </a:prstGeom>
          <a:noFill/>
        </p:spPr>
        <p:txBody>
          <a:bodyPr wrap="square" rtlCol="0">
            <a:spAutoFit/>
          </a:bodyPr>
          <a:lstStyle/>
          <a:p>
            <a:pPr algn="ctr"/>
            <a:r>
              <a:rPr lang="en-GB" dirty="0">
                <a:latin typeface="SassoonPrimaryInfant" pitchFamily="2" charset="0"/>
              </a:rPr>
              <a:t>All uniform is required to be the same therefore items can be swapped or misplaced. Please support staff in returning items by clearly labelling all items including bottles, hats, coats etc.</a:t>
            </a:r>
          </a:p>
        </p:txBody>
      </p:sp>
      <p:sp>
        <p:nvSpPr>
          <p:cNvPr id="33" name="TextBox 32">
            <a:extLst>
              <a:ext uri="{FF2B5EF4-FFF2-40B4-BE49-F238E27FC236}">
                <a16:creationId xmlns:a16="http://schemas.microsoft.com/office/drawing/2014/main" id="{2079EC73-27B8-4E05-811A-17DBA32A5A55}"/>
              </a:ext>
            </a:extLst>
          </p:cNvPr>
          <p:cNvSpPr txBox="1"/>
          <p:nvPr/>
        </p:nvSpPr>
        <p:spPr>
          <a:xfrm>
            <a:off x="12195259" y="4677247"/>
            <a:ext cx="5943600" cy="646331"/>
          </a:xfrm>
          <a:prstGeom prst="rect">
            <a:avLst/>
          </a:prstGeom>
          <a:noFill/>
        </p:spPr>
        <p:txBody>
          <a:bodyPr wrap="square" rtlCol="0">
            <a:spAutoFit/>
          </a:bodyPr>
          <a:lstStyle/>
          <a:p>
            <a:pPr algn="ctr"/>
            <a:r>
              <a:rPr lang="en-GB" dirty="0">
                <a:latin typeface="SassoonPrimaryInfant" pitchFamily="2" charset="0"/>
              </a:rPr>
              <a:t>We are a nut free setting due to allergies identified. Thank you for your support with this.</a:t>
            </a:r>
          </a:p>
        </p:txBody>
      </p:sp>
      <p:pic>
        <p:nvPicPr>
          <p:cNvPr id="19" name="Picture 18">
            <a:extLst>
              <a:ext uri="{FF2B5EF4-FFF2-40B4-BE49-F238E27FC236}">
                <a16:creationId xmlns:a16="http://schemas.microsoft.com/office/drawing/2014/main" id="{B40C55FC-5021-4CA3-8D8A-EF39B3973B32}"/>
              </a:ext>
            </a:extLst>
          </p:cNvPr>
          <p:cNvPicPr>
            <a:picLocks noChangeAspect="1"/>
          </p:cNvPicPr>
          <p:nvPr/>
        </p:nvPicPr>
        <p:blipFill>
          <a:blip r:embed="rId18"/>
          <a:stretch>
            <a:fillRect/>
          </a:stretch>
        </p:blipFill>
        <p:spPr>
          <a:xfrm>
            <a:off x="6096000" y="6574822"/>
            <a:ext cx="1378021" cy="3626036"/>
          </a:xfrm>
          <a:prstGeom prst="rect">
            <a:avLst/>
          </a:prstGeom>
        </p:spPr>
      </p:pic>
      <p:sp>
        <p:nvSpPr>
          <p:cNvPr id="35" name="TextBox 34">
            <a:extLst>
              <a:ext uri="{FF2B5EF4-FFF2-40B4-BE49-F238E27FC236}">
                <a16:creationId xmlns:a16="http://schemas.microsoft.com/office/drawing/2014/main" id="{61C78076-68FA-4B12-899C-AFD0AB3C01FD}"/>
              </a:ext>
            </a:extLst>
          </p:cNvPr>
          <p:cNvSpPr txBox="1"/>
          <p:nvPr/>
        </p:nvSpPr>
        <p:spPr>
          <a:xfrm>
            <a:off x="6413396" y="7184901"/>
            <a:ext cx="5943600" cy="2031325"/>
          </a:xfrm>
          <a:prstGeom prst="rect">
            <a:avLst/>
          </a:prstGeom>
          <a:noFill/>
        </p:spPr>
        <p:txBody>
          <a:bodyPr wrap="square" rtlCol="0">
            <a:spAutoFit/>
          </a:bodyPr>
          <a:lstStyle/>
          <a:p>
            <a:pPr algn="ctr"/>
            <a:r>
              <a:rPr lang="en-GB" b="1" u="sng" dirty="0">
                <a:latin typeface="SassoonPrimaryInfant" pitchFamily="2" charset="0"/>
              </a:rPr>
              <a:t>EYFS Uniform:</a:t>
            </a:r>
          </a:p>
          <a:p>
            <a:pPr algn="ctr"/>
            <a:endParaRPr lang="en-GB" dirty="0">
              <a:latin typeface="SassoonPrimaryInfant" pitchFamily="2" charset="0"/>
            </a:endParaRPr>
          </a:p>
          <a:p>
            <a:pPr algn="ctr"/>
            <a:r>
              <a:rPr lang="en-GB" dirty="0">
                <a:latin typeface="SassoonPrimaryInfant" pitchFamily="2" charset="0"/>
              </a:rPr>
              <a:t>Black Sports Jumper</a:t>
            </a:r>
          </a:p>
          <a:p>
            <a:pPr algn="ctr"/>
            <a:r>
              <a:rPr lang="en-GB" dirty="0">
                <a:latin typeface="SassoonPrimaryInfant" pitchFamily="2" charset="0"/>
              </a:rPr>
              <a:t>Red Polo Top</a:t>
            </a:r>
          </a:p>
          <a:p>
            <a:pPr algn="ctr"/>
            <a:r>
              <a:rPr lang="en-GB" dirty="0">
                <a:latin typeface="SassoonPrimaryInfant" pitchFamily="2" charset="0"/>
              </a:rPr>
              <a:t>Black Jogging bottoms/ Leggings</a:t>
            </a:r>
          </a:p>
          <a:p>
            <a:pPr algn="ctr"/>
            <a:r>
              <a:rPr lang="en-GB" dirty="0">
                <a:latin typeface="SassoonPrimaryInfant" pitchFamily="2" charset="0"/>
              </a:rPr>
              <a:t>Black Velcro Trainers</a:t>
            </a:r>
          </a:p>
          <a:p>
            <a:pPr algn="ctr"/>
            <a:endParaRPr lang="en-GB" dirty="0">
              <a:latin typeface="SassoonPrimaryInfant" pitchFamily="2" charset="0"/>
            </a:endParaRPr>
          </a:p>
        </p:txBody>
      </p:sp>
    </p:spTree>
    <p:extLst>
      <p:ext uri="{BB962C8B-B14F-4D97-AF65-F5344CB8AC3E}">
        <p14:creationId xmlns:p14="http://schemas.microsoft.com/office/powerpoint/2010/main" val="38695988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EF4F4"/>
        </a:solidFill>
        <a:effectLst/>
      </p:bgPr>
    </p:bg>
    <p:spTree>
      <p:nvGrpSpPr>
        <p:cNvPr id="1" name=""/>
        <p:cNvGrpSpPr/>
        <p:nvPr/>
      </p:nvGrpSpPr>
      <p:grpSpPr>
        <a:xfrm>
          <a:off x="0" y="0"/>
          <a:ext cx="0" cy="0"/>
          <a:chOff x="0" y="0"/>
          <a:chExt cx="0" cy="0"/>
        </a:xfrm>
      </p:grpSpPr>
      <p:sp>
        <p:nvSpPr>
          <p:cNvPr id="2" name="Freeform 2"/>
          <p:cNvSpPr/>
          <p:nvPr/>
        </p:nvSpPr>
        <p:spPr>
          <a:xfrm flipH="1">
            <a:off x="-235291" y="-265528"/>
            <a:ext cx="6458248" cy="6374829"/>
          </a:xfrm>
          <a:custGeom>
            <a:avLst/>
            <a:gdLst/>
            <a:ahLst/>
            <a:cxnLst/>
            <a:rect l="l" t="t" r="r" b="b"/>
            <a:pathLst>
              <a:path w="6458248" h="6374829">
                <a:moveTo>
                  <a:pt x="6458248" y="0"/>
                </a:moveTo>
                <a:lnTo>
                  <a:pt x="0" y="0"/>
                </a:lnTo>
                <a:lnTo>
                  <a:pt x="0" y="6374828"/>
                </a:lnTo>
                <a:lnTo>
                  <a:pt x="6458248" y="6374828"/>
                </a:lnTo>
                <a:lnTo>
                  <a:pt x="645824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4578737" y="0"/>
            <a:ext cx="3782631" cy="3788946"/>
          </a:xfrm>
          <a:custGeom>
            <a:avLst/>
            <a:gdLst/>
            <a:ahLst/>
            <a:cxnLst/>
            <a:rect l="l" t="t" r="r" b="b"/>
            <a:pathLst>
              <a:path w="3782631" h="3788946">
                <a:moveTo>
                  <a:pt x="0" y="0"/>
                </a:moveTo>
                <a:lnTo>
                  <a:pt x="3782632" y="0"/>
                </a:lnTo>
                <a:lnTo>
                  <a:pt x="3782632" y="3788946"/>
                </a:lnTo>
                <a:lnTo>
                  <a:pt x="0" y="37889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5676912" y="1894473"/>
            <a:ext cx="2684456" cy="2771051"/>
          </a:xfrm>
          <a:custGeom>
            <a:avLst/>
            <a:gdLst/>
            <a:ahLst/>
            <a:cxnLst/>
            <a:rect l="l" t="t" r="r" b="b"/>
            <a:pathLst>
              <a:path w="2684456" h="2771051">
                <a:moveTo>
                  <a:pt x="0" y="0"/>
                </a:moveTo>
                <a:lnTo>
                  <a:pt x="2684457" y="0"/>
                </a:lnTo>
                <a:lnTo>
                  <a:pt x="2684457" y="2771052"/>
                </a:lnTo>
                <a:lnTo>
                  <a:pt x="0" y="27710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3788934" y="237014"/>
            <a:ext cx="1613876" cy="1197202"/>
          </a:xfrm>
          <a:custGeom>
            <a:avLst/>
            <a:gdLst/>
            <a:ahLst/>
            <a:cxnLst/>
            <a:rect l="l" t="t" r="r" b="b"/>
            <a:pathLst>
              <a:path w="1613876" h="1197202">
                <a:moveTo>
                  <a:pt x="0" y="0"/>
                </a:moveTo>
                <a:lnTo>
                  <a:pt x="1613876" y="0"/>
                </a:lnTo>
                <a:lnTo>
                  <a:pt x="1613876" y="1197202"/>
                </a:lnTo>
                <a:lnTo>
                  <a:pt x="0" y="11972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rot="-1717840">
            <a:off x="-684004" y="8443243"/>
            <a:ext cx="2730870" cy="2323722"/>
          </a:xfrm>
          <a:custGeom>
            <a:avLst/>
            <a:gdLst/>
            <a:ahLst/>
            <a:cxnLst/>
            <a:rect l="l" t="t" r="r" b="b"/>
            <a:pathLst>
              <a:path w="2730870" h="2323722">
                <a:moveTo>
                  <a:pt x="0" y="0"/>
                </a:moveTo>
                <a:lnTo>
                  <a:pt x="2730870" y="0"/>
                </a:lnTo>
                <a:lnTo>
                  <a:pt x="2730870" y="2323722"/>
                </a:lnTo>
                <a:lnTo>
                  <a:pt x="0" y="232372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TextBox 7"/>
          <p:cNvSpPr txBox="1"/>
          <p:nvPr/>
        </p:nvSpPr>
        <p:spPr>
          <a:xfrm>
            <a:off x="6222957" y="5854207"/>
            <a:ext cx="5842087" cy="576875"/>
          </a:xfrm>
          <a:prstGeom prst="rect">
            <a:avLst/>
          </a:prstGeom>
        </p:spPr>
        <p:txBody>
          <a:bodyPr lIns="0" tIns="0" rIns="0" bIns="0" rtlCol="0" anchor="t">
            <a:spAutoFit/>
          </a:bodyPr>
          <a:lstStyle/>
          <a:p>
            <a:pPr algn="ctr">
              <a:lnSpc>
                <a:spcPts val="4135"/>
              </a:lnSpc>
            </a:pPr>
            <a:r>
              <a:rPr lang="en-US" sz="3793">
                <a:solidFill>
                  <a:srgbClr val="EEF4F4"/>
                </a:solidFill>
                <a:latin typeface="Scripter"/>
              </a:rPr>
              <a:t>2. The World We Live In</a:t>
            </a:r>
          </a:p>
        </p:txBody>
      </p:sp>
      <p:sp>
        <p:nvSpPr>
          <p:cNvPr id="9" name="Freeform 9"/>
          <p:cNvSpPr/>
          <p:nvPr/>
        </p:nvSpPr>
        <p:spPr>
          <a:xfrm>
            <a:off x="16634823" y="5941458"/>
            <a:ext cx="1248954" cy="1287582"/>
          </a:xfrm>
          <a:custGeom>
            <a:avLst/>
            <a:gdLst/>
            <a:ahLst/>
            <a:cxnLst/>
            <a:rect l="l" t="t" r="r" b="b"/>
            <a:pathLst>
              <a:path w="1248954" h="1287582">
                <a:moveTo>
                  <a:pt x="0" y="0"/>
                </a:moveTo>
                <a:lnTo>
                  <a:pt x="1248954" y="0"/>
                </a:lnTo>
                <a:lnTo>
                  <a:pt x="1248954" y="1287582"/>
                </a:lnTo>
                <a:lnTo>
                  <a:pt x="0" y="128758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TextBox 10"/>
          <p:cNvSpPr txBox="1"/>
          <p:nvPr/>
        </p:nvSpPr>
        <p:spPr>
          <a:xfrm>
            <a:off x="4117710" y="237014"/>
            <a:ext cx="10478162" cy="1974900"/>
          </a:xfrm>
          <a:prstGeom prst="rect">
            <a:avLst/>
          </a:prstGeom>
        </p:spPr>
        <p:txBody>
          <a:bodyPr wrap="square" lIns="0" tIns="0" rIns="0" bIns="0" rtlCol="0" anchor="t">
            <a:spAutoFit/>
          </a:bodyPr>
          <a:lstStyle/>
          <a:p>
            <a:pPr algn="ctr">
              <a:lnSpc>
                <a:spcPts val="7720"/>
              </a:lnSpc>
            </a:pPr>
            <a:r>
              <a:rPr lang="en-US" sz="7083" dirty="0">
                <a:solidFill>
                  <a:srgbClr val="F90303"/>
                </a:solidFill>
                <a:latin typeface="Scripter"/>
              </a:rPr>
              <a:t>Nursery Throughout the Year</a:t>
            </a:r>
          </a:p>
        </p:txBody>
      </p:sp>
      <p:sp>
        <p:nvSpPr>
          <p:cNvPr id="11" name="Freeform 6">
            <a:extLst>
              <a:ext uri="{FF2B5EF4-FFF2-40B4-BE49-F238E27FC236}">
                <a16:creationId xmlns:a16="http://schemas.microsoft.com/office/drawing/2014/main" id="{E37ACFFC-5C20-493C-9409-D8C59D716BF4}"/>
              </a:ext>
            </a:extLst>
          </p:cNvPr>
          <p:cNvSpPr/>
          <p:nvPr/>
        </p:nvSpPr>
        <p:spPr>
          <a:xfrm>
            <a:off x="16076478" y="8862584"/>
            <a:ext cx="1885324" cy="1047934"/>
          </a:xfrm>
          <a:custGeom>
            <a:avLst/>
            <a:gdLst/>
            <a:ahLst/>
            <a:cxnLst/>
            <a:rect l="l" t="t" r="r" b="b"/>
            <a:pathLst>
              <a:path w="1885324" h="1047934">
                <a:moveTo>
                  <a:pt x="0" y="0"/>
                </a:moveTo>
                <a:lnTo>
                  <a:pt x="1885325" y="0"/>
                </a:lnTo>
                <a:lnTo>
                  <a:pt x="1885325" y="1047934"/>
                </a:lnTo>
                <a:lnTo>
                  <a:pt x="0" y="1047934"/>
                </a:lnTo>
                <a:lnTo>
                  <a:pt x="0" y="0"/>
                </a:lnTo>
                <a:close/>
              </a:path>
            </a:pathLst>
          </a:custGeom>
          <a:blipFill>
            <a:blip r:embed="rId14"/>
            <a:stretch>
              <a:fillRect/>
            </a:stretch>
          </a:blipFill>
        </p:spPr>
      </p:sp>
      <p:sp>
        <p:nvSpPr>
          <p:cNvPr id="12" name="Freeform 7">
            <a:extLst>
              <a:ext uri="{FF2B5EF4-FFF2-40B4-BE49-F238E27FC236}">
                <a16:creationId xmlns:a16="http://schemas.microsoft.com/office/drawing/2014/main" id="{ACE34AAF-C5BC-4462-9C48-F5CC628F4EA8}"/>
              </a:ext>
            </a:extLst>
          </p:cNvPr>
          <p:cNvSpPr/>
          <p:nvPr/>
        </p:nvSpPr>
        <p:spPr>
          <a:xfrm>
            <a:off x="410681" y="484066"/>
            <a:ext cx="1445924" cy="1445924"/>
          </a:xfrm>
          <a:custGeom>
            <a:avLst/>
            <a:gdLst/>
            <a:ahLst/>
            <a:cxnLst/>
            <a:rect l="l" t="t" r="r" b="b"/>
            <a:pathLst>
              <a:path w="1445924" h="1445924">
                <a:moveTo>
                  <a:pt x="0" y="0"/>
                </a:moveTo>
                <a:lnTo>
                  <a:pt x="1445924" y="0"/>
                </a:lnTo>
                <a:lnTo>
                  <a:pt x="1445924" y="1445924"/>
                </a:lnTo>
                <a:lnTo>
                  <a:pt x="0" y="1445924"/>
                </a:lnTo>
                <a:lnTo>
                  <a:pt x="0" y="0"/>
                </a:lnTo>
                <a:close/>
              </a:path>
            </a:pathLst>
          </a:custGeom>
          <a:blipFill>
            <a:blip r:embed="rId15"/>
            <a:stretch>
              <a:fillRect/>
            </a:stretch>
          </a:blipFill>
        </p:spPr>
      </p:sp>
      <p:sp>
        <p:nvSpPr>
          <p:cNvPr id="15" name="TextBox 14">
            <a:extLst>
              <a:ext uri="{FF2B5EF4-FFF2-40B4-BE49-F238E27FC236}">
                <a16:creationId xmlns:a16="http://schemas.microsoft.com/office/drawing/2014/main" id="{675A3115-240F-4172-8F3D-71BA8F31AECD}"/>
              </a:ext>
            </a:extLst>
          </p:cNvPr>
          <p:cNvSpPr txBox="1"/>
          <p:nvPr/>
        </p:nvSpPr>
        <p:spPr>
          <a:xfrm>
            <a:off x="4826429" y="2153288"/>
            <a:ext cx="9725186" cy="646331"/>
          </a:xfrm>
          <a:prstGeom prst="rect">
            <a:avLst/>
          </a:prstGeom>
          <a:noFill/>
        </p:spPr>
        <p:txBody>
          <a:bodyPr wrap="square">
            <a:spAutoFit/>
          </a:bodyPr>
          <a:lstStyle/>
          <a:p>
            <a:r>
              <a:rPr lang="en-GB" sz="3600" dirty="0">
                <a:hlinkClick r:id="rId16"/>
              </a:rPr>
              <a:t>https://www.knypersley.staffs.sch.uk/nursery/</a:t>
            </a:r>
            <a:endParaRPr lang="en-GB" sz="3600" dirty="0"/>
          </a:p>
        </p:txBody>
      </p:sp>
      <p:pic>
        <p:nvPicPr>
          <p:cNvPr id="1026" name="Picture 2" descr="Huxley Primary School: EYFS">
            <a:extLst>
              <a:ext uri="{FF2B5EF4-FFF2-40B4-BE49-F238E27FC236}">
                <a16:creationId xmlns:a16="http://schemas.microsoft.com/office/drawing/2014/main" id="{14311D71-D3EA-4F91-BBAA-A51F9FAD68B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463944" y="2996031"/>
            <a:ext cx="8331448" cy="7178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9478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EF4F4"/>
        </a:solidFill>
        <a:effectLst/>
      </p:bgPr>
    </p:bg>
    <p:spTree>
      <p:nvGrpSpPr>
        <p:cNvPr id="1" name=""/>
        <p:cNvGrpSpPr/>
        <p:nvPr/>
      </p:nvGrpSpPr>
      <p:grpSpPr>
        <a:xfrm>
          <a:off x="0" y="0"/>
          <a:ext cx="0" cy="0"/>
          <a:chOff x="0" y="0"/>
          <a:chExt cx="0" cy="0"/>
        </a:xfrm>
      </p:grpSpPr>
      <p:sp>
        <p:nvSpPr>
          <p:cNvPr id="2" name="Freeform 2"/>
          <p:cNvSpPr/>
          <p:nvPr/>
        </p:nvSpPr>
        <p:spPr>
          <a:xfrm flipH="1">
            <a:off x="-182073" y="-710962"/>
            <a:ext cx="6458248" cy="6374829"/>
          </a:xfrm>
          <a:custGeom>
            <a:avLst/>
            <a:gdLst/>
            <a:ahLst/>
            <a:cxnLst/>
            <a:rect l="l" t="t" r="r" b="b"/>
            <a:pathLst>
              <a:path w="6458248" h="6374829">
                <a:moveTo>
                  <a:pt x="6458248" y="0"/>
                </a:moveTo>
                <a:lnTo>
                  <a:pt x="0" y="0"/>
                </a:lnTo>
                <a:lnTo>
                  <a:pt x="0" y="6374828"/>
                </a:lnTo>
                <a:lnTo>
                  <a:pt x="6458248" y="6374828"/>
                </a:lnTo>
                <a:lnTo>
                  <a:pt x="645824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4578737" y="0"/>
            <a:ext cx="3782631" cy="3788946"/>
          </a:xfrm>
          <a:custGeom>
            <a:avLst/>
            <a:gdLst/>
            <a:ahLst/>
            <a:cxnLst/>
            <a:rect l="l" t="t" r="r" b="b"/>
            <a:pathLst>
              <a:path w="3782631" h="3788946">
                <a:moveTo>
                  <a:pt x="0" y="0"/>
                </a:moveTo>
                <a:lnTo>
                  <a:pt x="3782632" y="0"/>
                </a:lnTo>
                <a:lnTo>
                  <a:pt x="3782632" y="3788946"/>
                </a:lnTo>
                <a:lnTo>
                  <a:pt x="0" y="37889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4198090" y="314411"/>
            <a:ext cx="1613876" cy="1197202"/>
          </a:xfrm>
          <a:custGeom>
            <a:avLst/>
            <a:gdLst/>
            <a:ahLst/>
            <a:cxnLst/>
            <a:rect l="l" t="t" r="r" b="b"/>
            <a:pathLst>
              <a:path w="1613876" h="1197202">
                <a:moveTo>
                  <a:pt x="0" y="0"/>
                </a:moveTo>
                <a:lnTo>
                  <a:pt x="1613876" y="0"/>
                </a:lnTo>
                <a:lnTo>
                  <a:pt x="1613876" y="1197202"/>
                </a:lnTo>
                <a:lnTo>
                  <a:pt x="0" y="11972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TextBox 7"/>
          <p:cNvSpPr txBox="1"/>
          <p:nvPr/>
        </p:nvSpPr>
        <p:spPr>
          <a:xfrm>
            <a:off x="7907483" y="2823987"/>
            <a:ext cx="6288613" cy="2628925"/>
          </a:xfrm>
          <a:prstGeom prst="rect">
            <a:avLst/>
          </a:prstGeom>
        </p:spPr>
        <p:txBody>
          <a:bodyPr wrap="square" lIns="0" tIns="0" rIns="0" bIns="0" rtlCol="0" anchor="t">
            <a:spAutoFit/>
          </a:bodyPr>
          <a:lstStyle/>
          <a:p>
            <a:pPr marL="571500" indent="-571500">
              <a:lnSpc>
                <a:spcPts val="4135"/>
              </a:lnSpc>
              <a:buFont typeface="Arial" panose="020B0604020202020204" pitchFamily="34" charset="0"/>
              <a:buChar char="•"/>
            </a:pPr>
            <a:r>
              <a:rPr lang="en-US" dirty="0">
                <a:solidFill>
                  <a:srgbClr val="FF0000"/>
                </a:solidFill>
                <a:latin typeface="Scripter"/>
              </a:rPr>
              <a:t>Weekly drop-in sessions</a:t>
            </a:r>
          </a:p>
          <a:p>
            <a:pPr marL="571500" indent="-571500">
              <a:lnSpc>
                <a:spcPts val="4135"/>
              </a:lnSpc>
              <a:buFont typeface="Arial" panose="020B0604020202020204" pitchFamily="34" charset="0"/>
              <a:buChar char="•"/>
            </a:pPr>
            <a:r>
              <a:rPr lang="en-US" dirty="0">
                <a:solidFill>
                  <a:srgbClr val="FF0000"/>
                </a:solidFill>
                <a:latin typeface="Scripter"/>
              </a:rPr>
              <a:t>Parent’s evening</a:t>
            </a:r>
          </a:p>
          <a:p>
            <a:pPr marL="571500" indent="-571500">
              <a:lnSpc>
                <a:spcPts val="4135"/>
              </a:lnSpc>
              <a:buFont typeface="Arial" panose="020B0604020202020204" pitchFamily="34" charset="0"/>
              <a:buChar char="•"/>
            </a:pPr>
            <a:r>
              <a:rPr lang="en-US" dirty="0">
                <a:solidFill>
                  <a:srgbClr val="FF0000"/>
                </a:solidFill>
                <a:latin typeface="Scripter"/>
              </a:rPr>
              <a:t>Reports</a:t>
            </a:r>
          </a:p>
          <a:p>
            <a:pPr marL="571500" indent="-571500">
              <a:lnSpc>
                <a:spcPts val="4135"/>
              </a:lnSpc>
              <a:buFont typeface="Arial" panose="020B0604020202020204" pitchFamily="34" charset="0"/>
              <a:buChar char="•"/>
            </a:pPr>
            <a:r>
              <a:rPr lang="en-US" dirty="0">
                <a:solidFill>
                  <a:srgbClr val="FF0000"/>
                </a:solidFill>
                <a:latin typeface="Scripter"/>
              </a:rPr>
              <a:t>Evidence Me</a:t>
            </a:r>
          </a:p>
          <a:p>
            <a:pPr marL="571500" indent="-571500">
              <a:lnSpc>
                <a:spcPts val="4135"/>
              </a:lnSpc>
              <a:buFont typeface="Arial" panose="020B0604020202020204" pitchFamily="34" charset="0"/>
              <a:buChar char="•"/>
            </a:pPr>
            <a:r>
              <a:rPr lang="en-US" dirty="0">
                <a:solidFill>
                  <a:srgbClr val="FF0000"/>
                </a:solidFill>
                <a:latin typeface="Scripter"/>
              </a:rPr>
              <a:t>Learning together sessions</a:t>
            </a:r>
          </a:p>
        </p:txBody>
      </p:sp>
      <p:sp>
        <p:nvSpPr>
          <p:cNvPr id="10" name="TextBox 10"/>
          <p:cNvSpPr txBox="1"/>
          <p:nvPr/>
        </p:nvSpPr>
        <p:spPr>
          <a:xfrm>
            <a:off x="4449941" y="178388"/>
            <a:ext cx="10478162" cy="1974900"/>
          </a:xfrm>
          <a:prstGeom prst="rect">
            <a:avLst/>
          </a:prstGeom>
        </p:spPr>
        <p:txBody>
          <a:bodyPr wrap="square" lIns="0" tIns="0" rIns="0" bIns="0" rtlCol="0" anchor="t">
            <a:spAutoFit/>
          </a:bodyPr>
          <a:lstStyle/>
          <a:p>
            <a:pPr algn="ctr">
              <a:lnSpc>
                <a:spcPts val="7720"/>
              </a:lnSpc>
            </a:pPr>
            <a:r>
              <a:rPr lang="en-US" sz="7083" dirty="0">
                <a:solidFill>
                  <a:srgbClr val="F90303"/>
                </a:solidFill>
                <a:latin typeface="Scripter"/>
              </a:rPr>
              <a:t>Supporting your child at home</a:t>
            </a:r>
          </a:p>
        </p:txBody>
      </p:sp>
      <p:sp>
        <p:nvSpPr>
          <p:cNvPr id="11" name="Freeform 6">
            <a:extLst>
              <a:ext uri="{FF2B5EF4-FFF2-40B4-BE49-F238E27FC236}">
                <a16:creationId xmlns:a16="http://schemas.microsoft.com/office/drawing/2014/main" id="{E37ACFFC-5C20-493C-9409-D8C59D716BF4}"/>
              </a:ext>
            </a:extLst>
          </p:cNvPr>
          <p:cNvSpPr/>
          <p:nvPr/>
        </p:nvSpPr>
        <p:spPr>
          <a:xfrm>
            <a:off x="16158501" y="8980594"/>
            <a:ext cx="1885324" cy="1047934"/>
          </a:xfrm>
          <a:custGeom>
            <a:avLst/>
            <a:gdLst/>
            <a:ahLst/>
            <a:cxnLst/>
            <a:rect l="l" t="t" r="r" b="b"/>
            <a:pathLst>
              <a:path w="1885324" h="1047934">
                <a:moveTo>
                  <a:pt x="0" y="0"/>
                </a:moveTo>
                <a:lnTo>
                  <a:pt x="1885325" y="0"/>
                </a:lnTo>
                <a:lnTo>
                  <a:pt x="1885325" y="1047934"/>
                </a:lnTo>
                <a:lnTo>
                  <a:pt x="0" y="1047934"/>
                </a:lnTo>
                <a:lnTo>
                  <a:pt x="0" y="0"/>
                </a:lnTo>
                <a:close/>
              </a:path>
            </a:pathLst>
          </a:custGeom>
          <a:blipFill>
            <a:blip r:embed="rId8"/>
            <a:stretch>
              <a:fillRect/>
            </a:stretch>
          </a:blipFill>
        </p:spPr>
      </p:sp>
      <p:sp>
        <p:nvSpPr>
          <p:cNvPr id="12" name="Freeform 7">
            <a:extLst>
              <a:ext uri="{FF2B5EF4-FFF2-40B4-BE49-F238E27FC236}">
                <a16:creationId xmlns:a16="http://schemas.microsoft.com/office/drawing/2014/main" id="{ACE34AAF-C5BC-4462-9C48-F5CC628F4EA8}"/>
              </a:ext>
            </a:extLst>
          </p:cNvPr>
          <p:cNvSpPr/>
          <p:nvPr/>
        </p:nvSpPr>
        <p:spPr>
          <a:xfrm>
            <a:off x="410681" y="484066"/>
            <a:ext cx="1445924" cy="1445924"/>
          </a:xfrm>
          <a:custGeom>
            <a:avLst/>
            <a:gdLst/>
            <a:ahLst/>
            <a:cxnLst/>
            <a:rect l="l" t="t" r="r" b="b"/>
            <a:pathLst>
              <a:path w="1445924" h="1445924">
                <a:moveTo>
                  <a:pt x="0" y="0"/>
                </a:moveTo>
                <a:lnTo>
                  <a:pt x="1445924" y="0"/>
                </a:lnTo>
                <a:lnTo>
                  <a:pt x="1445924" y="1445924"/>
                </a:lnTo>
                <a:lnTo>
                  <a:pt x="0" y="1445924"/>
                </a:lnTo>
                <a:lnTo>
                  <a:pt x="0" y="0"/>
                </a:lnTo>
                <a:close/>
              </a:path>
            </a:pathLst>
          </a:custGeom>
          <a:blipFill>
            <a:blip r:embed="rId9"/>
            <a:stretch>
              <a:fillRect/>
            </a:stretch>
          </a:blipFill>
        </p:spPr>
      </p:sp>
      <p:sp>
        <p:nvSpPr>
          <p:cNvPr id="15" name="TextBox 14">
            <a:extLst>
              <a:ext uri="{FF2B5EF4-FFF2-40B4-BE49-F238E27FC236}">
                <a16:creationId xmlns:a16="http://schemas.microsoft.com/office/drawing/2014/main" id="{675A3115-240F-4172-8F3D-71BA8F31AECD}"/>
              </a:ext>
            </a:extLst>
          </p:cNvPr>
          <p:cNvSpPr txBox="1"/>
          <p:nvPr/>
        </p:nvSpPr>
        <p:spPr>
          <a:xfrm>
            <a:off x="4826429" y="2153288"/>
            <a:ext cx="9725186" cy="646331"/>
          </a:xfrm>
          <a:prstGeom prst="rect">
            <a:avLst/>
          </a:prstGeom>
          <a:noFill/>
        </p:spPr>
        <p:txBody>
          <a:bodyPr wrap="square">
            <a:spAutoFit/>
          </a:bodyPr>
          <a:lstStyle/>
          <a:p>
            <a:r>
              <a:rPr lang="en-GB" sz="3600" dirty="0">
                <a:hlinkClick r:id="rId10"/>
              </a:rPr>
              <a:t>https://www.knypersley.staffs.sch.uk/nursery/</a:t>
            </a:r>
            <a:endParaRPr lang="en-GB" sz="3600" dirty="0"/>
          </a:p>
        </p:txBody>
      </p:sp>
      <p:pic>
        <p:nvPicPr>
          <p:cNvPr id="2050" name="Picture 2" descr="Dough disco « Year 2">
            <a:extLst>
              <a:ext uri="{FF2B5EF4-FFF2-40B4-BE49-F238E27FC236}">
                <a16:creationId xmlns:a16="http://schemas.microsoft.com/office/drawing/2014/main" id="{600B40CE-0862-45A5-858E-6A250990E48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30515" y="2744069"/>
            <a:ext cx="2387829" cy="23878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lay-Doh Scissors: Fine-Motor Skills Training – Maziply Toys">
            <a:extLst>
              <a:ext uri="{FF2B5EF4-FFF2-40B4-BE49-F238E27FC236}">
                <a16:creationId xmlns:a16="http://schemas.microsoft.com/office/drawing/2014/main" id="{90808172-4EEA-461C-86C2-5B844CED988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26236" y="1978904"/>
            <a:ext cx="2938620" cy="195908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enefits of Reading Bedtime Story to Kids | Improve communication skills,  Communication skills, Bedtime reading">
            <a:extLst>
              <a:ext uri="{FF2B5EF4-FFF2-40B4-BE49-F238E27FC236}">
                <a16:creationId xmlns:a16="http://schemas.microsoft.com/office/drawing/2014/main" id="{00474DC4-1EB2-4271-A6C5-651257A3546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277526" y="2597204"/>
            <a:ext cx="4396006" cy="4396006"/>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4"/>
          <p:cNvSpPr/>
          <p:nvPr/>
        </p:nvSpPr>
        <p:spPr>
          <a:xfrm>
            <a:off x="16723525" y="1885613"/>
            <a:ext cx="1900013" cy="1771583"/>
          </a:xfrm>
          <a:custGeom>
            <a:avLst/>
            <a:gdLst/>
            <a:ahLst/>
            <a:cxnLst/>
            <a:rect l="l" t="t" r="r" b="b"/>
            <a:pathLst>
              <a:path w="2684456" h="2771051">
                <a:moveTo>
                  <a:pt x="0" y="0"/>
                </a:moveTo>
                <a:lnTo>
                  <a:pt x="2684457" y="0"/>
                </a:lnTo>
                <a:lnTo>
                  <a:pt x="2684457" y="2771052"/>
                </a:lnTo>
                <a:lnTo>
                  <a:pt x="0" y="277105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pic>
        <p:nvPicPr>
          <p:cNvPr id="2056" name="Picture 8" descr="Popular Parks in Howard County | Historic Parks &amp; Playgrounds">
            <a:extLst>
              <a:ext uri="{FF2B5EF4-FFF2-40B4-BE49-F238E27FC236}">
                <a16:creationId xmlns:a16="http://schemas.microsoft.com/office/drawing/2014/main" id="{64C437D7-C073-43FF-B462-C22888FFC00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114060" y="7456594"/>
            <a:ext cx="5450188" cy="275244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4 Year Old Boy Games">
            <a:extLst>
              <a:ext uri="{FF2B5EF4-FFF2-40B4-BE49-F238E27FC236}">
                <a16:creationId xmlns:a16="http://schemas.microsoft.com/office/drawing/2014/main" id="{16486023-28C0-463C-9A0C-06D636AACE29}"/>
              </a:ext>
            </a:extLst>
          </p:cNvPr>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64776" y="5784816"/>
            <a:ext cx="30480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Numbers 0-10 - Ten Town">
            <a:extLst>
              <a:ext uri="{FF2B5EF4-FFF2-40B4-BE49-F238E27FC236}">
                <a16:creationId xmlns:a16="http://schemas.microsoft.com/office/drawing/2014/main" id="{51F23583-8B03-4DA2-832A-169D2ACBE8A5}"/>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882550" y="5925353"/>
            <a:ext cx="4202176" cy="286027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C6C967B-26F8-41B2-AD03-0499FC0147F0}"/>
              </a:ext>
            </a:extLst>
          </p:cNvPr>
          <p:cNvSpPr txBox="1"/>
          <p:nvPr/>
        </p:nvSpPr>
        <p:spPr>
          <a:xfrm>
            <a:off x="3923259" y="5328799"/>
            <a:ext cx="4578652" cy="369332"/>
          </a:xfrm>
          <a:prstGeom prst="rect">
            <a:avLst/>
          </a:prstGeom>
          <a:noFill/>
        </p:spPr>
        <p:txBody>
          <a:bodyPr wrap="square" rtlCol="0">
            <a:spAutoFit/>
          </a:bodyPr>
          <a:lstStyle/>
          <a:p>
            <a:r>
              <a:rPr lang="en-GB" dirty="0"/>
              <a:t>Ten Town – Introduction to numbers</a:t>
            </a:r>
          </a:p>
        </p:txBody>
      </p:sp>
      <p:sp>
        <p:nvSpPr>
          <p:cNvPr id="21" name="TextBox 20">
            <a:extLst>
              <a:ext uri="{FF2B5EF4-FFF2-40B4-BE49-F238E27FC236}">
                <a16:creationId xmlns:a16="http://schemas.microsoft.com/office/drawing/2014/main" id="{1FED2772-A018-4B06-800F-64E4FDEE0A85}"/>
              </a:ext>
            </a:extLst>
          </p:cNvPr>
          <p:cNvSpPr txBox="1"/>
          <p:nvPr/>
        </p:nvSpPr>
        <p:spPr>
          <a:xfrm>
            <a:off x="220860" y="4033805"/>
            <a:ext cx="3832734" cy="923330"/>
          </a:xfrm>
          <a:prstGeom prst="rect">
            <a:avLst/>
          </a:prstGeom>
          <a:noFill/>
        </p:spPr>
        <p:txBody>
          <a:bodyPr wrap="square" rtlCol="0">
            <a:spAutoFit/>
          </a:bodyPr>
          <a:lstStyle/>
          <a:p>
            <a:r>
              <a:rPr lang="en-GB" dirty="0"/>
              <a:t>Dough Play will support your child’s fine motor development – </a:t>
            </a:r>
            <a:r>
              <a:rPr lang="en-GB" dirty="0" err="1"/>
              <a:t>Youtube</a:t>
            </a:r>
            <a:r>
              <a:rPr lang="en-GB" dirty="0"/>
              <a:t> ‘Dough Disco’</a:t>
            </a:r>
          </a:p>
        </p:txBody>
      </p:sp>
      <p:sp>
        <p:nvSpPr>
          <p:cNvPr id="22" name="TextBox 21">
            <a:extLst>
              <a:ext uri="{FF2B5EF4-FFF2-40B4-BE49-F238E27FC236}">
                <a16:creationId xmlns:a16="http://schemas.microsoft.com/office/drawing/2014/main" id="{EB4335C5-E075-4740-8525-2D43FE4AF343}"/>
              </a:ext>
            </a:extLst>
          </p:cNvPr>
          <p:cNvSpPr txBox="1"/>
          <p:nvPr/>
        </p:nvSpPr>
        <p:spPr>
          <a:xfrm>
            <a:off x="15628166" y="7355488"/>
            <a:ext cx="2659834" cy="1477328"/>
          </a:xfrm>
          <a:prstGeom prst="rect">
            <a:avLst/>
          </a:prstGeom>
          <a:noFill/>
        </p:spPr>
        <p:txBody>
          <a:bodyPr wrap="square" rtlCol="0">
            <a:spAutoFit/>
          </a:bodyPr>
          <a:lstStyle/>
          <a:p>
            <a:r>
              <a:rPr lang="en-GB" dirty="0"/>
              <a:t>Visit your local park regularly to support your child’s gross motor development i.e. balance, core strength etc.</a:t>
            </a:r>
          </a:p>
        </p:txBody>
      </p:sp>
      <p:sp>
        <p:nvSpPr>
          <p:cNvPr id="23" name="TextBox 22">
            <a:extLst>
              <a:ext uri="{FF2B5EF4-FFF2-40B4-BE49-F238E27FC236}">
                <a16:creationId xmlns:a16="http://schemas.microsoft.com/office/drawing/2014/main" id="{8795A77E-0AB6-47D7-939C-F615B4B914B7}"/>
              </a:ext>
            </a:extLst>
          </p:cNvPr>
          <p:cNvSpPr txBox="1"/>
          <p:nvPr/>
        </p:nvSpPr>
        <p:spPr>
          <a:xfrm>
            <a:off x="10185226" y="6228705"/>
            <a:ext cx="3264978" cy="923330"/>
          </a:xfrm>
          <a:prstGeom prst="rect">
            <a:avLst/>
          </a:prstGeom>
          <a:noFill/>
        </p:spPr>
        <p:txBody>
          <a:bodyPr wrap="square" rtlCol="0">
            <a:spAutoFit/>
          </a:bodyPr>
          <a:lstStyle/>
          <a:p>
            <a:r>
              <a:rPr lang="en-GB" dirty="0"/>
              <a:t>Playing games with your child will support with personal and emotional development.</a:t>
            </a:r>
          </a:p>
        </p:txBody>
      </p:sp>
      <p:pic>
        <p:nvPicPr>
          <p:cNvPr id="2062" name="Picture 14" descr="Little Wandle Letters and Sounds Revised (@LettersSounds) / X">
            <a:extLst>
              <a:ext uri="{FF2B5EF4-FFF2-40B4-BE49-F238E27FC236}">
                <a16:creationId xmlns:a16="http://schemas.microsoft.com/office/drawing/2014/main" id="{B511FA33-7BE1-4120-8B6F-4700C5873A66}"/>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32824" y="6408770"/>
            <a:ext cx="2273981" cy="2273981"/>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729B8517-B0BB-45A6-B390-749DD3AD5607}"/>
              </a:ext>
            </a:extLst>
          </p:cNvPr>
          <p:cNvSpPr txBox="1"/>
          <p:nvPr/>
        </p:nvSpPr>
        <p:spPr>
          <a:xfrm>
            <a:off x="121565" y="9055543"/>
            <a:ext cx="4305881" cy="1200329"/>
          </a:xfrm>
          <a:prstGeom prst="rect">
            <a:avLst/>
          </a:prstGeom>
          <a:noFill/>
        </p:spPr>
        <p:txBody>
          <a:bodyPr wrap="square" rtlCol="0">
            <a:spAutoFit/>
          </a:bodyPr>
          <a:lstStyle/>
          <a:p>
            <a:r>
              <a:rPr lang="en-GB" dirty="0"/>
              <a:t>Our school Phonic and Early Reading scheme is Little </a:t>
            </a:r>
            <a:r>
              <a:rPr lang="en-GB" dirty="0" err="1"/>
              <a:t>Wandle</a:t>
            </a:r>
            <a:r>
              <a:rPr lang="en-GB" dirty="0"/>
              <a:t> – In Nursery we follow the Foundations of Phonics to promote listening and pronouncing sounds.</a:t>
            </a:r>
          </a:p>
        </p:txBody>
      </p:sp>
    </p:spTree>
    <p:extLst>
      <p:ext uri="{BB962C8B-B14F-4D97-AF65-F5344CB8AC3E}">
        <p14:creationId xmlns:p14="http://schemas.microsoft.com/office/powerpoint/2010/main" val="3368207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EF4F4"/>
        </a:solidFill>
        <a:effectLst/>
      </p:bgPr>
    </p:bg>
    <p:spTree>
      <p:nvGrpSpPr>
        <p:cNvPr id="1" name=""/>
        <p:cNvGrpSpPr/>
        <p:nvPr/>
      </p:nvGrpSpPr>
      <p:grpSpPr>
        <a:xfrm>
          <a:off x="0" y="0"/>
          <a:ext cx="0" cy="0"/>
          <a:chOff x="0" y="0"/>
          <a:chExt cx="0" cy="0"/>
        </a:xfrm>
      </p:grpSpPr>
      <p:sp>
        <p:nvSpPr>
          <p:cNvPr id="2" name="Freeform 2"/>
          <p:cNvSpPr/>
          <p:nvPr/>
        </p:nvSpPr>
        <p:spPr>
          <a:xfrm flipH="1">
            <a:off x="-297114" y="-845468"/>
            <a:ext cx="6458248" cy="6374829"/>
          </a:xfrm>
          <a:custGeom>
            <a:avLst/>
            <a:gdLst/>
            <a:ahLst/>
            <a:cxnLst/>
            <a:rect l="l" t="t" r="r" b="b"/>
            <a:pathLst>
              <a:path w="6458248" h="6374829">
                <a:moveTo>
                  <a:pt x="6458248" y="0"/>
                </a:moveTo>
                <a:lnTo>
                  <a:pt x="0" y="0"/>
                </a:lnTo>
                <a:lnTo>
                  <a:pt x="0" y="6374828"/>
                </a:lnTo>
                <a:lnTo>
                  <a:pt x="6458248" y="6374828"/>
                </a:lnTo>
                <a:lnTo>
                  <a:pt x="645824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4578737" y="0"/>
            <a:ext cx="3782631" cy="3788946"/>
          </a:xfrm>
          <a:custGeom>
            <a:avLst/>
            <a:gdLst/>
            <a:ahLst/>
            <a:cxnLst/>
            <a:rect l="l" t="t" r="r" b="b"/>
            <a:pathLst>
              <a:path w="3782631" h="3788946">
                <a:moveTo>
                  <a:pt x="0" y="0"/>
                </a:moveTo>
                <a:lnTo>
                  <a:pt x="3782632" y="0"/>
                </a:lnTo>
                <a:lnTo>
                  <a:pt x="3782632" y="3788946"/>
                </a:lnTo>
                <a:lnTo>
                  <a:pt x="0" y="37889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1717840">
            <a:off x="-684004" y="8443243"/>
            <a:ext cx="2730870" cy="2323722"/>
          </a:xfrm>
          <a:custGeom>
            <a:avLst/>
            <a:gdLst/>
            <a:ahLst/>
            <a:cxnLst/>
            <a:rect l="l" t="t" r="r" b="b"/>
            <a:pathLst>
              <a:path w="2730870" h="2323722">
                <a:moveTo>
                  <a:pt x="0" y="0"/>
                </a:moveTo>
                <a:lnTo>
                  <a:pt x="2730870" y="0"/>
                </a:lnTo>
                <a:lnTo>
                  <a:pt x="2730870" y="2323722"/>
                </a:lnTo>
                <a:lnTo>
                  <a:pt x="0" y="23237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TextBox 10"/>
          <p:cNvSpPr txBox="1"/>
          <p:nvPr/>
        </p:nvSpPr>
        <p:spPr>
          <a:xfrm>
            <a:off x="3909190" y="133698"/>
            <a:ext cx="10478162" cy="987450"/>
          </a:xfrm>
          <a:prstGeom prst="rect">
            <a:avLst/>
          </a:prstGeom>
        </p:spPr>
        <p:txBody>
          <a:bodyPr wrap="square" lIns="0" tIns="0" rIns="0" bIns="0" rtlCol="0" anchor="t">
            <a:spAutoFit/>
          </a:bodyPr>
          <a:lstStyle/>
          <a:p>
            <a:pPr algn="ctr">
              <a:lnSpc>
                <a:spcPts val="7720"/>
              </a:lnSpc>
            </a:pPr>
            <a:r>
              <a:rPr lang="en-US" sz="7083" dirty="0">
                <a:solidFill>
                  <a:srgbClr val="F90303"/>
                </a:solidFill>
                <a:latin typeface="Scripter"/>
              </a:rPr>
              <a:t>Exciting events</a:t>
            </a:r>
          </a:p>
        </p:txBody>
      </p:sp>
      <p:sp>
        <p:nvSpPr>
          <p:cNvPr id="11" name="Freeform 6">
            <a:extLst>
              <a:ext uri="{FF2B5EF4-FFF2-40B4-BE49-F238E27FC236}">
                <a16:creationId xmlns:a16="http://schemas.microsoft.com/office/drawing/2014/main" id="{E37ACFFC-5C20-493C-9409-D8C59D716BF4}"/>
              </a:ext>
            </a:extLst>
          </p:cNvPr>
          <p:cNvSpPr/>
          <p:nvPr/>
        </p:nvSpPr>
        <p:spPr>
          <a:xfrm>
            <a:off x="2706048" y="289662"/>
            <a:ext cx="1885324" cy="1047934"/>
          </a:xfrm>
          <a:custGeom>
            <a:avLst/>
            <a:gdLst/>
            <a:ahLst/>
            <a:cxnLst/>
            <a:rect l="l" t="t" r="r" b="b"/>
            <a:pathLst>
              <a:path w="1885324" h="1047934">
                <a:moveTo>
                  <a:pt x="0" y="0"/>
                </a:moveTo>
                <a:lnTo>
                  <a:pt x="1885325" y="0"/>
                </a:lnTo>
                <a:lnTo>
                  <a:pt x="1885325" y="1047934"/>
                </a:lnTo>
                <a:lnTo>
                  <a:pt x="0" y="1047934"/>
                </a:lnTo>
                <a:lnTo>
                  <a:pt x="0" y="0"/>
                </a:lnTo>
                <a:close/>
              </a:path>
            </a:pathLst>
          </a:custGeom>
          <a:blipFill>
            <a:blip r:embed="rId8"/>
            <a:stretch>
              <a:fillRect/>
            </a:stretch>
          </a:blipFill>
        </p:spPr>
      </p:sp>
      <p:sp>
        <p:nvSpPr>
          <p:cNvPr id="12" name="Freeform 7">
            <a:extLst>
              <a:ext uri="{FF2B5EF4-FFF2-40B4-BE49-F238E27FC236}">
                <a16:creationId xmlns:a16="http://schemas.microsoft.com/office/drawing/2014/main" id="{ACE34AAF-C5BC-4462-9C48-F5CC628F4EA8}"/>
              </a:ext>
            </a:extLst>
          </p:cNvPr>
          <p:cNvSpPr/>
          <p:nvPr/>
        </p:nvSpPr>
        <p:spPr>
          <a:xfrm>
            <a:off x="881352" y="123492"/>
            <a:ext cx="1445924" cy="1445924"/>
          </a:xfrm>
          <a:custGeom>
            <a:avLst/>
            <a:gdLst/>
            <a:ahLst/>
            <a:cxnLst/>
            <a:rect l="l" t="t" r="r" b="b"/>
            <a:pathLst>
              <a:path w="1445924" h="1445924">
                <a:moveTo>
                  <a:pt x="0" y="0"/>
                </a:moveTo>
                <a:lnTo>
                  <a:pt x="1445924" y="0"/>
                </a:lnTo>
                <a:lnTo>
                  <a:pt x="1445924" y="1445924"/>
                </a:lnTo>
                <a:lnTo>
                  <a:pt x="0" y="1445924"/>
                </a:lnTo>
                <a:lnTo>
                  <a:pt x="0" y="0"/>
                </a:lnTo>
                <a:close/>
              </a:path>
            </a:pathLst>
          </a:custGeom>
          <a:blipFill>
            <a:blip r:embed="rId9"/>
            <a:stretch>
              <a:fillRect/>
            </a:stretch>
          </a:blipFill>
        </p:spPr>
      </p:sp>
      <p:sp>
        <p:nvSpPr>
          <p:cNvPr id="4" name="Freeform 4"/>
          <p:cNvSpPr/>
          <p:nvPr/>
        </p:nvSpPr>
        <p:spPr>
          <a:xfrm>
            <a:off x="488601" y="8014783"/>
            <a:ext cx="1900013" cy="1771583"/>
          </a:xfrm>
          <a:custGeom>
            <a:avLst/>
            <a:gdLst/>
            <a:ahLst/>
            <a:cxnLst/>
            <a:rect l="l" t="t" r="r" b="b"/>
            <a:pathLst>
              <a:path w="2684456" h="2771051">
                <a:moveTo>
                  <a:pt x="0" y="0"/>
                </a:moveTo>
                <a:lnTo>
                  <a:pt x="2684457" y="0"/>
                </a:lnTo>
                <a:lnTo>
                  <a:pt x="2684457" y="2771052"/>
                </a:lnTo>
                <a:lnTo>
                  <a:pt x="0" y="277105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3074" name="Picture 2" descr="Image">
            <a:extLst>
              <a:ext uri="{FF2B5EF4-FFF2-40B4-BE49-F238E27FC236}">
                <a16:creationId xmlns:a16="http://schemas.microsoft.com/office/drawing/2014/main" id="{6CC70236-89E6-401C-8C41-1B80C1E1FAF1}"/>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20993175">
            <a:off x="545918" y="2810142"/>
            <a:ext cx="3880828" cy="291062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a:extLst>
              <a:ext uri="{FF2B5EF4-FFF2-40B4-BE49-F238E27FC236}">
                <a16:creationId xmlns:a16="http://schemas.microsoft.com/office/drawing/2014/main" id="{A953A2A6-B34F-4787-B7C5-485B28510DB4}"/>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346044" y="6074650"/>
            <a:ext cx="3052289" cy="406971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a:extLst>
              <a:ext uri="{FF2B5EF4-FFF2-40B4-BE49-F238E27FC236}">
                <a16:creationId xmlns:a16="http://schemas.microsoft.com/office/drawing/2014/main" id="{7F480F35-BB72-4DDE-88AF-E34510104500}"/>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459216" y="1370983"/>
            <a:ext cx="4146052" cy="414605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A5874B-CE5D-415A-91A3-411A5A0898EC}"/>
              </a:ext>
            </a:extLst>
          </p:cNvPr>
          <p:cNvPicPr>
            <a:picLocks noChangeAspect="1"/>
          </p:cNvPicPr>
          <p:nvPr/>
        </p:nvPicPr>
        <p:blipFill>
          <a:blip r:embed="rId15"/>
          <a:stretch>
            <a:fillRect/>
          </a:stretch>
        </p:blipFill>
        <p:spPr>
          <a:xfrm>
            <a:off x="13840629" y="5529361"/>
            <a:ext cx="3348469" cy="3973517"/>
          </a:xfrm>
          <a:prstGeom prst="rect">
            <a:avLst/>
          </a:prstGeom>
        </p:spPr>
      </p:pic>
      <p:pic>
        <p:nvPicPr>
          <p:cNvPr id="3080" name="Picture 8" descr="Image">
            <a:extLst>
              <a:ext uri="{FF2B5EF4-FFF2-40B4-BE49-F238E27FC236}">
                <a16:creationId xmlns:a16="http://schemas.microsoft.com/office/drawing/2014/main" id="{F522640A-609C-489E-B190-B8C3CD3CFDA3}"/>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4362813" y="813629"/>
            <a:ext cx="3162386" cy="421651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157D395C-A344-49FD-9047-E2C6808C0EBE}"/>
              </a:ext>
            </a:extLst>
          </p:cNvPr>
          <p:cNvPicPr>
            <a:picLocks noChangeAspect="1"/>
          </p:cNvPicPr>
          <p:nvPr/>
        </p:nvPicPr>
        <p:blipFill>
          <a:blip r:embed="rId17"/>
          <a:stretch>
            <a:fillRect/>
          </a:stretch>
        </p:blipFill>
        <p:spPr>
          <a:xfrm>
            <a:off x="9896315" y="6073295"/>
            <a:ext cx="3815445" cy="3882975"/>
          </a:xfrm>
          <a:prstGeom prst="rect">
            <a:avLst/>
          </a:prstGeom>
        </p:spPr>
      </p:pic>
      <p:sp>
        <p:nvSpPr>
          <p:cNvPr id="5" name="Freeform 5"/>
          <p:cNvSpPr/>
          <p:nvPr/>
        </p:nvSpPr>
        <p:spPr>
          <a:xfrm>
            <a:off x="16517621" y="185521"/>
            <a:ext cx="1613876" cy="1197202"/>
          </a:xfrm>
          <a:custGeom>
            <a:avLst/>
            <a:gdLst/>
            <a:ahLst/>
            <a:cxnLst/>
            <a:rect l="l" t="t" r="r" b="b"/>
            <a:pathLst>
              <a:path w="1613876" h="1197202">
                <a:moveTo>
                  <a:pt x="0" y="0"/>
                </a:moveTo>
                <a:lnTo>
                  <a:pt x="1613876" y="0"/>
                </a:lnTo>
                <a:lnTo>
                  <a:pt x="1613876" y="1197202"/>
                </a:lnTo>
                <a:lnTo>
                  <a:pt x="0" y="119720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6" name="TextBox 15">
            <a:extLst>
              <a:ext uri="{FF2B5EF4-FFF2-40B4-BE49-F238E27FC236}">
                <a16:creationId xmlns:a16="http://schemas.microsoft.com/office/drawing/2014/main" id="{444426E6-31AB-4B9D-A629-6F4D11DCB518}"/>
              </a:ext>
            </a:extLst>
          </p:cNvPr>
          <p:cNvSpPr txBox="1"/>
          <p:nvPr/>
        </p:nvSpPr>
        <p:spPr>
          <a:xfrm>
            <a:off x="737398" y="2091614"/>
            <a:ext cx="2377241" cy="584775"/>
          </a:xfrm>
          <a:prstGeom prst="rect">
            <a:avLst/>
          </a:prstGeom>
          <a:noFill/>
        </p:spPr>
        <p:txBody>
          <a:bodyPr wrap="square" rtlCol="0">
            <a:spAutoFit/>
          </a:bodyPr>
          <a:lstStyle/>
          <a:p>
            <a:r>
              <a:rPr lang="en-GB" sz="3200" dirty="0">
                <a:latin typeface="SassoonPrimaryInfant" pitchFamily="2" charset="0"/>
              </a:rPr>
              <a:t>School disco!</a:t>
            </a:r>
          </a:p>
        </p:txBody>
      </p:sp>
      <p:sp>
        <p:nvSpPr>
          <p:cNvPr id="26" name="TextBox 25">
            <a:extLst>
              <a:ext uri="{FF2B5EF4-FFF2-40B4-BE49-F238E27FC236}">
                <a16:creationId xmlns:a16="http://schemas.microsoft.com/office/drawing/2014/main" id="{DA140FB6-6207-4CDA-83B7-17FE98AE6DFC}"/>
              </a:ext>
            </a:extLst>
          </p:cNvPr>
          <p:cNvSpPr txBox="1"/>
          <p:nvPr/>
        </p:nvSpPr>
        <p:spPr>
          <a:xfrm>
            <a:off x="7081975" y="1153439"/>
            <a:ext cx="2377241" cy="584775"/>
          </a:xfrm>
          <a:prstGeom prst="rect">
            <a:avLst/>
          </a:prstGeom>
          <a:noFill/>
        </p:spPr>
        <p:txBody>
          <a:bodyPr wrap="square" rtlCol="0">
            <a:spAutoFit/>
          </a:bodyPr>
          <a:lstStyle/>
          <a:p>
            <a:r>
              <a:rPr lang="en-GB" sz="3200" dirty="0">
                <a:latin typeface="SassoonPrimaryInfant" pitchFamily="2" charset="0"/>
              </a:rPr>
              <a:t>Forest School</a:t>
            </a:r>
          </a:p>
        </p:txBody>
      </p:sp>
      <p:sp>
        <p:nvSpPr>
          <p:cNvPr id="27" name="TextBox 26">
            <a:extLst>
              <a:ext uri="{FF2B5EF4-FFF2-40B4-BE49-F238E27FC236}">
                <a16:creationId xmlns:a16="http://schemas.microsoft.com/office/drawing/2014/main" id="{6A1963E3-3C08-4D80-9C41-7AAF927AA820}"/>
              </a:ext>
            </a:extLst>
          </p:cNvPr>
          <p:cNvSpPr txBox="1"/>
          <p:nvPr/>
        </p:nvSpPr>
        <p:spPr>
          <a:xfrm>
            <a:off x="2070198" y="7259521"/>
            <a:ext cx="2377241" cy="1077218"/>
          </a:xfrm>
          <a:prstGeom prst="rect">
            <a:avLst/>
          </a:prstGeom>
          <a:noFill/>
        </p:spPr>
        <p:txBody>
          <a:bodyPr wrap="square" rtlCol="0">
            <a:spAutoFit/>
          </a:bodyPr>
          <a:lstStyle/>
          <a:p>
            <a:pPr algn="ctr"/>
            <a:r>
              <a:rPr lang="en-GB" sz="3200" dirty="0">
                <a:latin typeface="SassoonPrimaryInfant" pitchFamily="2" charset="0"/>
              </a:rPr>
              <a:t>Celebration Assembly </a:t>
            </a:r>
          </a:p>
        </p:txBody>
      </p:sp>
      <p:sp>
        <p:nvSpPr>
          <p:cNvPr id="28" name="TextBox 27">
            <a:extLst>
              <a:ext uri="{FF2B5EF4-FFF2-40B4-BE49-F238E27FC236}">
                <a16:creationId xmlns:a16="http://schemas.microsoft.com/office/drawing/2014/main" id="{D0AF047E-54B8-4797-A89F-39126EA2E565}"/>
              </a:ext>
            </a:extLst>
          </p:cNvPr>
          <p:cNvSpPr txBox="1"/>
          <p:nvPr/>
        </p:nvSpPr>
        <p:spPr>
          <a:xfrm>
            <a:off x="12932788" y="261679"/>
            <a:ext cx="3476871" cy="584775"/>
          </a:xfrm>
          <a:prstGeom prst="rect">
            <a:avLst/>
          </a:prstGeom>
          <a:noFill/>
        </p:spPr>
        <p:txBody>
          <a:bodyPr wrap="square" rtlCol="0">
            <a:spAutoFit/>
          </a:bodyPr>
          <a:lstStyle/>
          <a:p>
            <a:r>
              <a:rPr lang="en-GB" sz="3200" dirty="0">
                <a:latin typeface="SassoonPrimaryInfant" pitchFamily="2" charset="0"/>
              </a:rPr>
              <a:t>Outdoor Explorers</a:t>
            </a:r>
          </a:p>
        </p:txBody>
      </p:sp>
      <p:sp>
        <p:nvSpPr>
          <p:cNvPr id="29" name="TextBox 28">
            <a:extLst>
              <a:ext uri="{FF2B5EF4-FFF2-40B4-BE49-F238E27FC236}">
                <a16:creationId xmlns:a16="http://schemas.microsoft.com/office/drawing/2014/main" id="{FA21C389-BBE4-487E-AFEA-6C4128569A77}"/>
              </a:ext>
            </a:extLst>
          </p:cNvPr>
          <p:cNvSpPr txBox="1"/>
          <p:nvPr/>
        </p:nvSpPr>
        <p:spPr>
          <a:xfrm>
            <a:off x="14140380" y="9546271"/>
            <a:ext cx="2377241" cy="584775"/>
          </a:xfrm>
          <a:prstGeom prst="rect">
            <a:avLst/>
          </a:prstGeom>
          <a:noFill/>
        </p:spPr>
        <p:txBody>
          <a:bodyPr wrap="square" rtlCol="0">
            <a:spAutoFit/>
          </a:bodyPr>
          <a:lstStyle/>
          <a:p>
            <a:r>
              <a:rPr lang="en-GB" sz="3200" dirty="0">
                <a:latin typeface="SassoonPrimaryInfant" pitchFamily="2" charset="0"/>
              </a:rPr>
              <a:t>School Trips</a:t>
            </a:r>
          </a:p>
        </p:txBody>
      </p:sp>
      <p:pic>
        <p:nvPicPr>
          <p:cNvPr id="18" name="Picture 17">
            <a:extLst>
              <a:ext uri="{FF2B5EF4-FFF2-40B4-BE49-F238E27FC236}">
                <a16:creationId xmlns:a16="http://schemas.microsoft.com/office/drawing/2014/main" id="{FC6BF1BD-C8F9-4535-AF2E-34F2CB1EB62F}"/>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996182" y="2407486"/>
            <a:ext cx="4146052" cy="2762920"/>
          </a:xfrm>
          <a:prstGeom prst="rect">
            <a:avLst/>
          </a:prstGeom>
        </p:spPr>
      </p:pic>
      <p:sp>
        <p:nvSpPr>
          <p:cNvPr id="32" name="TextBox 31">
            <a:extLst>
              <a:ext uri="{FF2B5EF4-FFF2-40B4-BE49-F238E27FC236}">
                <a16:creationId xmlns:a16="http://schemas.microsoft.com/office/drawing/2014/main" id="{725AF92F-060D-45D3-BDD9-BBB25BD03C98}"/>
              </a:ext>
            </a:extLst>
          </p:cNvPr>
          <p:cNvSpPr txBox="1"/>
          <p:nvPr/>
        </p:nvSpPr>
        <p:spPr>
          <a:xfrm>
            <a:off x="6161134" y="5310493"/>
            <a:ext cx="2377241" cy="584775"/>
          </a:xfrm>
          <a:prstGeom prst="rect">
            <a:avLst/>
          </a:prstGeom>
          <a:noFill/>
        </p:spPr>
        <p:txBody>
          <a:bodyPr wrap="square" rtlCol="0">
            <a:spAutoFit/>
          </a:bodyPr>
          <a:lstStyle/>
          <a:p>
            <a:r>
              <a:rPr lang="en-GB" sz="3200" dirty="0">
                <a:latin typeface="SassoonPrimaryInfant" pitchFamily="2" charset="0"/>
              </a:rPr>
              <a:t>Swimming</a:t>
            </a:r>
          </a:p>
        </p:txBody>
      </p:sp>
    </p:spTree>
    <p:extLst>
      <p:ext uri="{BB962C8B-B14F-4D97-AF65-F5344CB8AC3E}">
        <p14:creationId xmlns:p14="http://schemas.microsoft.com/office/powerpoint/2010/main" val="13115845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EF4F4"/>
        </a:solidFill>
        <a:effectLst/>
      </p:bgPr>
    </p:bg>
    <p:spTree>
      <p:nvGrpSpPr>
        <p:cNvPr id="1" name=""/>
        <p:cNvGrpSpPr/>
        <p:nvPr/>
      </p:nvGrpSpPr>
      <p:grpSpPr>
        <a:xfrm>
          <a:off x="0" y="0"/>
          <a:ext cx="0" cy="0"/>
          <a:chOff x="0" y="0"/>
          <a:chExt cx="0" cy="0"/>
        </a:xfrm>
      </p:grpSpPr>
      <p:sp>
        <p:nvSpPr>
          <p:cNvPr id="2" name="Freeform 2"/>
          <p:cNvSpPr/>
          <p:nvPr/>
        </p:nvSpPr>
        <p:spPr>
          <a:xfrm flipH="1">
            <a:off x="-297114" y="-845468"/>
            <a:ext cx="6458248" cy="6374829"/>
          </a:xfrm>
          <a:custGeom>
            <a:avLst/>
            <a:gdLst/>
            <a:ahLst/>
            <a:cxnLst/>
            <a:rect l="l" t="t" r="r" b="b"/>
            <a:pathLst>
              <a:path w="6458248" h="6374829">
                <a:moveTo>
                  <a:pt x="6458248" y="0"/>
                </a:moveTo>
                <a:lnTo>
                  <a:pt x="0" y="0"/>
                </a:lnTo>
                <a:lnTo>
                  <a:pt x="0" y="6374828"/>
                </a:lnTo>
                <a:lnTo>
                  <a:pt x="6458248" y="6374828"/>
                </a:lnTo>
                <a:lnTo>
                  <a:pt x="645824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4578737" y="0"/>
            <a:ext cx="3782631" cy="3788946"/>
          </a:xfrm>
          <a:custGeom>
            <a:avLst/>
            <a:gdLst/>
            <a:ahLst/>
            <a:cxnLst/>
            <a:rect l="l" t="t" r="r" b="b"/>
            <a:pathLst>
              <a:path w="3782631" h="3788946">
                <a:moveTo>
                  <a:pt x="0" y="0"/>
                </a:moveTo>
                <a:lnTo>
                  <a:pt x="3782632" y="0"/>
                </a:lnTo>
                <a:lnTo>
                  <a:pt x="3782632" y="3788946"/>
                </a:lnTo>
                <a:lnTo>
                  <a:pt x="0" y="37889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1717840">
            <a:off x="-684004" y="8443243"/>
            <a:ext cx="2730870" cy="2323722"/>
          </a:xfrm>
          <a:custGeom>
            <a:avLst/>
            <a:gdLst/>
            <a:ahLst/>
            <a:cxnLst/>
            <a:rect l="l" t="t" r="r" b="b"/>
            <a:pathLst>
              <a:path w="2730870" h="2323722">
                <a:moveTo>
                  <a:pt x="0" y="0"/>
                </a:moveTo>
                <a:lnTo>
                  <a:pt x="2730870" y="0"/>
                </a:lnTo>
                <a:lnTo>
                  <a:pt x="2730870" y="2323722"/>
                </a:lnTo>
                <a:lnTo>
                  <a:pt x="0" y="23237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TextBox 10"/>
          <p:cNvSpPr txBox="1"/>
          <p:nvPr/>
        </p:nvSpPr>
        <p:spPr>
          <a:xfrm>
            <a:off x="4082494" y="1656746"/>
            <a:ext cx="10478162" cy="987450"/>
          </a:xfrm>
          <a:prstGeom prst="rect">
            <a:avLst/>
          </a:prstGeom>
        </p:spPr>
        <p:txBody>
          <a:bodyPr wrap="square" lIns="0" tIns="0" rIns="0" bIns="0" rtlCol="0" anchor="t">
            <a:spAutoFit/>
          </a:bodyPr>
          <a:lstStyle/>
          <a:p>
            <a:pPr algn="ctr">
              <a:lnSpc>
                <a:spcPts val="7720"/>
              </a:lnSpc>
            </a:pPr>
            <a:r>
              <a:rPr lang="en-US" sz="7083" dirty="0">
                <a:solidFill>
                  <a:srgbClr val="F90303"/>
                </a:solidFill>
                <a:latin typeface="Scripter"/>
              </a:rPr>
              <a:t>Information Packs</a:t>
            </a:r>
          </a:p>
        </p:txBody>
      </p:sp>
      <p:sp>
        <p:nvSpPr>
          <p:cNvPr id="11" name="Freeform 6">
            <a:extLst>
              <a:ext uri="{FF2B5EF4-FFF2-40B4-BE49-F238E27FC236}">
                <a16:creationId xmlns:a16="http://schemas.microsoft.com/office/drawing/2014/main" id="{E37ACFFC-5C20-493C-9409-D8C59D716BF4}"/>
              </a:ext>
            </a:extLst>
          </p:cNvPr>
          <p:cNvSpPr/>
          <p:nvPr/>
        </p:nvSpPr>
        <p:spPr>
          <a:xfrm>
            <a:off x="2706048" y="289662"/>
            <a:ext cx="1885324" cy="1047934"/>
          </a:xfrm>
          <a:custGeom>
            <a:avLst/>
            <a:gdLst/>
            <a:ahLst/>
            <a:cxnLst/>
            <a:rect l="l" t="t" r="r" b="b"/>
            <a:pathLst>
              <a:path w="1885324" h="1047934">
                <a:moveTo>
                  <a:pt x="0" y="0"/>
                </a:moveTo>
                <a:lnTo>
                  <a:pt x="1885325" y="0"/>
                </a:lnTo>
                <a:lnTo>
                  <a:pt x="1885325" y="1047934"/>
                </a:lnTo>
                <a:lnTo>
                  <a:pt x="0" y="1047934"/>
                </a:lnTo>
                <a:lnTo>
                  <a:pt x="0" y="0"/>
                </a:lnTo>
                <a:close/>
              </a:path>
            </a:pathLst>
          </a:custGeom>
          <a:blipFill>
            <a:blip r:embed="rId8"/>
            <a:stretch>
              <a:fillRect/>
            </a:stretch>
          </a:blipFill>
        </p:spPr>
      </p:sp>
      <p:sp>
        <p:nvSpPr>
          <p:cNvPr id="12" name="Freeform 7">
            <a:extLst>
              <a:ext uri="{FF2B5EF4-FFF2-40B4-BE49-F238E27FC236}">
                <a16:creationId xmlns:a16="http://schemas.microsoft.com/office/drawing/2014/main" id="{ACE34AAF-C5BC-4462-9C48-F5CC628F4EA8}"/>
              </a:ext>
            </a:extLst>
          </p:cNvPr>
          <p:cNvSpPr/>
          <p:nvPr/>
        </p:nvSpPr>
        <p:spPr>
          <a:xfrm>
            <a:off x="881352" y="123492"/>
            <a:ext cx="1445924" cy="1445924"/>
          </a:xfrm>
          <a:custGeom>
            <a:avLst/>
            <a:gdLst/>
            <a:ahLst/>
            <a:cxnLst/>
            <a:rect l="l" t="t" r="r" b="b"/>
            <a:pathLst>
              <a:path w="1445924" h="1445924">
                <a:moveTo>
                  <a:pt x="0" y="0"/>
                </a:moveTo>
                <a:lnTo>
                  <a:pt x="1445924" y="0"/>
                </a:lnTo>
                <a:lnTo>
                  <a:pt x="1445924" y="1445924"/>
                </a:lnTo>
                <a:lnTo>
                  <a:pt x="0" y="1445924"/>
                </a:lnTo>
                <a:lnTo>
                  <a:pt x="0" y="0"/>
                </a:lnTo>
                <a:close/>
              </a:path>
            </a:pathLst>
          </a:custGeom>
          <a:blipFill>
            <a:blip r:embed="rId9"/>
            <a:stretch>
              <a:fillRect/>
            </a:stretch>
          </a:blipFill>
        </p:spPr>
      </p:sp>
      <p:sp>
        <p:nvSpPr>
          <p:cNvPr id="4" name="Freeform 4"/>
          <p:cNvSpPr/>
          <p:nvPr/>
        </p:nvSpPr>
        <p:spPr>
          <a:xfrm>
            <a:off x="488601" y="8014783"/>
            <a:ext cx="1900013" cy="1771583"/>
          </a:xfrm>
          <a:custGeom>
            <a:avLst/>
            <a:gdLst/>
            <a:ahLst/>
            <a:cxnLst/>
            <a:rect l="l" t="t" r="r" b="b"/>
            <a:pathLst>
              <a:path w="2684456" h="2771051">
                <a:moveTo>
                  <a:pt x="0" y="0"/>
                </a:moveTo>
                <a:lnTo>
                  <a:pt x="2684457" y="0"/>
                </a:lnTo>
                <a:lnTo>
                  <a:pt x="2684457" y="2771052"/>
                </a:lnTo>
                <a:lnTo>
                  <a:pt x="0" y="277105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5" name="Freeform 5"/>
          <p:cNvSpPr/>
          <p:nvPr/>
        </p:nvSpPr>
        <p:spPr>
          <a:xfrm>
            <a:off x="16517621" y="185521"/>
            <a:ext cx="1613876" cy="1197202"/>
          </a:xfrm>
          <a:custGeom>
            <a:avLst/>
            <a:gdLst/>
            <a:ahLst/>
            <a:cxnLst/>
            <a:rect l="l" t="t" r="r" b="b"/>
            <a:pathLst>
              <a:path w="1613876" h="1197202">
                <a:moveTo>
                  <a:pt x="0" y="0"/>
                </a:moveTo>
                <a:lnTo>
                  <a:pt x="1613876" y="0"/>
                </a:lnTo>
                <a:lnTo>
                  <a:pt x="1613876" y="1197202"/>
                </a:lnTo>
                <a:lnTo>
                  <a:pt x="0" y="11972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7" name="TextBox 6">
            <a:extLst>
              <a:ext uri="{FF2B5EF4-FFF2-40B4-BE49-F238E27FC236}">
                <a16:creationId xmlns:a16="http://schemas.microsoft.com/office/drawing/2014/main" id="{A4E52D76-6E9C-4151-9110-953FDBD09ABE}"/>
              </a:ext>
            </a:extLst>
          </p:cNvPr>
          <p:cNvSpPr txBox="1"/>
          <p:nvPr/>
        </p:nvSpPr>
        <p:spPr>
          <a:xfrm>
            <a:off x="3149375" y="3468783"/>
            <a:ext cx="12344400" cy="4832092"/>
          </a:xfrm>
          <a:prstGeom prst="rect">
            <a:avLst/>
          </a:prstGeom>
          <a:noFill/>
        </p:spPr>
        <p:txBody>
          <a:bodyPr wrap="square" rtlCol="0">
            <a:spAutoFit/>
          </a:bodyPr>
          <a:lstStyle/>
          <a:p>
            <a:pPr algn="ctr"/>
            <a:r>
              <a:rPr lang="en-GB" sz="4400" dirty="0">
                <a:latin typeface="SassoonPrimaryInfant" pitchFamily="2" charset="0"/>
              </a:rPr>
              <a:t>Please ensure that before June 20</a:t>
            </a:r>
            <a:r>
              <a:rPr lang="en-GB" sz="4400" baseline="30000" dirty="0">
                <a:latin typeface="SassoonPrimaryInfant" pitchFamily="2" charset="0"/>
              </a:rPr>
              <a:t>th</a:t>
            </a:r>
            <a:r>
              <a:rPr lang="en-GB" sz="4400" dirty="0">
                <a:latin typeface="SassoonPrimaryInfant" pitchFamily="2" charset="0"/>
              </a:rPr>
              <a:t> (Transition Day)</a:t>
            </a:r>
          </a:p>
          <a:p>
            <a:pPr algn="ctr"/>
            <a:endParaRPr lang="en-GB" sz="4400" dirty="0">
              <a:latin typeface="SassoonPrimaryInfant" pitchFamily="2" charset="0"/>
            </a:endParaRPr>
          </a:p>
          <a:p>
            <a:pPr algn="ctr"/>
            <a:r>
              <a:rPr lang="en-GB" sz="4400" dirty="0">
                <a:latin typeface="SassoonPrimaryInfant" pitchFamily="2" charset="0"/>
              </a:rPr>
              <a:t>You have returned forms within the Welcome To Pack that you will be given tonight. </a:t>
            </a:r>
          </a:p>
          <a:p>
            <a:pPr algn="ctr"/>
            <a:endParaRPr lang="en-GB" sz="4400" dirty="0">
              <a:latin typeface="SassoonPrimaryInfant" pitchFamily="2" charset="0"/>
            </a:endParaRPr>
          </a:p>
          <a:p>
            <a:pPr algn="ctr"/>
            <a:r>
              <a:rPr lang="en-GB" sz="4400" dirty="0">
                <a:latin typeface="SassoonPrimaryInfant" pitchFamily="2" charset="0"/>
              </a:rPr>
              <a:t>This is to ensure that we have all details to support your child to stay independently for the session.</a:t>
            </a:r>
          </a:p>
        </p:txBody>
      </p:sp>
    </p:spTree>
    <p:extLst>
      <p:ext uri="{BB962C8B-B14F-4D97-AF65-F5344CB8AC3E}">
        <p14:creationId xmlns:p14="http://schemas.microsoft.com/office/powerpoint/2010/main" val="3804052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2C001"/>
        </a:solidFill>
        <a:effectLst/>
      </p:bgPr>
    </p:bg>
    <p:spTree>
      <p:nvGrpSpPr>
        <p:cNvPr id="1" name=""/>
        <p:cNvGrpSpPr/>
        <p:nvPr/>
      </p:nvGrpSpPr>
      <p:grpSpPr>
        <a:xfrm>
          <a:off x="0" y="0"/>
          <a:ext cx="0" cy="0"/>
          <a:chOff x="0" y="0"/>
          <a:chExt cx="0" cy="0"/>
        </a:xfrm>
      </p:grpSpPr>
      <p:sp>
        <p:nvSpPr>
          <p:cNvPr id="2" name="Freeform 2"/>
          <p:cNvSpPr/>
          <p:nvPr/>
        </p:nvSpPr>
        <p:spPr>
          <a:xfrm rot="185557">
            <a:off x="2584944" y="1765586"/>
            <a:ext cx="13118112" cy="6755828"/>
          </a:xfrm>
          <a:custGeom>
            <a:avLst/>
            <a:gdLst/>
            <a:ahLst/>
            <a:cxnLst/>
            <a:rect l="l" t="t" r="r" b="b"/>
            <a:pathLst>
              <a:path w="13118112" h="6755828">
                <a:moveTo>
                  <a:pt x="0" y="0"/>
                </a:moveTo>
                <a:lnTo>
                  <a:pt x="13118112" y="0"/>
                </a:lnTo>
                <a:lnTo>
                  <a:pt x="13118112" y="6755828"/>
                </a:lnTo>
                <a:lnTo>
                  <a:pt x="0" y="67558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1453532" y="4217689"/>
            <a:ext cx="5368618" cy="4597489"/>
          </a:xfrm>
          <a:custGeom>
            <a:avLst/>
            <a:gdLst/>
            <a:ahLst/>
            <a:cxnLst/>
            <a:rect l="l" t="t" r="r" b="b"/>
            <a:pathLst>
              <a:path w="5368618" h="4597489">
                <a:moveTo>
                  <a:pt x="0" y="0"/>
                </a:moveTo>
                <a:lnTo>
                  <a:pt x="5368618" y="0"/>
                </a:lnTo>
                <a:lnTo>
                  <a:pt x="5368618" y="4597489"/>
                </a:lnTo>
                <a:lnTo>
                  <a:pt x="0" y="459748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280086">
            <a:off x="1956461" y="1405474"/>
            <a:ext cx="4321351" cy="879984"/>
          </a:xfrm>
          <a:custGeom>
            <a:avLst/>
            <a:gdLst/>
            <a:ahLst/>
            <a:cxnLst/>
            <a:rect l="l" t="t" r="r" b="b"/>
            <a:pathLst>
              <a:path w="4321351" h="879984">
                <a:moveTo>
                  <a:pt x="0" y="0"/>
                </a:moveTo>
                <a:lnTo>
                  <a:pt x="4321350" y="0"/>
                </a:lnTo>
                <a:lnTo>
                  <a:pt x="4321350" y="879984"/>
                </a:lnTo>
                <a:lnTo>
                  <a:pt x="0" y="8799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TextBox 5"/>
          <p:cNvSpPr txBox="1"/>
          <p:nvPr/>
        </p:nvSpPr>
        <p:spPr>
          <a:xfrm>
            <a:off x="4667897" y="3605342"/>
            <a:ext cx="7467789" cy="1761692"/>
          </a:xfrm>
          <a:prstGeom prst="rect">
            <a:avLst/>
          </a:prstGeom>
        </p:spPr>
        <p:txBody>
          <a:bodyPr lIns="0" tIns="0" rIns="0" bIns="0" rtlCol="0" anchor="t">
            <a:spAutoFit/>
          </a:bodyPr>
          <a:lstStyle/>
          <a:p>
            <a:pPr algn="ctr">
              <a:lnSpc>
                <a:spcPts val="13210"/>
              </a:lnSpc>
            </a:pPr>
            <a:r>
              <a:rPr lang="en-US" sz="10568">
                <a:solidFill>
                  <a:srgbClr val="EEF4F4"/>
                </a:solidFill>
                <a:latin typeface="Scripter"/>
              </a:rPr>
              <a:t>Thank You!</a:t>
            </a:r>
          </a:p>
        </p:txBody>
      </p:sp>
      <p:sp>
        <p:nvSpPr>
          <p:cNvPr id="6" name="TextBox 6"/>
          <p:cNvSpPr txBox="1"/>
          <p:nvPr/>
        </p:nvSpPr>
        <p:spPr>
          <a:xfrm>
            <a:off x="5350051" y="5262259"/>
            <a:ext cx="6103482" cy="1267000"/>
          </a:xfrm>
          <a:prstGeom prst="rect">
            <a:avLst/>
          </a:prstGeom>
        </p:spPr>
        <p:txBody>
          <a:bodyPr lIns="0" tIns="0" rIns="0" bIns="0" rtlCol="0" anchor="t">
            <a:spAutoFit/>
          </a:bodyPr>
          <a:lstStyle/>
          <a:p>
            <a:pPr algn="ctr">
              <a:lnSpc>
                <a:spcPts val="4777"/>
              </a:lnSpc>
            </a:pPr>
            <a:r>
              <a:rPr lang="en-US" sz="3732">
                <a:solidFill>
                  <a:srgbClr val="EEF4F4"/>
                </a:solidFill>
                <a:latin typeface="Halley"/>
              </a:rPr>
              <a:t>Do you have any questions for me before we go?</a:t>
            </a:r>
          </a:p>
        </p:txBody>
      </p:sp>
      <p:sp>
        <p:nvSpPr>
          <p:cNvPr id="7" name="Freeform 7"/>
          <p:cNvSpPr/>
          <p:nvPr/>
        </p:nvSpPr>
        <p:spPr>
          <a:xfrm>
            <a:off x="15875743" y="3651635"/>
            <a:ext cx="566053" cy="566053"/>
          </a:xfrm>
          <a:custGeom>
            <a:avLst/>
            <a:gdLst/>
            <a:ahLst/>
            <a:cxnLst/>
            <a:rect l="l" t="t" r="r" b="b"/>
            <a:pathLst>
              <a:path w="566053" h="566053">
                <a:moveTo>
                  <a:pt x="0" y="0"/>
                </a:moveTo>
                <a:lnTo>
                  <a:pt x="566053" y="0"/>
                </a:lnTo>
                <a:lnTo>
                  <a:pt x="566053" y="566054"/>
                </a:lnTo>
                <a:lnTo>
                  <a:pt x="0" y="56605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12358388" y="5665119"/>
            <a:ext cx="566053" cy="566053"/>
          </a:xfrm>
          <a:custGeom>
            <a:avLst/>
            <a:gdLst/>
            <a:ahLst/>
            <a:cxnLst/>
            <a:rect l="l" t="t" r="r" b="b"/>
            <a:pathLst>
              <a:path w="566053" h="566053">
                <a:moveTo>
                  <a:pt x="0" y="0"/>
                </a:moveTo>
                <a:lnTo>
                  <a:pt x="566053" y="0"/>
                </a:lnTo>
                <a:lnTo>
                  <a:pt x="566053" y="566054"/>
                </a:lnTo>
                <a:lnTo>
                  <a:pt x="0" y="56605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flipH="1">
            <a:off x="-179719" y="8815178"/>
            <a:ext cx="6904034" cy="6814857"/>
          </a:xfrm>
          <a:custGeom>
            <a:avLst/>
            <a:gdLst/>
            <a:ahLst/>
            <a:cxnLst/>
            <a:rect l="l" t="t" r="r" b="b"/>
            <a:pathLst>
              <a:path w="6904034" h="6814857">
                <a:moveTo>
                  <a:pt x="6904034" y="0"/>
                </a:moveTo>
                <a:lnTo>
                  <a:pt x="0" y="0"/>
                </a:lnTo>
                <a:lnTo>
                  <a:pt x="0" y="6814856"/>
                </a:lnTo>
                <a:lnTo>
                  <a:pt x="6904034" y="6814856"/>
                </a:lnTo>
                <a:lnTo>
                  <a:pt x="6904034"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Freeform 10"/>
          <p:cNvSpPr/>
          <p:nvPr/>
        </p:nvSpPr>
        <p:spPr>
          <a:xfrm>
            <a:off x="11844365" y="-2252469"/>
            <a:ext cx="6904034" cy="6814857"/>
          </a:xfrm>
          <a:custGeom>
            <a:avLst/>
            <a:gdLst/>
            <a:ahLst/>
            <a:cxnLst/>
            <a:rect l="l" t="t" r="r" b="b"/>
            <a:pathLst>
              <a:path w="6904034" h="6814857">
                <a:moveTo>
                  <a:pt x="0" y="0"/>
                </a:moveTo>
                <a:lnTo>
                  <a:pt x="6904034" y="0"/>
                </a:lnTo>
                <a:lnTo>
                  <a:pt x="6904034" y="6814857"/>
                </a:lnTo>
                <a:lnTo>
                  <a:pt x="0" y="681485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EF4F4"/>
        </a:solidFill>
        <a:effectLst/>
      </p:bgPr>
    </p:bg>
    <p:spTree>
      <p:nvGrpSpPr>
        <p:cNvPr id="1" name=""/>
        <p:cNvGrpSpPr/>
        <p:nvPr/>
      </p:nvGrpSpPr>
      <p:grpSpPr>
        <a:xfrm>
          <a:off x="0" y="0"/>
          <a:ext cx="0" cy="0"/>
          <a:chOff x="0" y="0"/>
          <a:chExt cx="0" cy="0"/>
        </a:xfrm>
      </p:grpSpPr>
      <p:sp>
        <p:nvSpPr>
          <p:cNvPr id="2" name="Freeform 2"/>
          <p:cNvSpPr/>
          <p:nvPr/>
        </p:nvSpPr>
        <p:spPr>
          <a:xfrm flipV="1">
            <a:off x="999558" y="7923862"/>
            <a:ext cx="4515556" cy="4114800"/>
          </a:xfrm>
          <a:custGeom>
            <a:avLst/>
            <a:gdLst/>
            <a:ahLst/>
            <a:cxnLst/>
            <a:rect l="l" t="t" r="r" b="b"/>
            <a:pathLst>
              <a:path w="4515556" h="4114800">
                <a:moveTo>
                  <a:pt x="0" y="4114800"/>
                </a:moveTo>
                <a:lnTo>
                  <a:pt x="4515556" y="4114800"/>
                </a:lnTo>
                <a:lnTo>
                  <a:pt x="4515556" y="0"/>
                </a:lnTo>
                <a:lnTo>
                  <a:pt x="0" y="0"/>
                </a:lnTo>
                <a:lnTo>
                  <a:pt x="0" y="411480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 name="Group 3"/>
          <p:cNvGrpSpPr>
            <a:grpSpLocks noChangeAspect="1"/>
          </p:cNvGrpSpPr>
          <p:nvPr/>
        </p:nvGrpSpPr>
        <p:grpSpPr>
          <a:xfrm>
            <a:off x="1287202" y="1836601"/>
            <a:ext cx="6456606" cy="6613797"/>
            <a:chOff x="0" y="0"/>
            <a:chExt cx="2086610" cy="2137410"/>
          </a:xfrm>
        </p:grpSpPr>
        <p:sp>
          <p:nvSpPr>
            <p:cNvPr id="4" name="Freeform 4"/>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solidFill>
              <a:srgbClr val="F90303"/>
            </a:solidFill>
            <a:ln w="12700">
              <a:solidFill>
                <a:srgbClr val="000000"/>
              </a:solidFill>
            </a:ln>
          </p:spPr>
        </p:sp>
      </p:grpSp>
      <p:grpSp>
        <p:nvGrpSpPr>
          <p:cNvPr id="5" name="Group 5"/>
          <p:cNvGrpSpPr>
            <a:grpSpLocks noChangeAspect="1"/>
          </p:cNvGrpSpPr>
          <p:nvPr/>
        </p:nvGrpSpPr>
        <p:grpSpPr>
          <a:xfrm>
            <a:off x="1528720" y="2084000"/>
            <a:ext cx="5973569" cy="6119000"/>
            <a:chOff x="0" y="0"/>
            <a:chExt cx="2086610" cy="2137410"/>
          </a:xfrm>
        </p:grpSpPr>
        <p:sp>
          <p:nvSpPr>
            <p:cNvPr id="6" name="Freeform 6"/>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5"/>
              <a:stretch>
                <a:fillRect t="-23354" b="-23354"/>
              </a:stretch>
            </a:blipFill>
          </p:spPr>
        </p:sp>
      </p:grpSp>
      <p:sp>
        <p:nvSpPr>
          <p:cNvPr id="7" name="Freeform 7"/>
          <p:cNvSpPr/>
          <p:nvPr/>
        </p:nvSpPr>
        <p:spPr>
          <a:xfrm>
            <a:off x="15469382" y="5732407"/>
            <a:ext cx="2596065" cy="4114800"/>
          </a:xfrm>
          <a:custGeom>
            <a:avLst/>
            <a:gdLst/>
            <a:ahLst/>
            <a:cxnLst/>
            <a:rect l="l" t="t" r="r" b="b"/>
            <a:pathLst>
              <a:path w="2596065" h="4114800">
                <a:moveTo>
                  <a:pt x="0" y="0"/>
                </a:moveTo>
                <a:lnTo>
                  <a:pt x="2596065" y="0"/>
                </a:lnTo>
                <a:lnTo>
                  <a:pt x="2596065"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rot="-1569299">
            <a:off x="1546740" y="1093457"/>
            <a:ext cx="3459040" cy="1981087"/>
          </a:xfrm>
          <a:custGeom>
            <a:avLst/>
            <a:gdLst/>
            <a:ahLst/>
            <a:cxnLst/>
            <a:rect l="l" t="t" r="r" b="b"/>
            <a:pathLst>
              <a:path w="3459040" h="1981087">
                <a:moveTo>
                  <a:pt x="0" y="0"/>
                </a:moveTo>
                <a:lnTo>
                  <a:pt x="3459040" y="0"/>
                </a:lnTo>
                <a:lnTo>
                  <a:pt x="3459040" y="1981086"/>
                </a:lnTo>
                <a:lnTo>
                  <a:pt x="0" y="198108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3902511" y="7336361"/>
            <a:ext cx="3599779" cy="2510846"/>
          </a:xfrm>
          <a:custGeom>
            <a:avLst/>
            <a:gdLst/>
            <a:ahLst/>
            <a:cxnLst/>
            <a:rect l="l" t="t" r="r" b="b"/>
            <a:pathLst>
              <a:path w="3599779" h="2510846">
                <a:moveTo>
                  <a:pt x="0" y="0"/>
                </a:moveTo>
                <a:lnTo>
                  <a:pt x="3599779" y="0"/>
                </a:lnTo>
                <a:lnTo>
                  <a:pt x="3599779" y="2510846"/>
                </a:lnTo>
                <a:lnTo>
                  <a:pt x="0" y="251084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Freeform 10"/>
          <p:cNvSpPr/>
          <p:nvPr/>
        </p:nvSpPr>
        <p:spPr>
          <a:xfrm>
            <a:off x="15872456" y="432509"/>
            <a:ext cx="1789918" cy="1787680"/>
          </a:xfrm>
          <a:custGeom>
            <a:avLst/>
            <a:gdLst/>
            <a:ahLst/>
            <a:cxnLst/>
            <a:rect l="l" t="t" r="r" b="b"/>
            <a:pathLst>
              <a:path w="1789918" h="1787680">
                <a:moveTo>
                  <a:pt x="0" y="0"/>
                </a:moveTo>
                <a:lnTo>
                  <a:pt x="1789918" y="0"/>
                </a:lnTo>
                <a:lnTo>
                  <a:pt x="1789918" y="1787681"/>
                </a:lnTo>
                <a:lnTo>
                  <a:pt x="0" y="178768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1" name="Freeform 11"/>
          <p:cNvSpPr/>
          <p:nvPr/>
        </p:nvSpPr>
        <p:spPr>
          <a:xfrm rot="-1799704">
            <a:off x="13405987" y="7788129"/>
            <a:ext cx="1830062" cy="2169254"/>
          </a:xfrm>
          <a:custGeom>
            <a:avLst/>
            <a:gdLst/>
            <a:ahLst/>
            <a:cxnLst/>
            <a:rect l="l" t="t" r="r" b="b"/>
            <a:pathLst>
              <a:path w="1830062" h="2169254">
                <a:moveTo>
                  <a:pt x="0" y="0"/>
                </a:moveTo>
                <a:lnTo>
                  <a:pt x="1830061" y="0"/>
                </a:lnTo>
                <a:lnTo>
                  <a:pt x="1830061" y="2169254"/>
                </a:lnTo>
                <a:lnTo>
                  <a:pt x="0" y="216925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2" name="TextBox 12"/>
          <p:cNvSpPr txBox="1"/>
          <p:nvPr/>
        </p:nvSpPr>
        <p:spPr>
          <a:xfrm>
            <a:off x="8051102" y="2596418"/>
            <a:ext cx="5974412" cy="8786188"/>
          </a:xfrm>
          <a:prstGeom prst="rect">
            <a:avLst/>
          </a:prstGeom>
        </p:spPr>
        <p:txBody>
          <a:bodyPr wrap="square" lIns="0" tIns="0" rIns="0" bIns="0" rtlCol="0" anchor="t">
            <a:spAutoFit/>
          </a:bodyPr>
          <a:lstStyle/>
          <a:p>
            <a:pPr marL="851206" lvl="1" indent="-425603" algn="l">
              <a:lnSpc>
                <a:spcPts val="6308"/>
              </a:lnSpc>
              <a:buFont typeface="Arial"/>
              <a:buChar char="•"/>
            </a:pPr>
            <a:r>
              <a:rPr lang="en-US" sz="2800" dirty="0">
                <a:solidFill>
                  <a:srgbClr val="F90303"/>
                </a:solidFill>
                <a:latin typeface="Halley"/>
              </a:rPr>
              <a:t>School website</a:t>
            </a:r>
          </a:p>
          <a:p>
            <a:pPr marL="851206" lvl="1" indent="-425603" algn="l">
              <a:lnSpc>
                <a:spcPts val="6308"/>
              </a:lnSpc>
              <a:buFont typeface="Arial"/>
              <a:buChar char="•"/>
            </a:pPr>
            <a:r>
              <a:rPr lang="en-US" sz="2800" dirty="0">
                <a:solidFill>
                  <a:srgbClr val="F90303"/>
                </a:solidFill>
                <a:latin typeface="Halley"/>
              </a:rPr>
              <a:t>Attendance</a:t>
            </a:r>
          </a:p>
          <a:p>
            <a:pPr marL="851206" lvl="1" indent="-425603" algn="l">
              <a:lnSpc>
                <a:spcPts val="6308"/>
              </a:lnSpc>
              <a:buFont typeface="Arial"/>
              <a:buChar char="•"/>
            </a:pPr>
            <a:r>
              <a:rPr lang="en-US" sz="2800" dirty="0" err="1">
                <a:solidFill>
                  <a:srgbClr val="F90303"/>
                </a:solidFill>
                <a:latin typeface="Halley"/>
              </a:rPr>
              <a:t>Behaviour</a:t>
            </a:r>
            <a:r>
              <a:rPr lang="en-US" sz="2800" dirty="0">
                <a:solidFill>
                  <a:srgbClr val="F90303"/>
                </a:solidFill>
                <a:latin typeface="Halley"/>
              </a:rPr>
              <a:t> Policy</a:t>
            </a:r>
          </a:p>
          <a:p>
            <a:pPr marL="851206" lvl="1" indent="-425603" algn="l">
              <a:lnSpc>
                <a:spcPts val="6308"/>
              </a:lnSpc>
              <a:buFont typeface="Arial"/>
              <a:buChar char="•"/>
            </a:pPr>
            <a:r>
              <a:rPr lang="en-US" sz="2800" dirty="0">
                <a:solidFill>
                  <a:srgbClr val="F90303"/>
                </a:solidFill>
                <a:latin typeface="Halley"/>
              </a:rPr>
              <a:t>Communication</a:t>
            </a:r>
          </a:p>
          <a:p>
            <a:pPr marL="851206" lvl="1" indent="-425603" algn="l">
              <a:lnSpc>
                <a:spcPts val="6308"/>
              </a:lnSpc>
              <a:buFont typeface="Arial"/>
              <a:buChar char="•"/>
            </a:pPr>
            <a:r>
              <a:rPr lang="en-US" sz="2800" dirty="0">
                <a:solidFill>
                  <a:srgbClr val="F90303"/>
                </a:solidFill>
                <a:latin typeface="Halley"/>
              </a:rPr>
              <a:t>SEND support</a:t>
            </a:r>
          </a:p>
          <a:p>
            <a:pPr marL="851206" lvl="1" indent="-425603" algn="l">
              <a:lnSpc>
                <a:spcPts val="6308"/>
              </a:lnSpc>
              <a:buFont typeface="Arial"/>
              <a:buChar char="•"/>
            </a:pPr>
            <a:r>
              <a:rPr lang="en-US" sz="2800" dirty="0">
                <a:solidFill>
                  <a:srgbClr val="F90303"/>
                </a:solidFill>
                <a:latin typeface="Halley"/>
              </a:rPr>
              <a:t>Yearly Overviews</a:t>
            </a:r>
          </a:p>
          <a:p>
            <a:pPr marL="851206" lvl="1" indent="-425603" algn="l">
              <a:lnSpc>
                <a:spcPts val="6308"/>
              </a:lnSpc>
              <a:buFont typeface="Arial"/>
              <a:buChar char="•"/>
            </a:pPr>
            <a:r>
              <a:rPr lang="en-US" sz="2800" dirty="0">
                <a:solidFill>
                  <a:srgbClr val="F90303"/>
                </a:solidFill>
                <a:latin typeface="Halley"/>
              </a:rPr>
              <a:t>How to support at home</a:t>
            </a:r>
          </a:p>
          <a:p>
            <a:pPr marL="851206" lvl="1" indent="-425603" algn="l">
              <a:lnSpc>
                <a:spcPts val="6308"/>
              </a:lnSpc>
              <a:buFont typeface="Arial"/>
              <a:buChar char="•"/>
            </a:pPr>
            <a:r>
              <a:rPr lang="en-US" sz="2800" dirty="0">
                <a:solidFill>
                  <a:srgbClr val="F90303"/>
                </a:solidFill>
                <a:latin typeface="Halley"/>
              </a:rPr>
              <a:t>Exciting Events</a:t>
            </a:r>
          </a:p>
          <a:p>
            <a:pPr marL="851206" lvl="1" indent="-425603" algn="l">
              <a:lnSpc>
                <a:spcPts val="6308"/>
              </a:lnSpc>
              <a:buFont typeface="Arial"/>
              <a:buChar char="•"/>
            </a:pPr>
            <a:r>
              <a:rPr lang="en-US" sz="2800" dirty="0">
                <a:solidFill>
                  <a:srgbClr val="F90303"/>
                </a:solidFill>
                <a:latin typeface="Halley"/>
              </a:rPr>
              <a:t>Information Packs</a:t>
            </a:r>
          </a:p>
          <a:p>
            <a:pPr marL="851206" lvl="1" indent="-425603" algn="l">
              <a:lnSpc>
                <a:spcPts val="6308"/>
              </a:lnSpc>
              <a:buFont typeface="Arial"/>
              <a:buChar char="•"/>
            </a:pPr>
            <a:endParaRPr lang="en-US" sz="3942" dirty="0">
              <a:solidFill>
                <a:srgbClr val="F90303"/>
              </a:solidFill>
              <a:latin typeface="Halley"/>
            </a:endParaRPr>
          </a:p>
          <a:p>
            <a:pPr marL="851206" lvl="1" indent="-425603" algn="l">
              <a:lnSpc>
                <a:spcPts val="6308"/>
              </a:lnSpc>
              <a:buFont typeface="Arial"/>
              <a:buChar char="•"/>
            </a:pPr>
            <a:endParaRPr lang="en-US" sz="3942" dirty="0">
              <a:solidFill>
                <a:srgbClr val="F90303"/>
              </a:solidFill>
              <a:latin typeface="Halley"/>
            </a:endParaRPr>
          </a:p>
        </p:txBody>
      </p:sp>
      <p:sp>
        <p:nvSpPr>
          <p:cNvPr id="13" name="TextBox 13"/>
          <p:cNvSpPr txBox="1"/>
          <p:nvPr/>
        </p:nvSpPr>
        <p:spPr>
          <a:xfrm>
            <a:off x="8597546" y="118477"/>
            <a:ext cx="6871836" cy="2581783"/>
          </a:xfrm>
          <a:prstGeom prst="rect">
            <a:avLst/>
          </a:prstGeom>
        </p:spPr>
        <p:txBody>
          <a:bodyPr lIns="0" tIns="0" rIns="0" bIns="0" rtlCol="0" anchor="t">
            <a:spAutoFit/>
          </a:bodyPr>
          <a:lstStyle/>
          <a:p>
            <a:pPr algn="l">
              <a:lnSpc>
                <a:spcPts val="9701"/>
              </a:lnSpc>
            </a:pPr>
            <a:r>
              <a:rPr lang="en-US" sz="8900" dirty="0">
                <a:solidFill>
                  <a:srgbClr val="F90303"/>
                </a:solidFill>
                <a:latin typeface="Scripter"/>
              </a:rPr>
              <a:t>What We'll Discuss today</a:t>
            </a:r>
          </a:p>
        </p:txBody>
      </p:sp>
      <p:sp>
        <p:nvSpPr>
          <p:cNvPr id="14" name="Freeform 14"/>
          <p:cNvSpPr/>
          <p:nvPr/>
        </p:nvSpPr>
        <p:spPr>
          <a:xfrm>
            <a:off x="305738" y="305738"/>
            <a:ext cx="1445924" cy="1445924"/>
          </a:xfrm>
          <a:custGeom>
            <a:avLst/>
            <a:gdLst/>
            <a:ahLst/>
            <a:cxnLst/>
            <a:rect l="l" t="t" r="r" b="b"/>
            <a:pathLst>
              <a:path w="1445924" h="1445924">
                <a:moveTo>
                  <a:pt x="0" y="0"/>
                </a:moveTo>
                <a:lnTo>
                  <a:pt x="1445924" y="0"/>
                </a:lnTo>
                <a:lnTo>
                  <a:pt x="1445924" y="1445924"/>
                </a:lnTo>
                <a:lnTo>
                  <a:pt x="0" y="1445924"/>
                </a:lnTo>
                <a:lnTo>
                  <a:pt x="0" y="0"/>
                </a:lnTo>
                <a:close/>
              </a:path>
            </a:pathLst>
          </a:custGeom>
          <a:blipFill>
            <a:blip r:embed="rId16"/>
            <a:stretch>
              <a:fillRect/>
            </a:stretch>
          </a:blipFill>
        </p:spPr>
      </p:sp>
      <p:sp>
        <p:nvSpPr>
          <p:cNvPr id="15" name="Freeform 15"/>
          <p:cNvSpPr/>
          <p:nvPr/>
        </p:nvSpPr>
        <p:spPr>
          <a:xfrm rot="10800000">
            <a:off x="-1183338" y="6200470"/>
            <a:ext cx="4744167" cy="5154368"/>
          </a:xfrm>
          <a:custGeom>
            <a:avLst/>
            <a:gdLst/>
            <a:ahLst/>
            <a:cxnLst/>
            <a:rect l="l" t="t" r="r" b="b"/>
            <a:pathLst>
              <a:path w="4744167" h="5154368">
                <a:moveTo>
                  <a:pt x="0" y="0"/>
                </a:moveTo>
                <a:lnTo>
                  <a:pt x="4744167" y="0"/>
                </a:lnTo>
                <a:lnTo>
                  <a:pt x="4744167" y="5154368"/>
                </a:lnTo>
                <a:lnTo>
                  <a:pt x="0" y="515436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dirty="0"/>
          </a:p>
        </p:txBody>
      </p:sp>
      <p:sp>
        <p:nvSpPr>
          <p:cNvPr id="16" name="Freeform 16"/>
          <p:cNvSpPr/>
          <p:nvPr/>
        </p:nvSpPr>
        <p:spPr>
          <a:xfrm>
            <a:off x="372453" y="8976601"/>
            <a:ext cx="1885324" cy="1047934"/>
          </a:xfrm>
          <a:custGeom>
            <a:avLst/>
            <a:gdLst/>
            <a:ahLst/>
            <a:cxnLst/>
            <a:rect l="l" t="t" r="r" b="b"/>
            <a:pathLst>
              <a:path w="1885324" h="1047934">
                <a:moveTo>
                  <a:pt x="0" y="0"/>
                </a:moveTo>
                <a:lnTo>
                  <a:pt x="1885325" y="0"/>
                </a:lnTo>
                <a:lnTo>
                  <a:pt x="1885325" y="1047934"/>
                </a:lnTo>
                <a:lnTo>
                  <a:pt x="0" y="1047934"/>
                </a:lnTo>
                <a:lnTo>
                  <a:pt x="0" y="0"/>
                </a:lnTo>
                <a:close/>
              </a:path>
            </a:pathLst>
          </a:custGeom>
          <a:blipFill>
            <a:blip r:embed="rId19"/>
            <a:stretch>
              <a:fillRect/>
            </a:stretch>
          </a:blipFill>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6F7F7"/>
        </a:solidFill>
        <a:effectLst/>
      </p:bgPr>
    </p:bg>
    <p:spTree>
      <p:nvGrpSpPr>
        <p:cNvPr id="1" name=""/>
        <p:cNvGrpSpPr/>
        <p:nvPr/>
      </p:nvGrpSpPr>
      <p:grpSpPr>
        <a:xfrm>
          <a:off x="0" y="0"/>
          <a:ext cx="0" cy="0"/>
          <a:chOff x="0" y="0"/>
          <a:chExt cx="0" cy="0"/>
        </a:xfrm>
      </p:grpSpPr>
      <p:sp>
        <p:nvSpPr>
          <p:cNvPr id="2" name="Freeform 2"/>
          <p:cNvSpPr/>
          <p:nvPr/>
        </p:nvSpPr>
        <p:spPr>
          <a:xfrm flipH="1">
            <a:off x="-584752" y="0"/>
            <a:ext cx="5760187" cy="5685784"/>
          </a:xfrm>
          <a:custGeom>
            <a:avLst/>
            <a:gdLst/>
            <a:ahLst/>
            <a:cxnLst/>
            <a:rect l="l" t="t" r="r" b="b"/>
            <a:pathLst>
              <a:path w="5760187" h="5685784">
                <a:moveTo>
                  <a:pt x="5760187" y="0"/>
                </a:moveTo>
                <a:lnTo>
                  <a:pt x="0" y="0"/>
                </a:lnTo>
                <a:lnTo>
                  <a:pt x="0" y="5685784"/>
                </a:lnTo>
                <a:lnTo>
                  <a:pt x="5760187" y="5685784"/>
                </a:lnTo>
                <a:lnTo>
                  <a:pt x="5760187"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3322165" flipH="1">
            <a:off x="13797299" y="-198452"/>
            <a:ext cx="5480572" cy="5409781"/>
          </a:xfrm>
          <a:custGeom>
            <a:avLst/>
            <a:gdLst/>
            <a:ahLst/>
            <a:cxnLst/>
            <a:rect l="l" t="t" r="r" b="b"/>
            <a:pathLst>
              <a:path w="5480572" h="5409781">
                <a:moveTo>
                  <a:pt x="5480572" y="0"/>
                </a:moveTo>
                <a:lnTo>
                  <a:pt x="0" y="0"/>
                </a:lnTo>
                <a:lnTo>
                  <a:pt x="0" y="5409781"/>
                </a:lnTo>
                <a:lnTo>
                  <a:pt x="5480572" y="5409781"/>
                </a:lnTo>
                <a:lnTo>
                  <a:pt x="5480572"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3386375" y="1552001"/>
            <a:ext cx="1069534" cy="1539904"/>
          </a:xfrm>
          <a:custGeom>
            <a:avLst/>
            <a:gdLst/>
            <a:ahLst/>
            <a:cxnLst/>
            <a:rect l="l" t="t" r="r" b="b"/>
            <a:pathLst>
              <a:path w="1069534" h="1539904">
                <a:moveTo>
                  <a:pt x="0" y="0"/>
                </a:moveTo>
                <a:lnTo>
                  <a:pt x="1069533" y="0"/>
                </a:lnTo>
                <a:lnTo>
                  <a:pt x="1069533" y="1539904"/>
                </a:lnTo>
                <a:lnTo>
                  <a:pt x="0" y="15399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028700" y="3590716"/>
            <a:ext cx="3214724" cy="4551821"/>
          </a:xfrm>
          <a:custGeom>
            <a:avLst/>
            <a:gdLst/>
            <a:ahLst/>
            <a:cxnLst/>
            <a:rect l="l" t="t" r="r" b="b"/>
            <a:pathLst>
              <a:path w="3214724" h="4551821">
                <a:moveTo>
                  <a:pt x="0" y="0"/>
                </a:moveTo>
                <a:lnTo>
                  <a:pt x="3214724" y="0"/>
                </a:lnTo>
                <a:lnTo>
                  <a:pt x="3214724" y="4551821"/>
                </a:lnTo>
                <a:lnTo>
                  <a:pt x="0" y="45518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6892549" y="3533156"/>
            <a:ext cx="3214724" cy="4551821"/>
          </a:xfrm>
          <a:custGeom>
            <a:avLst/>
            <a:gdLst/>
            <a:ahLst/>
            <a:cxnLst/>
            <a:rect l="l" t="t" r="r" b="b"/>
            <a:pathLst>
              <a:path w="3214724" h="4551821">
                <a:moveTo>
                  <a:pt x="0" y="0"/>
                </a:moveTo>
                <a:lnTo>
                  <a:pt x="3214724" y="0"/>
                </a:lnTo>
                <a:lnTo>
                  <a:pt x="3214724" y="4551821"/>
                </a:lnTo>
                <a:lnTo>
                  <a:pt x="0" y="45518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12848547" y="3547388"/>
            <a:ext cx="3214724" cy="4551821"/>
          </a:xfrm>
          <a:custGeom>
            <a:avLst/>
            <a:gdLst/>
            <a:ahLst/>
            <a:cxnLst/>
            <a:rect l="l" t="t" r="r" b="b"/>
            <a:pathLst>
              <a:path w="3214724" h="4551821">
                <a:moveTo>
                  <a:pt x="0" y="0"/>
                </a:moveTo>
                <a:lnTo>
                  <a:pt x="3214724" y="0"/>
                </a:lnTo>
                <a:lnTo>
                  <a:pt x="3214724" y="4551821"/>
                </a:lnTo>
                <a:lnTo>
                  <a:pt x="0" y="45518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16357680" y="9008647"/>
            <a:ext cx="1421223" cy="1243584"/>
          </a:xfrm>
          <a:custGeom>
            <a:avLst/>
            <a:gdLst/>
            <a:ahLst/>
            <a:cxnLst/>
            <a:rect l="l" t="t" r="r" b="b"/>
            <a:pathLst>
              <a:path w="2027827" h="1596453">
                <a:moveTo>
                  <a:pt x="0" y="0"/>
                </a:moveTo>
                <a:lnTo>
                  <a:pt x="2027827" y="0"/>
                </a:lnTo>
                <a:lnTo>
                  <a:pt x="2027827" y="1596454"/>
                </a:lnTo>
                <a:lnTo>
                  <a:pt x="0" y="159645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a:off x="5486399" y="9036313"/>
            <a:ext cx="7315200" cy="1243584"/>
          </a:xfrm>
          <a:custGeom>
            <a:avLst/>
            <a:gdLst/>
            <a:ahLst/>
            <a:cxnLst/>
            <a:rect l="l" t="t" r="r" b="b"/>
            <a:pathLst>
              <a:path w="7315200" h="1243584">
                <a:moveTo>
                  <a:pt x="0" y="0"/>
                </a:moveTo>
                <a:lnTo>
                  <a:pt x="7315200" y="0"/>
                </a:lnTo>
                <a:lnTo>
                  <a:pt x="7315200" y="1243584"/>
                </a:lnTo>
                <a:lnTo>
                  <a:pt x="0" y="12435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TextBox 11"/>
          <p:cNvSpPr txBox="1"/>
          <p:nvPr/>
        </p:nvSpPr>
        <p:spPr>
          <a:xfrm>
            <a:off x="4243424" y="261109"/>
            <a:ext cx="10212485" cy="2581783"/>
          </a:xfrm>
          <a:prstGeom prst="rect">
            <a:avLst/>
          </a:prstGeom>
        </p:spPr>
        <p:txBody>
          <a:bodyPr lIns="0" tIns="0" rIns="0" bIns="0" rtlCol="0" anchor="t">
            <a:spAutoFit/>
          </a:bodyPr>
          <a:lstStyle/>
          <a:p>
            <a:pPr algn="ctr">
              <a:lnSpc>
                <a:spcPts val="9701"/>
              </a:lnSpc>
            </a:pPr>
            <a:r>
              <a:rPr lang="en-US" sz="8900" dirty="0">
                <a:solidFill>
                  <a:srgbClr val="F90303"/>
                </a:solidFill>
                <a:latin typeface="Scripter"/>
              </a:rPr>
              <a:t>Introduction to The Nursery Team</a:t>
            </a:r>
          </a:p>
        </p:txBody>
      </p:sp>
      <p:sp>
        <p:nvSpPr>
          <p:cNvPr id="12" name="Freeform 12"/>
          <p:cNvSpPr/>
          <p:nvPr/>
        </p:nvSpPr>
        <p:spPr>
          <a:xfrm>
            <a:off x="344540" y="8915746"/>
            <a:ext cx="1885324" cy="1047934"/>
          </a:xfrm>
          <a:custGeom>
            <a:avLst/>
            <a:gdLst/>
            <a:ahLst/>
            <a:cxnLst/>
            <a:rect l="l" t="t" r="r" b="b"/>
            <a:pathLst>
              <a:path w="1885324" h="1047934">
                <a:moveTo>
                  <a:pt x="0" y="0"/>
                </a:moveTo>
                <a:lnTo>
                  <a:pt x="1885324" y="0"/>
                </a:lnTo>
                <a:lnTo>
                  <a:pt x="1885324" y="1047934"/>
                </a:lnTo>
                <a:lnTo>
                  <a:pt x="0" y="1047934"/>
                </a:lnTo>
                <a:lnTo>
                  <a:pt x="0" y="0"/>
                </a:lnTo>
                <a:close/>
              </a:path>
            </a:pathLst>
          </a:custGeom>
          <a:blipFill>
            <a:blip r:embed="rId12"/>
            <a:stretch>
              <a:fillRect/>
            </a:stretch>
          </a:blipFill>
        </p:spPr>
      </p:sp>
      <p:sp>
        <p:nvSpPr>
          <p:cNvPr id="13" name="Freeform 13"/>
          <p:cNvSpPr/>
          <p:nvPr/>
        </p:nvSpPr>
        <p:spPr>
          <a:xfrm>
            <a:off x="305738" y="706517"/>
            <a:ext cx="1445924" cy="1445924"/>
          </a:xfrm>
          <a:custGeom>
            <a:avLst/>
            <a:gdLst/>
            <a:ahLst/>
            <a:cxnLst/>
            <a:rect l="l" t="t" r="r" b="b"/>
            <a:pathLst>
              <a:path w="1445924" h="1445924">
                <a:moveTo>
                  <a:pt x="0" y="0"/>
                </a:moveTo>
                <a:lnTo>
                  <a:pt x="1445924" y="0"/>
                </a:lnTo>
                <a:lnTo>
                  <a:pt x="1445924" y="1445924"/>
                </a:lnTo>
                <a:lnTo>
                  <a:pt x="0" y="1445924"/>
                </a:lnTo>
                <a:lnTo>
                  <a:pt x="0" y="0"/>
                </a:lnTo>
                <a:close/>
              </a:path>
            </a:pathLst>
          </a:custGeom>
          <a:blipFill>
            <a:blip r:embed="rId13"/>
            <a:stretch>
              <a:fillRect/>
            </a:stretch>
          </a:blipFill>
        </p:spPr>
      </p:sp>
      <p:sp>
        <p:nvSpPr>
          <p:cNvPr id="14" name="Freeform 14"/>
          <p:cNvSpPr/>
          <p:nvPr/>
        </p:nvSpPr>
        <p:spPr>
          <a:xfrm>
            <a:off x="14887217" y="-1548484"/>
            <a:ext cx="4744167" cy="5154368"/>
          </a:xfrm>
          <a:custGeom>
            <a:avLst/>
            <a:gdLst/>
            <a:ahLst/>
            <a:cxnLst/>
            <a:rect l="l" t="t" r="r" b="b"/>
            <a:pathLst>
              <a:path w="4744167" h="5154368">
                <a:moveTo>
                  <a:pt x="0" y="0"/>
                </a:moveTo>
                <a:lnTo>
                  <a:pt x="4744166" y="0"/>
                </a:lnTo>
                <a:lnTo>
                  <a:pt x="4744166" y="5154368"/>
                </a:lnTo>
                <a:lnTo>
                  <a:pt x="0" y="515436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7" name="Rectangle 1">
            <a:extLst>
              <a:ext uri="{FF2B5EF4-FFF2-40B4-BE49-F238E27FC236}">
                <a16:creationId xmlns:a16="http://schemas.microsoft.com/office/drawing/2014/main" id="{E6D424C7-D59D-45A2-A3B9-8E8F20EA5F7A}"/>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8" name="Rectangle 2">
            <a:extLst>
              <a:ext uri="{FF2B5EF4-FFF2-40B4-BE49-F238E27FC236}">
                <a16:creationId xmlns:a16="http://schemas.microsoft.com/office/drawing/2014/main" id="{FC753F51-F19F-474A-877B-C6B22811DFA2}"/>
              </a:ext>
            </a:extLst>
          </p:cNvPr>
          <p:cNvSpPr>
            <a:spLocks noChangeArrowheads="1"/>
          </p:cNvSpPr>
          <p:nvPr/>
        </p:nvSpPr>
        <p:spPr bwMode="auto">
          <a:xfrm>
            <a:off x="152400" y="1524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9" name="Rectangle 3">
            <a:extLst>
              <a:ext uri="{FF2B5EF4-FFF2-40B4-BE49-F238E27FC236}">
                <a16:creationId xmlns:a16="http://schemas.microsoft.com/office/drawing/2014/main" id="{8676995D-F3CE-4472-907E-133EA2E5B2E1}"/>
              </a:ext>
            </a:extLst>
          </p:cNvPr>
          <p:cNvSpPr>
            <a:spLocks noChangeArrowheads="1"/>
          </p:cNvSpPr>
          <p:nvPr/>
        </p:nvSpPr>
        <p:spPr bwMode="auto">
          <a:xfrm>
            <a:off x="304800" y="3048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20" name="Rectangle 4">
            <a:extLst>
              <a:ext uri="{FF2B5EF4-FFF2-40B4-BE49-F238E27FC236}">
                <a16:creationId xmlns:a16="http://schemas.microsoft.com/office/drawing/2014/main" id="{C22491FF-6B5D-4108-8534-658441306413}"/>
              </a:ext>
            </a:extLst>
          </p:cNvPr>
          <p:cNvSpPr>
            <a:spLocks noChangeArrowheads="1"/>
          </p:cNvSpPr>
          <p:nvPr/>
        </p:nvSpPr>
        <p:spPr bwMode="auto">
          <a:xfrm>
            <a:off x="457200" y="4572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24" name="Picture 23">
            <a:extLst>
              <a:ext uri="{FF2B5EF4-FFF2-40B4-BE49-F238E27FC236}">
                <a16:creationId xmlns:a16="http://schemas.microsoft.com/office/drawing/2014/main" id="{054C6BD5-8F0B-4E08-8FF7-22BD5C2E3558}"/>
              </a:ext>
            </a:extLst>
          </p:cNvPr>
          <p:cNvPicPr>
            <a:picLocks noChangeAspect="1"/>
          </p:cNvPicPr>
          <p:nvPr/>
        </p:nvPicPr>
        <p:blipFill>
          <a:blip r:embed="rId16"/>
          <a:stretch>
            <a:fillRect/>
          </a:stretch>
        </p:blipFill>
        <p:spPr>
          <a:xfrm>
            <a:off x="7360780" y="3905847"/>
            <a:ext cx="2296550" cy="3806437"/>
          </a:xfrm>
          <a:prstGeom prst="rect">
            <a:avLst/>
          </a:prstGeom>
        </p:spPr>
      </p:pic>
      <p:pic>
        <p:nvPicPr>
          <p:cNvPr id="4102" name="Picture 6" descr="Mrs N Ellis – Knypersley First School ...">
            <a:extLst>
              <a:ext uri="{FF2B5EF4-FFF2-40B4-BE49-F238E27FC236}">
                <a16:creationId xmlns:a16="http://schemas.microsoft.com/office/drawing/2014/main" id="{56E26804-2714-46FA-AAC1-B767CF286309}"/>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3081195" y="4099137"/>
            <a:ext cx="2749427" cy="3534977"/>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56D5AC69-1D52-4DF8-9CB6-57DD34F58F55}"/>
              </a:ext>
            </a:extLst>
          </p:cNvPr>
          <p:cNvSpPr txBox="1"/>
          <p:nvPr/>
        </p:nvSpPr>
        <p:spPr>
          <a:xfrm>
            <a:off x="914464" y="8252420"/>
            <a:ext cx="3314700" cy="400110"/>
          </a:xfrm>
          <a:prstGeom prst="rect">
            <a:avLst/>
          </a:prstGeom>
          <a:noFill/>
        </p:spPr>
        <p:txBody>
          <a:bodyPr wrap="square" rtlCol="0">
            <a:spAutoFit/>
          </a:bodyPr>
          <a:lstStyle/>
          <a:p>
            <a:pPr algn="ctr"/>
            <a:r>
              <a:rPr lang="en-GB" sz="2000" dirty="0">
                <a:latin typeface="SassoonPrimaryInfant" pitchFamily="2" charset="0"/>
              </a:rPr>
              <a:t>Mrs Jones – Nursery Teacher</a:t>
            </a:r>
          </a:p>
        </p:txBody>
      </p:sp>
      <p:sp>
        <p:nvSpPr>
          <p:cNvPr id="28" name="TextBox 27">
            <a:extLst>
              <a:ext uri="{FF2B5EF4-FFF2-40B4-BE49-F238E27FC236}">
                <a16:creationId xmlns:a16="http://schemas.microsoft.com/office/drawing/2014/main" id="{4EE80DB2-0E04-4EC8-AA8C-769B995E7A17}"/>
              </a:ext>
            </a:extLst>
          </p:cNvPr>
          <p:cNvSpPr txBox="1"/>
          <p:nvPr/>
        </p:nvSpPr>
        <p:spPr>
          <a:xfrm>
            <a:off x="6423915" y="8360590"/>
            <a:ext cx="3785995" cy="400110"/>
          </a:xfrm>
          <a:prstGeom prst="rect">
            <a:avLst/>
          </a:prstGeom>
          <a:noFill/>
        </p:spPr>
        <p:txBody>
          <a:bodyPr wrap="square" rtlCol="0">
            <a:spAutoFit/>
          </a:bodyPr>
          <a:lstStyle/>
          <a:p>
            <a:pPr algn="ctr"/>
            <a:r>
              <a:rPr lang="en-GB" sz="2000" dirty="0">
                <a:latin typeface="SassoonPrimaryInfant" pitchFamily="2" charset="0"/>
              </a:rPr>
              <a:t>Miss Peers– Nursery Apprentice</a:t>
            </a:r>
          </a:p>
        </p:txBody>
      </p:sp>
      <p:sp>
        <p:nvSpPr>
          <p:cNvPr id="29" name="TextBox 28">
            <a:extLst>
              <a:ext uri="{FF2B5EF4-FFF2-40B4-BE49-F238E27FC236}">
                <a16:creationId xmlns:a16="http://schemas.microsoft.com/office/drawing/2014/main" id="{9C684D63-6813-4B93-9824-B4349A364EDF}"/>
              </a:ext>
            </a:extLst>
          </p:cNvPr>
          <p:cNvSpPr txBox="1"/>
          <p:nvPr/>
        </p:nvSpPr>
        <p:spPr>
          <a:xfrm>
            <a:off x="12500780" y="8354637"/>
            <a:ext cx="3785995" cy="400110"/>
          </a:xfrm>
          <a:prstGeom prst="rect">
            <a:avLst/>
          </a:prstGeom>
          <a:noFill/>
        </p:spPr>
        <p:txBody>
          <a:bodyPr wrap="square" rtlCol="0">
            <a:spAutoFit/>
          </a:bodyPr>
          <a:lstStyle/>
          <a:p>
            <a:pPr algn="ctr"/>
            <a:r>
              <a:rPr lang="en-GB" sz="2000" dirty="0">
                <a:latin typeface="SassoonPrimaryInfant" pitchFamily="2" charset="0"/>
              </a:rPr>
              <a:t>Mrs Ellis – EYFS Leader</a:t>
            </a:r>
          </a:p>
        </p:txBody>
      </p:sp>
      <p:pic>
        <p:nvPicPr>
          <p:cNvPr id="21" name="Picture 20">
            <a:extLst>
              <a:ext uri="{FF2B5EF4-FFF2-40B4-BE49-F238E27FC236}">
                <a16:creationId xmlns:a16="http://schemas.microsoft.com/office/drawing/2014/main" id="{957C30DB-1EB4-4796-9E47-B0211A60FEC1}"/>
              </a:ext>
            </a:extLst>
          </p:cNvPr>
          <p:cNvPicPr>
            <a:picLocks noChangeAspect="1"/>
          </p:cNvPicPr>
          <p:nvPr/>
        </p:nvPicPr>
        <p:blipFill>
          <a:blip r:embed="rId18"/>
          <a:stretch>
            <a:fillRect/>
          </a:stretch>
        </p:blipFill>
        <p:spPr>
          <a:xfrm>
            <a:off x="1441213" y="3936529"/>
            <a:ext cx="2416705" cy="388623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EF4F4"/>
        </a:solidFill>
        <a:effectLst/>
      </p:bgPr>
    </p:bg>
    <p:spTree>
      <p:nvGrpSpPr>
        <p:cNvPr id="1" name=""/>
        <p:cNvGrpSpPr/>
        <p:nvPr/>
      </p:nvGrpSpPr>
      <p:grpSpPr>
        <a:xfrm>
          <a:off x="0" y="0"/>
          <a:ext cx="0" cy="0"/>
          <a:chOff x="0" y="0"/>
          <a:chExt cx="0" cy="0"/>
        </a:xfrm>
      </p:grpSpPr>
      <p:sp>
        <p:nvSpPr>
          <p:cNvPr id="2" name="Freeform 2"/>
          <p:cNvSpPr/>
          <p:nvPr/>
        </p:nvSpPr>
        <p:spPr>
          <a:xfrm>
            <a:off x="14164255" y="-459299"/>
            <a:ext cx="4744167" cy="5154368"/>
          </a:xfrm>
          <a:custGeom>
            <a:avLst/>
            <a:gdLst/>
            <a:ahLst/>
            <a:cxnLst/>
            <a:rect l="l" t="t" r="r" b="b"/>
            <a:pathLst>
              <a:path w="4744167" h="5154368">
                <a:moveTo>
                  <a:pt x="0" y="0"/>
                </a:moveTo>
                <a:lnTo>
                  <a:pt x="4744166" y="0"/>
                </a:lnTo>
                <a:lnTo>
                  <a:pt x="4744166" y="5154368"/>
                </a:lnTo>
                <a:lnTo>
                  <a:pt x="0" y="51543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flipH="1" flipV="1">
            <a:off x="0" y="5230024"/>
            <a:ext cx="5568122" cy="5085551"/>
          </a:xfrm>
          <a:custGeom>
            <a:avLst/>
            <a:gdLst/>
            <a:ahLst/>
            <a:cxnLst/>
            <a:rect l="l" t="t" r="r" b="b"/>
            <a:pathLst>
              <a:path w="5568122" h="5085551">
                <a:moveTo>
                  <a:pt x="5568122" y="5085551"/>
                </a:moveTo>
                <a:lnTo>
                  <a:pt x="0" y="5085551"/>
                </a:lnTo>
                <a:lnTo>
                  <a:pt x="0" y="0"/>
                </a:lnTo>
                <a:lnTo>
                  <a:pt x="5568122" y="0"/>
                </a:lnTo>
                <a:lnTo>
                  <a:pt x="5568122" y="5085551"/>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1063149">
            <a:off x="12274208" y="5449639"/>
            <a:ext cx="3363622" cy="3192383"/>
          </a:xfrm>
          <a:custGeom>
            <a:avLst/>
            <a:gdLst/>
            <a:ahLst/>
            <a:cxnLst/>
            <a:rect l="l" t="t" r="r" b="b"/>
            <a:pathLst>
              <a:path w="3363622" h="3192383">
                <a:moveTo>
                  <a:pt x="0" y="0"/>
                </a:moveTo>
                <a:lnTo>
                  <a:pt x="3363622" y="0"/>
                </a:lnTo>
                <a:lnTo>
                  <a:pt x="3363622" y="3192384"/>
                </a:lnTo>
                <a:lnTo>
                  <a:pt x="0" y="31923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2075453" flipH="1">
            <a:off x="181699" y="-455680"/>
            <a:ext cx="3500048" cy="5147130"/>
          </a:xfrm>
          <a:custGeom>
            <a:avLst/>
            <a:gdLst/>
            <a:ahLst/>
            <a:cxnLst/>
            <a:rect l="l" t="t" r="r" b="b"/>
            <a:pathLst>
              <a:path w="3500048" h="5147130">
                <a:moveTo>
                  <a:pt x="3500048" y="0"/>
                </a:moveTo>
                <a:lnTo>
                  <a:pt x="0" y="0"/>
                </a:lnTo>
                <a:lnTo>
                  <a:pt x="0" y="5147130"/>
                </a:lnTo>
                <a:lnTo>
                  <a:pt x="3500048" y="5147130"/>
                </a:lnTo>
                <a:lnTo>
                  <a:pt x="3500048"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rot="-1498272">
            <a:off x="15318604" y="8585673"/>
            <a:ext cx="3413156" cy="2289917"/>
          </a:xfrm>
          <a:custGeom>
            <a:avLst/>
            <a:gdLst/>
            <a:ahLst/>
            <a:cxnLst/>
            <a:rect l="l" t="t" r="r" b="b"/>
            <a:pathLst>
              <a:path w="3413156" h="2289917">
                <a:moveTo>
                  <a:pt x="0" y="0"/>
                </a:moveTo>
                <a:lnTo>
                  <a:pt x="3413156" y="0"/>
                </a:lnTo>
                <a:lnTo>
                  <a:pt x="3413156" y="2289917"/>
                </a:lnTo>
                <a:lnTo>
                  <a:pt x="0" y="228991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TextBox 7"/>
          <p:cNvSpPr txBox="1"/>
          <p:nvPr/>
        </p:nvSpPr>
        <p:spPr>
          <a:xfrm>
            <a:off x="3797146" y="2252506"/>
            <a:ext cx="11403399" cy="8162764"/>
          </a:xfrm>
          <a:prstGeom prst="rect">
            <a:avLst/>
          </a:prstGeom>
        </p:spPr>
        <p:txBody>
          <a:bodyPr lIns="0" tIns="0" rIns="0" bIns="0" rtlCol="0" anchor="t">
            <a:spAutoFit/>
          </a:bodyPr>
          <a:lstStyle/>
          <a:p>
            <a:pPr algn="ctr">
              <a:lnSpc>
                <a:spcPts val="7121"/>
              </a:lnSpc>
            </a:pPr>
            <a:r>
              <a:rPr lang="en-US" sz="4451" dirty="0">
                <a:solidFill>
                  <a:srgbClr val="3B3B3B"/>
                </a:solidFill>
                <a:latin typeface="Halley"/>
              </a:rPr>
              <a:t>http://knypersley.staffs.sch.uk/</a:t>
            </a:r>
          </a:p>
          <a:p>
            <a:pPr algn="l">
              <a:lnSpc>
                <a:spcPts val="7121"/>
              </a:lnSpc>
            </a:pPr>
            <a:r>
              <a:rPr lang="en-US" sz="4451" dirty="0">
                <a:solidFill>
                  <a:srgbClr val="3B3B3B"/>
                </a:solidFill>
                <a:latin typeface="Halley"/>
              </a:rPr>
              <a:t>Policies</a:t>
            </a:r>
          </a:p>
          <a:p>
            <a:pPr algn="l">
              <a:lnSpc>
                <a:spcPts val="7121"/>
              </a:lnSpc>
            </a:pPr>
            <a:r>
              <a:rPr lang="en-US" sz="4451" dirty="0">
                <a:solidFill>
                  <a:srgbClr val="3B3B3B"/>
                </a:solidFill>
                <a:latin typeface="Halley"/>
              </a:rPr>
              <a:t>Newsletter - Online/ via Arbor (paper copies available via the school office).</a:t>
            </a:r>
          </a:p>
          <a:p>
            <a:pPr algn="l">
              <a:lnSpc>
                <a:spcPts val="7121"/>
              </a:lnSpc>
            </a:pPr>
            <a:r>
              <a:rPr lang="en-US" sz="4451" dirty="0">
                <a:solidFill>
                  <a:srgbClr val="3B3B3B"/>
                </a:solidFill>
                <a:latin typeface="Halley"/>
              </a:rPr>
              <a:t>E-Safety Guidance</a:t>
            </a:r>
          </a:p>
          <a:p>
            <a:pPr algn="l">
              <a:lnSpc>
                <a:spcPts val="7121"/>
              </a:lnSpc>
            </a:pPr>
            <a:r>
              <a:rPr lang="en-US" sz="4451" dirty="0">
                <a:solidFill>
                  <a:srgbClr val="3B3B3B"/>
                </a:solidFill>
                <a:latin typeface="Halley"/>
              </a:rPr>
              <a:t>Safeguarding page</a:t>
            </a:r>
          </a:p>
          <a:p>
            <a:pPr algn="l">
              <a:lnSpc>
                <a:spcPts val="7121"/>
              </a:lnSpc>
            </a:pPr>
            <a:r>
              <a:rPr lang="en-US" sz="4451" dirty="0">
                <a:solidFill>
                  <a:srgbClr val="3B3B3B"/>
                </a:solidFill>
                <a:latin typeface="Halley"/>
              </a:rPr>
              <a:t>PTFA information</a:t>
            </a:r>
          </a:p>
          <a:p>
            <a:pPr algn="l">
              <a:lnSpc>
                <a:spcPts val="7121"/>
              </a:lnSpc>
            </a:pPr>
            <a:r>
              <a:rPr lang="en-US" sz="4451" dirty="0">
                <a:solidFill>
                  <a:srgbClr val="3B3B3B"/>
                </a:solidFill>
                <a:latin typeface="Halley"/>
              </a:rPr>
              <a:t>School Calendar</a:t>
            </a:r>
          </a:p>
          <a:p>
            <a:pPr algn="l">
              <a:lnSpc>
                <a:spcPts val="7121"/>
              </a:lnSpc>
            </a:pPr>
            <a:endParaRPr lang="en-US" sz="4451" dirty="0">
              <a:solidFill>
                <a:srgbClr val="3B3B3B"/>
              </a:solidFill>
              <a:latin typeface="Halley"/>
            </a:endParaRPr>
          </a:p>
        </p:txBody>
      </p:sp>
      <p:sp>
        <p:nvSpPr>
          <p:cNvPr id="8" name="TextBox 8"/>
          <p:cNvSpPr txBox="1"/>
          <p:nvPr/>
        </p:nvSpPr>
        <p:spPr>
          <a:xfrm>
            <a:off x="5568663" y="465572"/>
            <a:ext cx="7860364" cy="1486535"/>
          </a:xfrm>
          <a:prstGeom prst="rect">
            <a:avLst/>
          </a:prstGeom>
        </p:spPr>
        <p:txBody>
          <a:bodyPr lIns="0" tIns="0" rIns="0" bIns="0" rtlCol="0" anchor="t">
            <a:spAutoFit/>
          </a:bodyPr>
          <a:lstStyle/>
          <a:p>
            <a:pPr algn="ctr">
              <a:lnSpc>
                <a:spcPts val="11124"/>
              </a:lnSpc>
            </a:pPr>
            <a:r>
              <a:rPr lang="en-US" sz="8899" dirty="0">
                <a:solidFill>
                  <a:srgbClr val="F90303"/>
                </a:solidFill>
                <a:latin typeface="Scripter"/>
              </a:rPr>
              <a:t>School Website</a:t>
            </a:r>
          </a:p>
        </p:txBody>
      </p:sp>
      <p:sp>
        <p:nvSpPr>
          <p:cNvPr id="9" name="Freeform 9"/>
          <p:cNvSpPr/>
          <p:nvPr/>
        </p:nvSpPr>
        <p:spPr>
          <a:xfrm>
            <a:off x="1280541" y="4075936"/>
            <a:ext cx="651182" cy="937566"/>
          </a:xfrm>
          <a:custGeom>
            <a:avLst/>
            <a:gdLst/>
            <a:ahLst/>
            <a:cxnLst/>
            <a:rect l="l" t="t" r="r" b="b"/>
            <a:pathLst>
              <a:path w="651182" h="937566">
                <a:moveTo>
                  <a:pt x="0" y="0"/>
                </a:moveTo>
                <a:lnTo>
                  <a:pt x="651182" y="0"/>
                </a:lnTo>
                <a:lnTo>
                  <a:pt x="651182" y="937565"/>
                </a:lnTo>
                <a:lnTo>
                  <a:pt x="0" y="93756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Freeform 10"/>
          <p:cNvSpPr/>
          <p:nvPr/>
        </p:nvSpPr>
        <p:spPr>
          <a:xfrm>
            <a:off x="337879" y="8734333"/>
            <a:ext cx="1885324" cy="1047934"/>
          </a:xfrm>
          <a:custGeom>
            <a:avLst/>
            <a:gdLst/>
            <a:ahLst/>
            <a:cxnLst/>
            <a:rect l="l" t="t" r="r" b="b"/>
            <a:pathLst>
              <a:path w="1885324" h="1047934">
                <a:moveTo>
                  <a:pt x="0" y="0"/>
                </a:moveTo>
                <a:lnTo>
                  <a:pt x="1885325" y="0"/>
                </a:lnTo>
                <a:lnTo>
                  <a:pt x="1885325" y="1047934"/>
                </a:lnTo>
                <a:lnTo>
                  <a:pt x="0" y="1047934"/>
                </a:lnTo>
                <a:lnTo>
                  <a:pt x="0" y="0"/>
                </a:lnTo>
                <a:close/>
              </a:path>
            </a:pathLst>
          </a:custGeom>
          <a:blipFill>
            <a:blip r:embed="rId14"/>
            <a:stretch>
              <a:fillRect/>
            </a:stretch>
          </a:blipFill>
        </p:spPr>
      </p:sp>
      <p:sp>
        <p:nvSpPr>
          <p:cNvPr id="11" name="Freeform 11"/>
          <p:cNvSpPr/>
          <p:nvPr/>
        </p:nvSpPr>
        <p:spPr>
          <a:xfrm>
            <a:off x="16536338" y="352107"/>
            <a:ext cx="1445924" cy="1445924"/>
          </a:xfrm>
          <a:custGeom>
            <a:avLst/>
            <a:gdLst/>
            <a:ahLst/>
            <a:cxnLst/>
            <a:rect l="l" t="t" r="r" b="b"/>
            <a:pathLst>
              <a:path w="1445924" h="1445924">
                <a:moveTo>
                  <a:pt x="0" y="0"/>
                </a:moveTo>
                <a:lnTo>
                  <a:pt x="1445924" y="0"/>
                </a:lnTo>
                <a:lnTo>
                  <a:pt x="1445924" y="1445924"/>
                </a:lnTo>
                <a:lnTo>
                  <a:pt x="0" y="1445924"/>
                </a:lnTo>
                <a:lnTo>
                  <a:pt x="0" y="0"/>
                </a:lnTo>
                <a:close/>
              </a:path>
            </a:pathLst>
          </a:custGeom>
          <a:blipFill>
            <a:blip r:embed="rId15"/>
            <a:stretch>
              <a:fillRect/>
            </a:stretch>
          </a:blipFill>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EF4F4"/>
        </a:solidFill>
        <a:effectLst/>
      </p:bgPr>
    </p:bg>
    <p:spTree>
      <p:nvGrpSpPr>
        <p:cNvPr id="1" name=""/>
        <p:cNvGrpSpPr/>
        <p:nvPr/>
      </p:nvGrpSpPr>
      <p:grpSpPr>
        <a:xfrm>
          <a:off x="0" y="0"/>
          <a:ext cx="0" cy="0"/>
          <a:chOff x="0" y="0"/>
          <a:chExt cx="0" cy="0"/>
        </a:xfrm>
      </p:grpSpPr>
      <p:sp>
        <p:nvSpPr>
          <p:cNvPr id="2" name="Freeform 2"/>
          <p:cNvSpPr/>
          <p:nvPr/>
        </p:nvSpPr>
        <p:spPr>
          <a:xfrm rot="288675">
            <a:off x="10101977" y="3467776"/>
            <a:ext cx="7228614" cy="3351448"/>
          </a:xfrm>
          <a:custGeom>
            <a:avLst/>
            <a:gdLst/>
            <a:ahLst/>
            <a:cxnLst/>
            <a:rect l="l" t="t" r="r" b="b"/>
            <a:pathLst>
              <a:path w="7228614" h="3351448">
                <a:moveTo>
                  <a:pt x="0" y="0"/>
                </a:moveTo>
                <a:lnTo>
                  <a:pt x="7228614" y="0"/>
                </a:lnTo>
                <a:lnTo>
                  <a:pt x="7228614" y="3351448"/>
                </a:lnTo>
                <a:lnTo>
                  <a:pt x="0" y="33514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4887217" y="-779153"/>
            <a:ext cx="4744167" cy="5154368"/>
          </a:xfrm>
          <a:custGeom>
            <a:avLst/>
            <a:gdLst/>
            <a:ahLst/>
            <a:cxnLst/>
            <a:rect l="l" t="t" r="r" b="b"/>
            <a:pathLst>
              <a:path w="4744167" h="5154368">
                <a:moveTo>
                  <a:pt x="0" y="0"/>
                </a:moveTo>
                <a:lnTo>
                  <a:pt x="4744166" y="0"/>
                </a:lnTo>
                <a:lnTo>
                  <a:pt x="4744166" y="5154368"/>
                </a:lnTo>
                <a:lnTo>
                  <a:pt x="0" y="51543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flipH="1" flipV="1">
            <a:off x="0" y="5230024"/>
            <a:ext cx="5568122" cy="5085551"/>
          </a:xfrm>
          <a:custGeom>
            <a:avLst/>
            <a:gdLst/>
            <a:ahLst/>
            <a:cxnLst/>
            <a:rect l="l" t="t" r="r" b="b"/>
            <a:pathLst>
              <a:path w="5568122" h="5085551">
                <a:moveTo>
                  <a:pt x="5568122" y="5085551"/>
                </a:moveTo>
                <a:lnTo>
                  <a:pt x="0" y="5085551"/>
                </a:lnTo>
                <a:lnTo>
                  <a:pt x="0" y="0"/>
                </a:lnTo>
                <a:lnTo>
                  <a:pt x="5568122" y="0"/>
                </a:lnTo>
                <a:lnTo>
                  <a:pt x="5568122" y="5085551"/>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1498272">
            <a:off x="15894399" y="8113341"/>
            <a:ext cx="3413156" cy="2289917"/>
          </a:xfrm>
          <a:custGeom>
            <a:avLst/>
            <a:gdLst/>
            <a:ahLst/>
            <a:cxnLst/>
            <a:rect l="l" t="t" r="r" b="b"/>
            <a:pathLst>
              <a:path w="3413156" h="2289917">
                <a:moveTo>
                  <a:pt x="0" y="0"/>
                </a:moveTo>
                <a:lnTo>
                  <a:pt x="3413156" y="0"/>
                </a:lnTo>
                <a:lnTo>
                  <a:pt x="3413156" y="2289918"/>
                </a:lnTo>
                <a:lnTo>
                  <a:pt x="0" y="228991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337879" y="8734333"/>
            <a:ext cx="1885324" cy="1047934"/>
          </a:xfrm>
          <a:custGeom>
            <a:avLst/>
            <a:gdLst/>
            <a:ahLst/>
            <a:cxnLst/>
            <a:rect l="l" t="t" r="r" b="b"/>
            <a:pathLst>
              <a:path w="1885324" h="1047934">
                <a:moveTo>
                  <a:pt x="0" y="0"/>
                </a:moveTo>
                <a:lnTo>
                  <a:pt x="1885325" y="0"/>
                </a:lnTo>
                <a:lnTo>
                  <a:pt x="1885325" y="1047934"/>
                </a:lnTo>
                <a:lnTo>
                  <a:pt x="0" y="1047934"/>
                </a:lnTo>
                <a:lnTo>
                  <a:pt x="0" y="0"/>
                </a:lnTo>
                <a:close/>
              </a:path>
            </a:pathLst>
          </a:custGeom>
          <a:blipFill>
            <a:blip r:embed="rId10"/>
            <a:stretch>
              <a:fillRect/>
            </a:stretch>
          </a:blipFill>
        </p:spPr>
      </p:sp>
      <p:sp>
        <p:nvSpPr>
          <p:cNvPr id="7" name="Freeform 7"/>
          <p:cNvSpPr/>
          <p:nvPr/>
        </p:nvSpPr>
        <p:spPr>
          <a:xfrm>
            <a:off x="16536338" y="352107"/>
            <a:ext cx="1445924" cy="1445924"/>
          </a:xfrm>
          <a:custGeom>
            <a:avLst/>
            <a:gdLst/>
            <a:ahLst/>
            <a:cxnLst/>
            <a:rect l="l" t="t" r="r" b="b"/>
            <a:pathLst>
              <a:path w="1445924" h="1445924">
                <a:moveTo>
                  <a:pt x="0" y="0"/>
                </a:moveTo>
                <a:lnTo>
                  <a:pt x="1445924" y="0"/>
                </a:lnTo>
                <a:lnTo>
                  <a:pt x="1445924" y="1445924"/>
                </a:lnTo>
                <a:lnTo>
                  <a:pt x="0" y="1445924"/>
                </a:lnTo>
                <a:lnTo>
                  <a:pt x="0" y="0"/>
                </a:lnTo>
                <a:close/>
              </a:path>
            </a:pathLst>
          </a:custGeom>
          <a:blipFill>
            <a:blip r:embed="rId11"/>
            <a:stretch>
              <a:fillRect/>
            </a:stretch>
          </a:blipFill>
        </p:spPr>
      </p:sp>
      <p:sp>
        <p:nvSpPr>
          <p:cNvPr id="8" name="Freeform 8"/>
          <p:cNvSpPr/>
          <p:nvPr/>
        </p:nvSpPr>
        <p:spPr>
          <a:xfrm>
            <a:off x="7875657" y="3961681"/>
            <a:ext cx="2428885" cy="2428885"/>
          </a:xfrm>
          <a:custGeom>
            <a:avLst/>
            <a:gdLst/>
            <a:ahLst/>
            <a:cxnLst/>
            <a:rect l="l" t="t" r="r" b="b"/>
            <a:pathLst>
              <a:path w="2428885" h="2428885">
                <a:moveTo>
                  <a:pt x="0" y="0"/>
                </a:moveTo>
                <a:lnTo>
                  <a:pt x="2428885" y="0"/>
                </a:lnTo>
                <a:lnTo>
                  <a:pt x="2428885" y="2428885"/>
                </a:lnTo>
                <a:lnTo>
                  <a:pt x="0" y="242888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9" name="Freeform 9"/>
          <p:cNvSpPr/>
          <p:nvPr/>
        </p:nvSpPr>
        <p:spPr>
          <a:xfrm>
            <a:off x="337879" y="3534227"/>
            <a:ext cx="7315200" cy="3391593"/>
          </a:xfrm>
          <a:custGeom>
            <a:avLst/>
            <a:gdLst/>
            <a:ahLst/>
            <a:cxnLst/>
            <a:rect l="l" t="t" r="r" b="b"/>
            <a:pathLst>
              <a:path w="7315200" h="3391593">
                <a:moveTo>
                  <a:pt x="0" y="0"/>
                </a:moveTo>
                <a:lnTo>
                  <a:pt x="7315200" y="0"/>
                </a:lnTo>
                <a:lnTo>
                  <a:pt x="7315200" y="3391593"/>
                </a:lnTo>
                <a:lnTo>
                  <a:pt x="0" y="33915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Freeform 10"/>
          <p:cNvSpPr/>
          <p:nvPr/>
        </p:nvSpPr>
        <p:spPr>
          <a:xfrm rot="-248471">
            <a:off x="1349435" y="3801980"/>
            <a:ext cx="2869253" cy="484186"/>
          </a:xfrm>
          <a:custGeom>
            <a:avLst/>
            <a:gdLst/>
            <a:ahLst/>
            <a:cxnLst/>
            <a:rect l="l" t="t" r="r" b="b"/>
            <a:pathLst>
              <a:path w="2869253" h="484186">
                <a:moveTo>
                  <a:pt x="0" y="0"/>
                </a:moveTo>
                <a:lnTo>
                  <a:pt x="2869252" y="0"/>
                </a:lnTo>
                <a:lnTo>
                  <a:pt x="2869252" y="484186"/>
                </a:lnTo>
                <a:lnTo>
                  <a:pt x="0" y="48418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1" name="TextBox 11"/>
          <p:cNvSpPr txBox="1"/>
          <p:nvPr/>
        </p:nvSpPr>
        <p:spPr>
          <a:xfrm>
            <a:off x="5288909" y="263161"/>
            <a:ext cx="7860364" cy="1486535"/>
          </a:xfrm>
          <a:prstGeom prst="rect">
            <a:avLst/>
          </a:prstGeom>
        </p:spPr>
        <p:txBody>
          <a:bodyPr lIns="0" tIns="0" rIns="0" bIns="0" rtlCol="0" anchor="t">
            <a:spAutoFit/>
          </a:bodyPr>
          <a:lstStyle/>
          <a:p>
            <a:pPr algn="ctr">
              <a:lnSpc>
                <a:spcPts val="11124"/>
              </a:lnSpc>
            </a:pPr>
            <a:r>
              <a:rPr lang="en-US" sz="8899" dirty="0">
                <a:solidFill>
                  <a:srgbClr val="F90303"/>
                </a:solidFill>
                <a:latin typeface="Scripter"/>
              </a:rPr>
              <a:t>Communication</a:t>
            </a:r>
          </a:p>
        </p:txBody>
      </p:sp>
      <p:sp>
        <p:nvSpPr>
          <p:cNvPr id="12" name="TextBox 12"/>
          <p:cNvSpPr txBox="1"/>
          <p:nvPr/>
        </p:nvSpPr>
        <p:spPr>
          <a:xfrm>
            <a:off x="2400274" y="1365648"/>
            <a:ext cx="13637634" cy="2140407"/>
          </a:xfrm>
          <a:prstGeom prst="rect">
            <a:avLst/>
          </a:prstGeom>
        </p:spPr>
        <p:txBody>
          <a:bodyPr lIns="0" tIns="0" rIns="0" bIns="0" rtlCol="0" anchor="t">
            <a:spAutoFit/>
          </a:bodyPr>
          <a:lstStyle/>
          <a:p>
            <a:pPr algn="ctr">
              <a:lnSpc>
                <a:spcPts val="5541"/>
              </a:lnSpc>
            </a:pPr>
            <a:r>
              <a:rPr lang="en-US" sz="3463">
                <a:solidFill>
                  <a:srgbClr val="3B3B3B"/>
                </a:solidFill>
                <a:latin typeface="Halley"/>
              </a:rPr>
              <a:t>We value your communication and feel that it is important that everyone feels heard and valued within our school community.</a:t>
            </a:r>
          </a:p>
          <a:p>
            <a:pPr algn="ctr">
              <a:lnSpc>
                <a:spcPts val="5541"/>
              </a:lnSpc>
            </a:pPr>
            <a:r>
              <a:rPr lang="en-US" sz="3463">
                <a:solidFill>
                  <a:srgbClr val="3B3B3B"/>
                </a:solidFill>
                <a:latin typeface="Halley"/>
              </a:rPr>
              <a:t>Below is an outline our the channels of communication within our school:</a:t>
            </a:r>
          </a:p>
        </p:txBody>
      </p:sp>
      <p:sp>
        <p:nvSpPr>
          <p:cNvPr id="13" name="TextBox 13"/>
          <p:cNvSpPr txBox="1"/>
          <p:nvPr/>
        </p:nvSpPr>
        <p:spPr>
          <a:xfrm rot="-183985">
            <a:off x="1683733" y="3544702"/>
            <a:ext cx="2018073" cy="791015"/>
          </a:xfrm>
          <a:prstGeom prst="rect">
            <a:avLst/>
          </a:prstGeom>
        </p:spPr>
        <p:txBody>
          <a:bodyPr lIns="0" tIns="0" rIns="0" bIns="0" rtlCol="0" anchor="t">
            <a:spAutoFit/>
          </a:bodyPr>
          <a:lstStyle/>
          <a:p>
            <a:pPr algn="ctr">
              <a:lnSpc>
                <a:spcPts val="6022"/>
              </a:lnSpc>
            </a:pPr>
            <a:r>
              <a:rPr lang="en-US" sz="3763">
                <a:solidFill>
                  <a:srgbClr val="3B3B3B"/>
                </a:solidFill>
                <a:latin typeface="Halley"/>
              </a:rPr>
              <a:t>Arbor</a:t>
            </a:r>
          </a:p>
        </p:txBody>
      </p:sp>
      <p:sp>
        <p:nvSpPr>
          <p:cNvPr id="14" name="Freeform 14"/>
          <p:cNvSpPr/>
          <p:nvPr/>
        </p:nvSpPr>
        <p:spPr>
          <a:xfrm rot="287171">
            <a:off x="12622015" y="3674984"/>
            <a:ext cx="3397896" cy="573395"/>
          </a:xfrm>
          <a:custGeom>
            <a:avLst/>
            <a:gdLst/>
            <a:ahLst/>
            <a:cxnLst/>
            <a:rect l="l" t="t" r="r" b="b"/>
            <a:pathLst>
              <a:path w="3397896" h="573395">
                <a:moveTo>
                  <a:pt x="0" y="0"/>
                </a:moveTo>
                <a:lnTo>
                  <a:pt x="3397896" y="0"/>
                </a:lnTo>
                <a:lnTo>
                  <a:pt x="3397896" y="573394"/>
                </a:lnTo>
                <a:lnTo>
                  <a:pt x="0" y="57339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5" name="TextBox 15"/>
          <p:cNvSpPr txBox="1"/>
          <p:nvPr/>
        </p:nvSpPr>
        <p:spPr>
          <a:xfrm rot="313584">
            <a:off x="12845074" y="3520605"/>
            <a:ext cx="2968381" cy="692376"/>
          </a:xfrm>
          <a:prstGeom prst="rect">
            <a:avLst/>
          </a:prstGeom>
        </p:spPr>
        <p:txBody>
          <a:bodyPr lIns="0" tIns="0" rIns="0" bIns="0" rtlCol="0" anchor="t">
            <a:spAutoFit/>
          </a:bodyPr>
          <a:lstStyle/>
          <a:p>
            <a:pPr algn="ctr">
              <a:lnSpc>
                <a:spcPts val="5284"/>
              </a:lnSpc>
            </a:pPr>
            <a:r>
              <a:rPr lang="en-US" sz="3302">
                <a:solidFill>
                  <a:srgbClr val="3B3B3B"/>
                </a:solidFill>
                <a:latin typeface="Halley"/>
              </a:rPr>
              <a:t>Weekly Drop-in</a:t>
            </a:r>
          </a:p>
        </p:txBody>
      </p:sp>
      <p:sp>
        <p:nvSpPr>
          <p:cNvPr id="16" name="Freeform 16"/>
          <p:cNvSpPr/>
          <p:nvPr/>
        </p:nvSpPr>
        <p:spPr>
          <a:xfrm rot="288675">
            <a:off x="2529619" y="6623181"/>
            <a:ext cx="7315200" cy="3391593"/>
          </a:xfrm>
          <a:custGeom>
            <a:avLst/>
            <a:gdLst/>
            <a:ahLst/>
            <a:cxnLst/>
            <a:rect l="l" t="t" r="r" b="b"/>
            <a:pathLst>
              <a:path w="7315200" h="3391593">
                <a:moveTo>
                  <a:pt x="0" y="0"/>
                </a:moveTo>
                <a:lnTo>
                  <a:pt x="7315200" y="0"/>
                </a:lnTo>
                <a:lnTo>
                  <a:pt x="7315200" y="3391593"/>
                </a:lnTo>
                <a:lnTo>
                  <a:pt x="0" y="33915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7" name="Freeform 17"/>
          <p:cNvSpPr/>
          <p:nvPr/>
        </p:nvSpPr>
        <p:spPr>
          <a:xfrm rot="141851">
            <a:off x="5735724" y="6949890"/>
            <a:ext cx="3397896" cy="573395"/>
          </a:xfrm>
          <a:custGeom>
            <a:avLst/>
            <a:gdLst/>
            <a:ahLst/>
            <a:cxnLst/>
            <a:rect l="l" t="t" r="r" b="b"/>
            <a:pathLst>
              <a:path w="3397896" h="573395">
                <a:moveTo>
                  <a:pt x="0" y="0"/>
                </a:moveTo>
                <a:lnTo>
                  <a:pt x="3397896" y="0"/>
                </a:lnTo>
                <a:lnTo>
                  <a:pt x="3397896" y="573395"/>
                </a:lnTo>
                <a:lnTo>
                  <a:pt x="0" y="57339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8" name="TextBox 18"/>
          <p:cNvSpPr txBox="1"/>
          <p:nvPr/>
        </p:nvSpPr>
        <p:spPr>
          <a:xfrm rot="135147">
            <a:off x="6158455" y="6754940"/>
            <a:ext cx="2559747" cy="753873"/>
          </a:xfrm>
          <a:prstGeom prst="rect">
            <a:avLst/>
          </a:prstGeom>
        </p:spPr>
        <p:txBody>
          <a:bodyPr lIns="0" tIns="0" rIns="0" bIns="0" rtlCol="0" anchor="t">
            <a:spAutoFit/>
          </a:bodyPr>
          <a:lstStyle/>
          <a:p>
            <a:pPr algn="ctr">
              <a:lnSpc>
                <a:spcPts val="5731"/>
              </a:lnSpc>
            </a:pPr>
            <a:r>
              <a:rPr lang="en-US" sz="3582">
                <a:solidFill>
                  <a:srgbClr val="3B3B3B"/>
                </a:solidFill>
                <a:latin typeface="Halley"/>
              </a:rPr>
              <a:t>Main Office</a:t>
            </a:r>
          </a:p>
        </p:txBody>
      </p:sp>
      <p:sp>
        <p:nvSpPr>
          <p:cNvPr id="19" name="Freeform 19"/>
          <p:cNvSpPr/>
          <p:nvPr/>
        </p:nvSpPr>
        <p:spPr>
          <a:xfrm rot="-408637">
            <a:off x="9319292" y="6544466"/>
            <a:ext cx="7315200" cy="3391593"/>
          </a:xfrm>
          <a:custGeom>
            <a:avLst/>
            <a:gdLst/>
            <a:ahLst/>
            <a:cxnLst/>
            <a:rect l="l" t="t" r="r" b="b"/>
            <a:pathLst>
              <a:path w="7315200" h="3391593">
                <a:moveTo>
                  <a:pt x="0" y="0"/>
                </a:moveTo>
                <a:lnTo>
                  <a:pt x="7315200" y="0"/>
                </a:lnTo>
                <a:lnTo>
                  <a:pt x="7315200" y="3391593"/>
                </a:lnTo>
                <a:lnTo>
                  <a:pt x="0" y="33915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0" name="Freeform 20"/>
          <p:cNvSpPr/>
          <p:nvPr/>
        </p:nvSpPr>
        <p:spPr>
          <a:xfrm rot="-564700">
            <a:off x="10410988" y="6894056"/>
            <a:ext cx="4059635" cy="685063"/>
          </a:xfrm>
          <a:custGeom>
            <a:avLst/>
            <a:gdLst/>
            <a:ahLst/>
            <a:cxnLst/>
            <a:rect l="l" t="t" r="r" b="b"/>
            <a:pathLst>
              <a:path w="4059635" h="685063">
                <a:moveTo>
                  <a:pt x="0" y="0"/>
                </a:moveTo>
                <a:lnTo>
                  <a:pt x="4059635" y="0"/>
                </a:lnTo>
                <a:lnTo>
                  <a:pt x="4059635" y="685063"/>
                </a:lnTo>
                <a:lnTo>
                  <a:pt x="0" y="685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1" name="TextBox 21"/>
          <p:cNvSpPr txBox="1"/>
          <p:nvPr/>
        </p:nvSpPr>
        <p:spPr>
          <a:xfrm rot="-578730">
            <a:off x="10211608" y="6860869"/>
            <a:ext cx="4434555" cy="544128"/>
          </a:xfrm>
          <a:prstGeom prst="rect">
            <a:avLst/>
          </a:prstGeom>
        </p:spPr>
        <p:txBody>
          <a:bodyPr lIns="0" tIns="0" rIns="0" bIns="0" rtlCol="0" anchor="t">
            <a:spAutoFit/>
          </a:bodyPr>
          <a:lstStyle/>
          <a:p>
            <a:pPr algn="ctr">
              <a:lnSpc>
                <a:spcPts val="4124"/>
              </a:lnSpc>
            </a:pPr>
            <a:r>
              <a:rPr lang="en-US" sz="2577">
                <a:solidFill>
                  <a:srgbClr val="3B3B3B"/>
                </a:solidFill>
                <a:latin typeface="Halley"/>
              </a:rPr>
              <a:t>Reports/ Parents Evenings.</a:t>
            </a:r>
          </a:p>
        </p:txBody>
      </p:sp>
      <p:sp>
        <p:nvSpPr>
          <p:cNvPr id="22" name="TextBox 22"/>
          <p:cNvSpPr txBox="1"/>
          <p:nvPr/>
        </p:nvSpPr>
        <p:spPr>
          <a:xfrm rot="122253">
            <a:off x="11086583" y="4442061"/>
            <a:ext cx="5416265" cy="1981312"/>
          </a:xfrm>
          <a:prstGeom prst="rect">
            <a:avLst/>
          </a:prstGeom>
        </p:spPr>
        <p:txBody>
          <a:bodyPr lIns="0" tIns="0" rIns="0" bIns="0" rtlCol="0" anchor="t">
            <a:spAutoFit/>
          </a:bodyPr>
          <a:lstStyle/>
          <a:p>
            <a:pPr algn="ctr">
              <a:lnSpc>
                <a:spcPts val="2180"/>
              </a:lnSpc>
              <a:spcBef>
                <a:spcPct val="0"/>
              </a:spcBef>
            </a:pPr>
            <a:r>
              <a:rPr lang="en-US" sz="2000" dirty="0">
                <a:solidFill>
                  <a:srgbClr val="000000"/>
                </a:solidFill>
                <a:latin typeface="Dreaming Outloud Sans"/>
              </a:rPr>
              <a:t>Beyond the formal parents meeting events noted above, our school has always offered a night during every school week where staff are available to answer any questions you may have or to address any concerns which may have arisen. These sessions are between 3.30- 4p.m</a:t>
            </a:r>
          </a:p>
          <a:p>
            <a:pPr algn="ctr">
              <a:lnSpc>
                <a:spcPts val="2180"/>
              </a:lnSpc>
              <a:spcBef>
                <a:spcPct val="0"/>
              </a:spcBef>
            </a:pPr>
            <a:r>
              <a:rPr lang="en-US" sz="2000" dirty="0">
                <a:solidFill>
                  <a:srgbClr val="000000"/>
                </a:solidFill>
                <a:latin typeface="Dreaming Outloud Sans"/>
              </a:rPr>
              <a:t>Nursery drop-in will be on a Monday.</a:t>
            </a:r>
          </a:p>
        </p:txBody>
      </p:sp>
      <p:sp>
        <p:nvSpPr>
          <p:cNvPr id="23" name="TextBox 23"/>
          <p:cNvSpPr txBox="1"/>
          <p:nvPr/>
        </p:nvSpPr>
        <p:spPr>
          <a:xfrm rot="-195910">
            <a:off x="1287844" y="4405114"/>
            <a:ext cx="5416265" cy="2218690"/>
          </a:xfrm>
          <a:prstGeom prst="rect">
            <a:avLst/>
          </a:prstGeom>
        </p:spPr>
        <p:txBody>
          <a:bodyPr lIns="0" tIns="0" rIns="0" bIns="0" rtlCol="0" anchor="t">
            <a:spAutoFit/>
          </a:bodyPr>
          <a:lstStyle/>
          <a:p>
            <a:pPr algn="ctr">
              <a:lnSpc>
                <a:spcPts val="2180"/>
              </a:lnSpc>
              <a:spcBef>
                <a:spcPct val="0"/>
              </a:spcBef>
            </a:pPr>
            <a:r>
              <a:rPr lang="en-US" sz="2000">
                <a:solidFill>
                  <a:srgbClr val="000000"/>
                </a:solidFill>
                <a:latin typeface="Dreaming Outloud Sans"/>
              </a:rPr>
              <a:t>Arbor is our main platform for direct communication for staff and parents. Arbor messages are check before school and after school by staff between the hours of 8:30-5:30pm. Mrs Taylor in the office checks Arbor frequently throughout the day. Please use Arbor for        non-urgent messages, clubs and parent’s evening appointments.</a:t>
            </a:r>
          </a:p>
        </p:txBody>
      </p:sp>
      <p:sp>
        <p:nvSpPr>
          <p:cNvPr id="24" name="TextBox 24"/>
          <p:cNvSpPr txBox="1"/>
          <p:nvPr/>
        </p:nvSpPr>
        <p:spPr>
          <a:xfrm rot="194943">
            <a:off x="3478588" y="7593395"/>
            <a:ext cx="5416265" cy="1942465"/>
          </a:xfrm>
          <a:prstGeom prst="rect">
            <a:avLst/>
          </a:prstGeom>
        </p:spPr>
        <p:txBody>
          <a:bodyPr lIns="0" tIns="0" rIns="0" bIns="0" rtlCol="0" anchor="t">
            <a:spAutoFit/>
          </a:bodyPr>
          <a:lstStyle/>
          <a:p>
            <a:pPr algn="ctr">
              <a:lnSpc>
                <a:spcPts val="2180"/>
              </a:lnSpc>
              <a:spcBef>
                <a:spcPct val="0"/>
              </a:spcBef>
            </a:pPr>
            <a:r>
              <a:rPr lang="en-US" sz="2000">
                <a:solidFill>
                  <a:srgbClr val="000000"/>
                </a:solidFill>
                <a:latin typeface="Dreaming Outloud Sans"/>
              </a:rPr>
              <a:t>Please call the school office 01782 973810 to pass on urgent time limted messages for example-informing us that your child is absent, booking your child into Kid Zone (due to an emergency). Please be mindful that this is NOT for non-urgent messages that could be passed on by staff at the door.</a:t>
            </a:r>
          </a:p>
        </p:txBody>
      </p:sp>
      <p:sp>
        <p:nvSpPr>
          <p:cNvPr id="25" name="TextBox 25"/>
          <p:cNvSpPr txBox="1"/>
          <p:nvPr/>
        </p:nvSpPr>
        <p:spPr>
          <a:xfrm rot="-626817">
            <a:off x="10331610" y="7636086"/>
            <a:ext cx="5416265" cy="1666240"/>
          </a:xfrm>
          <a:prstGeom prst="rect">
            <a:avLst/>
          </a:prstGeom>
        </p:spPr>
        <p:txBody>
          <a:bodyPr lIns="0" tIns="0" rIns="0" bIns="0" rtlCol="0" anchor="t">
            <a:spAutoFit/>
          </a:bodyPr>
          <a:lstStyle/>
          <a:p>
            <a:pPr algn="ctr">
              <a:lnSpc>
                <a:spcPts val="2180"/>
              </a:lnSpc>
            </a:pPr>
            <a:r>
              <a:rPr lang="en-US" sz="2000">
                <a:solidFill>
                  <a:srgbClr val="000000"/>
                </a:solidFill>
                <a:latin typeface="Dreaming Outloud Sans"/>
              </a:rPr>
              <a:t>Reports are sent three times a year at the end of every term. Parent’s Evenings are then run twice a year at the end of Autumn and Spring half terms in order for staff to inform you of successes and next steps.</a:t>
            </a:r>
          </a:p>
          <a:p>
            <a:pPr algn="ctr">
              <a:lnSpc>
                <a:spcPts val="2180"/>
              </a:lnSpc>
              <a:spcBef>
                <a:spcPct val="0"/>
              </a:spcBef>
            </a:pPr>
            <a:r>
              <a:rPr lang="en-US" sz="2000">
                <a:solidFill>
                  <a:srgbClr val="000000"/>
                </a:solidFill>
                <a:latin typeface="Dreaming Outloud Sans"/>
              </a:rPr>
              <a:t>Parent’s evenings can be book via Arbor.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6969"/>
        </a:solidFill>
        <a:effectLst/>
      </p:bgPr>
    </p:bg>
    <p:spTree>
      <p:nvGrpSpPr>
        <p:cNvPr id="1" name=""/>
        <p:cNvGrpSpPr/>
        <p:nvPr/>
      </p:nvGrpSpPr>
      <p:grpSpPr>
        <a:xfrm>
          <a:off x="0" y="0"/>
          <a:ext cx="0" cy="0"/>
          <a:chOff x="0" y="0"/>
          <a:chExt cx="0" cy="0"/>
        </a:xfrm>
      </p:grpSpPr>
      <p:sp>
        <p:nvSpPr>
          <p:cNvPr id="2" name="Freeform 2"/>
          <p:cNvSpPr/>
          <p:nvPr/>
        </p:nvSpPr>
        <p:spPr>
          <a:xfrm rot="231311">
            <a:off x="7032801" y="4811538"/>
            <a:ext cx="4222399" cy="1852577"/>
          </a:xfrm>
          <a:custGeom>
            <a:avLst/>
            <a:gdLst/>
            <a:ahLst/>
            <a:cxnLst/>
            <a:rect l="l" t="t" r="r" b="b"/>
            <a:pathLst>
              <a:path w="4222399" h="1852577">
                <a:moveTo>
                  <a:pt x="0" y="0"/>
                </a:moveTo>
                <a:lnTo>
                  <a:pt x="4222398" y="0"/>
                </a:lnTo>
                <a:lnTo>
                  <a:pt x="4222398" y="1852578"/>
                </a:lnTo>
                <a:lnTo>
                  <a:pt x="0" y="185257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flipH="1">
            <a:off x="16884128" y="8770861"/>
            <a:ext cx="6904034" cy="6814857"/>
          </a:xfrm>
          <a:custGeom>
            <a:avLst/>
            <a:gdLst/>
            <a:ahLst/>
            <a:cxnLst/>
            <a:rect l="l" t="t" r="r" b="b"/>
            <a:pathLst>
              <a:path w="6904034" h="6814857">
                <a:moveTo>
                  <a:pt x="6904034" y="0"/>
                </a:moveTo>
                <a:lnTo>
                  <a:pt x="0" y="0"/>
                </a:lnTo>
                <a:lnTo>
                  <a:pt x="0" y="6814856"/>
                </a:lnTo>
                <a:lnTo>
                  <a:pt x="6904034" y="6814856"/>
                </a:lnTo>
                <a:lnTo>
                  <a:pt x="6904034"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flipH="1">
            <a:off x="0" y="-1808595"/>
            <a:ext cx="5748847" cy="5674591"/>
          </a:xfrm>
          <a:custGeom>
            <a:avLst/>
            <a:gdLst/>
            <a:ahLst/>
            <a:cxnLst/>
            <a:rect l="l" t="t" r="r" b="b"/>
            <a:pathLst>
              <a:path w="5748847" h="5674591">
                <a:moveTo>
                  <a:pt x="5748847" y="0"/>
                </a:moveTo>
                <a:lnTo>
                  <a:pt x="0" y="0"/>
                </a:lnTo>
                <a:lnTo>
                  <a:pt x="0" y="5674590"/>
                </a:lnTo>
                <a:lnTo>
                  <a:pt x="5748847" y="5674590"/>
                </a:lnTo>
                <a:lnTo>
                  <a:pt x="5748847"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2480526" y="875857"/>
            <a:ext cx="14535673" cy="9065934"/>
          </a:xfrm>
          <a:custGeom>
            <a:avLst/>
            <a:gdLst/>
            <a:ahLst/>
            <a:cxnLst/>
            <a:rect l="l" t="t" r="r" b="b"/>
            <a:pathLst>
              <a:path w="14535673" h="9065934">
                <a:moveTo>
                  <a:pt x="0" y="0"/>
                </a:moveTo>
                <a:lnTo>
                  <a:pt x="14535673" y="0"/>
                </a:lnTo>
                <a:lnTo>
                  <a:pt x="14535673" y="9065934"/>
                </a:lnTo>
                <a:lnTo>
                  <a:pt x="0" y="9065934"/>
                </a:lnTo>
                <a:lnTo>
                  <a:pt x="0" y="0"/>
                </a:lnTo>
                <a:close/>
              </a:path>
            </a:pathLst>
          </a:custGeom>
          <a:blipFill>
            <a:blip r:embed="rId6"/>
            <a:stretch>
              <a:fillRect/>
            </a:stretch>
          </a:blipFill>
        </p:spPr>
      </p:sp>
      <p:sp>
        <p:nvSpPr>
          <p:cNvPr id="6" name="Freeform 6"/>
          <p:cNvSpPr/>
          <p:nvPr/>
        </p:nvSpPr>
        <p:spPr>
          <a:xfrm>
            <a:off x="16249938" y="138106"/>
            <a:ext cx="1268381" cy="1592716"/>
          </a:xfrm>
          <a:custGeom>
            <a:avLst/>
            <a:gdLst/>
            <a:ahLst/>
            <a:cxnLst/>
            <a:rect l="l" t="t" r="r" b="b"/>
            <a:pathLst>
              <a:path w="1268381" h="1592716">
                <a:moveTo>
                  <a:pt x="0" y="0"/>
                </a:moveTo>
                <a:lnTo>
                  <a:pt x="1268381" y="0"/>
                </a:lnTo>
                <a:lnTo>
                  <a:pt x="1268381" y="1592717"/>
                </a:lnTo>
                <a:lnTo>
                  <a:pt x="0" y="159271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7" name="Group 7"/>
          <p:cNvGrpSpPr>
            <a:grpSpLocks noChangeAspect="1"/>
          </p:cNvGrpSpPr>
          <p:nvPr/>
        </p:nvGrpSpPr>
        <p:grpSpPr>
          <a:xfrm>
            <a:off x="-289010" y="-24084"/>
            <a:ext cx="3797624" cy="3890079"/>
            <a:chOff x="0" y="0"/>
            <a:chExt cx="2086610" cy="2137410"/>
          </a:xfrm>
        </p:grpSpPr>
        <p:sp>
          <p:nvSpPr>
            <p:cNvPr id="8" name="Freeform 8"/>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9"/>
              <a:stretch>
                <a:fillRect t="-23358" b="-23358"/>
              </a:stretch>
            </a:blipFill>
          </p:spPr>
        </p:sp>
      </p:grpSp>
      <p:sp>
        <p:nvSpPr>
          <p:cNvPr id="9" name="Freeform 9"/>
          <p:cNvSpPr/>
          <p:nvPr/>
        </p:nvSpPr>
        <p:spPr>
          <a:xfrm>
            <a:off x="0" y="4036772"/>
            <a:ext cx="5946599" cy="2213456"/>
          </a:xfrm>
          <a:custGeom>
            <a:avLst/>
            <a:gdLst/>
            <a:ahLst/>
            <a:cxnLst/>
            <a:rect l="l" t="t" r="r" b="b"/>
            <a:pathLst>
              <a:path w="5946599" h="2213456">
                <a:moveTo>
                  <a:pt x="0" y="0"/>
                </a:moveTo>
                <a:lnTo>
                  <a:pt x="5946599" y="0"/>
                </a:lnTo>
                <a:lnTo>
                  <a:pt x="5946599" y="2213456"/>
                </a:lnTo>
                <a:lnTo>
                  <a:pt x="0" y="2213456"/>
                </a:lnTo>
                <a:lnTo>
                  <a:pt x="0" y="0"/>
                </a:lnTo>
                <a:close/>
              </a:path>
            </a:pathLst>
          </a:custGeom>
          <a:blipFill>
            <a:blip r:embed="rId10"/>
            <a:stretch>
              <a:fillRect/>
            </a:stretch>
          </a:blipFill>
        </p:spPr>
      </p:sp>
      <p:sp>
        <p:nvSpPr>
          <p:cNvPr id="10" name="TextBox 10"/>
          <p:cNvSpPr txBox="1"/>
          <p:nvPr/>
        </p:nvSpPr>
        <p:spPr>
          <a:xfrm>
            <a:off x="98876" y="4526593"/>
            <a:ext cx="5748847" cy="1186189"/>
          </a:xfrm>
          <a:prstGeom prst="rect">
            <a:avLst/>
          </a:prstGeom>
        </p:spPr>
        <p:txBody>
          <a:bodyPr lIns="0" tIns="0" rIns="0" bIns="0" rtlCol="0" anchor="t">
            <a:spAutoFit/>
          </a:bodyPr>
          <a:lstStyle/>
          <a:p>
            <a:pPr algn="ctr">
              <a:lnSpc>
                <a:spcPts val="3162"/>
              </a:lnSpc>
            </a:pPr>
            <a:r>
              <a:rPr lang="en-US" sz="2258">
                <a:solidFill>
                  <a:srgbClr val="000000"/>
                </a:solidFill>
                <a:latin typeface="Dreaming Outloud Sans"/>
              </a:rPr>
              <a:t>Holiday request forms can be collected from the school office. We encourage you to avoid taking holidays within school time.</a:t>
            </a:r>
          </a:p>
        </p:txBody>
      </p:sp>
      <p:sp>
        <p:nvSpPr>
          <p:cNvPr id="11" name="Freeform 11"/>
          <p:cNvSpPr/>
          <p:nvPr/>
        </p:nvSpPr>
        <p:spPr>
          <a:xfrm rot="-99214">
            <a:off x="109146" y="5352751"/>
            <a:ext cx="573430" cy="720061"/>
          </a:xfrm>
          <a:custGeom>
            <a:avLst/>
            <a:gdLst/>
            <a:ahLst/>
            <a:cxnLst/>
            <a:rect l="l" t="t" r="r" b="b"/>
            <a:pathLst>
              <a:path w="573430" h="720061">
                <a:moveTo>
                  <a:pt x="0" y="0"/>
                </a:moveTo>
                <a:lnTo>
                  <a:pt x="573430" y="0"/>
                </a:lnTo>
                <a:lnTo>
                  <a:pt x="573430" y="720061"/>
                </a:lnTo>
                <a:lnTo>
                  <a:pt x="0" y="72006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Freeform 12"/>
          <p:cNvSpPr/>
          <p:nvPr/>
        </p:nvSpPr>
        <p:spPr>
          <a:xfrm>
            <a:off x="12870705" y="3767638"/>
            <a:ext cx="264512" cy="275175"/>
          </a:xfrm>
          <a:custGeom>
            <a:avLst/>
            <a:gdLst/>
            <a:ahLst/>
            <a:cxnLst/>
            <a:rect l="l" t="t" r="r" b="b"/>
            <a:pathLst>
              <a:path w="264512" h="275175">
                <a:moveTo>
                  <a:pt x="0" y="0"/>
                </a:moveTo>
                <a:lnTo>
                  <a:pt x="264512" y="0"/>
                </a:lnTo>
                <a:lnTo>
                  <a:pt x="264512" y="275175"/>
                </a:lnTo>
                <a:lnTo>
                  <a:pt x="0" y="27517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3" name="Freeform 13"/>
          <p:cNvSpPr/>
          <p:nvPr/>
        </p:nvSpPr>
        <p:spPr>
          <a:xfrm>
            <a:off x="12870705" y="4233270"/>
            <a:ext cx="264512" cy="275175"/>
          </a:xfrm>
          <a:custGeom>
            <a:avLst/>
            <a:gdLst/>
            <a:ahLst/>
            <a:cxnLst/>
            <a:rect l="l" t="t" r="r" b="b"/>
            <a:pathLst>
              <a:path w="264512" h="275175">
                <a:moveTo>
                  <a:pt x="0" y="0"/>
                </a:moveTo>
                <a:lnTo>
                  <a:pt x="264512" y="0"/>
                </a:lnTo>
                <a:lnTo>
                  <a:pt x="264512" y="275175"/>
                </a:lnTo>
                <a:lnTo>
                  <a:pt x="0" y="27517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4" name="Freeform 14"/>
          <p:cNvSpPr/>
          <p:nvPr/>
        </p:nvSpPr>
        <p:spPr>
          <a:xfrm>
            <a:off x="12870705" y="4666016"/>
            <a:ext cx="264512" cy="275175"/>
          </a:xfrm>
          <a:custGeom>
            <a:avLst/>
            <a:gdLst/>
            <a:ahLst/>
            <a:cxnLst/>
            <a:rect l="l" t="t" r="r" b="b"/>
            <a:pathLst>
              <a:path w="264512" h="275175">
                <a:moveTo>
                  <a:pt x="0" y="0"/>
                </a:moveTo>
                <a:lnTo>
                  <a:pt x="264512" y="0"/>
                </a:lnTo>
                <a:lnTo>
                  <a:pt x="264512" y="275175"/>
                </a:lnTo>
                <a:lnTo>
                  <a:pt x="0" y="27517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5" name="Freeform 15"/>
          <p:cNvSpPr/>
          <p:nvPr/>
        </p:nvSpPr>
        <p:spPr>
          <a:xfrm>
            <a:off x="12870705" y="5069453"/>
            <a:ext cx="264512" cy="275175"/>
          </a:xfrm>
          <a:custGeom>
            <a:avLst/>
            <a:gdLst/>
            <a:ahLst/>
            <a:cxnLst/>
            <a:rect l="l" t="t" r="r" b="b"/>
            <a:pathLst>
              <a:path w="264512" h="275175">
                <a:moveTo>
                  <a:pt x="0" y="0"/>
                </a:moveTo>
                <a:lnTo>
                  <a:pt x="264512" y="0"/>
                </a:lnTo>
                <a:lnTo>
                  <a:pt x="264512" y="275175"/>
                </a:lnTo>
                <a:lnTo>
                  <a:pt x="0" y="27517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6" name="Freeform 16"/>
          <p:cNvSpPr/>
          <p:nvPr/>
        </p:nvSpPr>
        <p:spPr>
          <a:xfrm>
            <a:off x="4024671" y="502093"/>
            <a:ext cx="1724175" cy="2357846"/>
          </a:xfrm>
          <a:custGeom>
            <a:avLst/>
            <a:gdLst/>
            <a:ahLst/>
            <a:cxnLst/>
            <a:rect l="l" t="t" r="r" b="b"/>
            <a:pathLst>
              <a:path w="1724175" h="2357846">
                <a:moveTo>
                  <a:pt x="0" y="0"/>
                </a:moveTo>
                <a:lnTo>
                  <a:pt x="1724176" y="0"/>
                </a:lnTo>
                <a:lnTo>
                  <a:pt x="1724176" y="2357847"/>
                </a:lnTo>
                <a:lnTo>
                  <a:pt x="0" y="235784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7" name="TextBox 17"/>
          <p:cNvSpPr txBox="1"/>
          <p:nvPr/>
        </p:nvSpPr>
        <p:spPr>
          <a:xfrm>
            <a:off x="7660334" y="50672"/>
            <a:ext cx="3652367" cy="883793"/>
          </a:xfrm>
          <a:prstGeom prst="rect">
            <a:avLst/>
          </a:prstGeom>
        </p:spPr>
        <p:txBody>
          <a:bodyPr lIns="0" tIns="0" rIns="0" bIns="0" rtlCol="0" anchor="t">
            <a:spAutoFit/>
          </a:bodyPr>
          <a:lstStyle/>
          <a:p>
            <a:pPr algn="ctr">
              <a:lnSpc>
                <a:spcPts val="6438"/>
              </a:lnSpc>
            </a:pPr>
            <a:r>
              <a:rPr lang="en-US" sz="5697">
                <a:solidFill>
                  <a:srgbClr val="EEF4F4"/>
                </a:solidFill>
                <a:latin typeface="Scripter"/>
              </a:rPr>
              <a:t>Attendance</a:t>
            </a:r>
          </a:p>
        </p:txBody>
      </p:sp>
      <p:sp>
        <p:nvSpPr>
          <p:cNvPr id="18" name="TextBox 18"/>
          <p:cNvSpPr txBox="1"/>
          <p:nvPr/>
        </p:nvSpPr>
        <p:spPr>
          <a:xfrm>
            <a:off x="11312701" y="1117414"/>
            <a:ext cx="5571427" cy="1897955"/>
          </a:xfrm>
          <a:prstGeom prst="rect">
            <a:avLst/>
          </a:prstGeom>
        </p:spPr>
        <p:txBody>
          <a:bodyPr lIns="0" tIns="0" rIns="0" bIns="0" rtlCol="0" anchor="t">
            <a:spAutoFit/>
          </a:bodyPr>
          <a:lstStyle/>
          <a:p>
            <a:pPr algn="ctr">
              <a:lnSpc>
                <a:spcPts val="3725"/>
              </a:lnSpc>
            </a:pPr>
            <a:r>
              <a:rPr lang="en-US" sz="2661" dirty="0">
                <a:solidFill>
                  <a:srgbClr val="000000"/>
                </a:solidFill>
                <a:latin typeface="Dreaming Outloud Sans"/>
              </a:rPr>
              <a:t>Attendance is tracked daily</a:t>
            </a:r>
          </a:p>
          <a:p>
            <a:pPr algn="ctr">
              <a:lnSpc>
                <a:spcPts val="3725"/>
              </a:lnSpc>
            </a:pPr>
            <a:r>
              <a:rPr lang="en-US" sz="2661" dirty="0">
                <a:solidFill>
                  <a:srgbClr val="000000"/>
                </a:solidFill>
                <a:latin typeface="Dreaming Outloud Sans"/>
              </a:rPr>
              <a:t>It is of the up-most importance that you report absences. This is to support our safeguarding procedures </a:t>
            </a:r>
          </a:p>
        </p:txBody>
      </p:sp>
      <p:sp>
        <p:nvSpPr>
          <p:cNvPr id="19" name="TextBox 19"/>
          <p:cNvSpPr txBox="1"/>
          <p:nvPr/>
        </p:nvSpPr>
        <p:spPr>
          <a:xfrm>
            <a:off x="13202912" y="3665342"/>
            <a:ext cx="4056388" cy="1679286"/>
          </a:xfrm>
          <a:prstGeom prst="rect">
            <a:avLst/>
          </a:prstGeom>
        </p:spPr>
        <p:txBody>
          <a:bodyPr lIns="0" tIns="0" rIns="0" bIns="0" rtlCol="0" anchor="t">
            <a:spAutoFit/>
          </a:bodyPr>
          <a:lstStyle/>
          <a:p>
            <a:pPr algn="l">
              <a:lnSpc>
                <a:spcPts val="3363"/>
              </a:lnSpc>
            </a:pPr>
            <a:r>
              <a:rPr lang="en-US" sz="2402">
                <a:solidFill>
                  <a:srgbClr val="F90303"/>
                </a:solidFill>
                <a:latin typeface="Dreaming Outloud Sans"/>
              </a:rPr>
              <a:t>Forming good habits</a:t>
            </a:r>
          </a:p>
          <a:p>
            <a:pPr algn="l">
              <a:lnSpc>
                <a:spcPts val="3363"/>
              </a:lnSpc>
            </a:pPr>
            <a:r>
              <a:rPr lang="en-US" sz="2402">
                <a:solidFill>
                  <a:srgbClr val="F90303"/>
                </a:solidFill>
                <a:latin typeface="Dreaming Outloud Sans"/>
              </a:rPr>
              <a:t>Supports progress</a:t>
            </a:r>
          </a:p>
          <a:p>
            <a:pPr algn="l">
              <a:lnSpc>
                <a:spcPts val="3363"/>
              </a:lnSpc>
            </a:pPr>
            <a:r>
              <a:rPr lang="en-US" sz="2402">
                <a:solidFill>
                  <a:srgbClr val="F90303"/>
                </a:solidFill>
                <a:latin typeface="Dreaming Outloud Sans"/>
              </a:rPr>
              <a:t>Increased wellbeing </a:t>
            </a:r>
          </a:p>
          <a:p>
            <a:pPr algn="l">
              <a:lnSpc>
                <a:spcPts val="3363"/>
              </a:lnSpc>
            </a:pPr>
            <a:r>
              <a:rPr lang="en-US" sz="2402">
                <a:solidFill>
                  <a:srgbClr val="F90303"/>
                </a:solidFill>
                <a:latin typeface="Dreaming Outloud Sans"/>
              </a:rPr>
              <a:t>Supports to build friendships</a:t>
            </a:r>
          </a:p>
        </p:txBody>
      </p:sp>
      <p:sp>
        <p:nvSpPr>
          <p:cNvPr id="20" name="Freeform 6">
            <a:extLst>
              <a:ext uri="{FF2B5EF4-FFF2-40B4-BE49-F238E27FC236}">
                <a16:creationId xmlns:a16="http://schemas.microsoft.com/office/drawing/2014/main" id="{FFFEAE35-E646-4279-A401-DE7135FF11BB}"/>
              </a:ext>
            </a:extLst>
          </p:cNvPr>
          <p:cNvSpPr/>
          <p:nvPr/>
        </p:nvSpPr>
        <p:spPr>
          <a:xfrm>
            <a:off x="304800" y="8589936"/>
            <a:ext cx="2592529" cy="1522631"/>
          </a:xfrm>
          <a:custGeom>
            <a:avLst/>
            <a:gdLst/>
            <a:ahLst/>
            <a:cxnLst/>
            <a:rect l="l" t="t" r="r" b="b"/>
            <a:pathLst>
              <a:path w="1885324" h="1047934">
                <a:moveTo>
                  <a:pt x="0" y="0"/>
                </a:moveTo>
                <a:lnTo>
                  <a:pt x="1885325" y="0"/>
                </a:lnTo>
                <a:lnTo>
                  <a:pt x="1885325" y="1047934"/>
                </a:lnTo>
                <a:lnTo>
                  <a:pt x="0" y="1047934"/>
                </a:lnTo>
                <a:lnTo>
                  <a:pt x="0" y="0"/>
                </a:lnTo>
                <a:close/>
              </a:path>
            </a:pathLst>
          </a:custGeom>
          <a:blipFill>
            <a:blip r:embed="rId15"/>
            <a:stretch>
              <a:fillRect/>
            </a:stretch>
          </a:blipFill>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6969"/>
        </a:solidFill>
        <a:effectLst/>
      </p:bgPr>
    </p:bg>
    <p:spTree>
      <p:nvGrpSpPr>
        <p:cNvPr id="1" name=""/>
        <p:cNvGrpSpPr/>
        <p:nvPr/>
      </p:nvGrpSpPr>
      <p:grpSpPr>
        <a:xfrm>
          <a:off x="0" y="0"/>
          <a:ext cx="0" cy="0"/>
          <a:chOff x="0" y="0"/>
          <a:chExt cx="0" cy="0"/>
        </a:xfrm>
      </p:grpSpPr>
      <p:sp>
        <p:nvSpPr>
          <p:cNvPr id="2" name="Freeform 2"/>
          <p:cNvSpPr/>
          <p:nvPr/>
        </p:nvSpPr>
        <p:spPr>
          <a:xfrm rot="-5400000">
            <a:off x="-1471750" y="422065"/>
            <a:ext cx="10311778" cy="9418091"/>
          </a:xfrm>
          <a:custGeom>
            <a:avLst/>
            <a:gdLst/>
            <a:ahLst/>
            <a:cxnLst/>
            <a:rect l="l" t="t" r="r" b="b"/>
            <a:pathLst>
              <a:path w="10311778" h="9418091">
                <a:moveTo>
                  <a:pt x="0" y="0"/>
                </a:moveTo>
                <a:lnTo>
                  <a:pt x="10311779" y="0"/>
                </a:lnTo>
                <a:lnTo>
                  <a:pt x="10311779" y="9418091"/>
                </a:lnTo>
                <a:lnTo>
                  <a:pt x="0" y="94180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2816182" y="135148"/>
            <a:ext cx="5802395" cy="1181579"/>
          </a:xfrm>
          <a:custGeom>
            <a:avLst/>
            <a:gdLst/>
            <a:ahLst/>
            <a:cxnLst/>
            <a:rect l="l" t="t" r="r" b="b"/>
            <a:pathLst>
              <a:path w="5802395" h="1181579">
                <a:moveTo>
                  <a:pt x="0" y="0"/>
                </a:moveTo>
                <a:lnTo>
                  <a:pt x="5802395" y="0"/>
                </a:lnTo>
                <a:lnTo>
                  <a:pt x="5802395" y="1181578"/>
                </a:lnTo>
                <a:lnTo>
                  <a:pt x="0" y="11815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1748050" y="1812096"/>
            <a:ext cx="6277034" cy="7861847"/>
          </a:xfrm>
          <a:custGeom>
            <a:avLst/>
            <a:gdLst/>
            <a:ahLst/>
            <a:cxnLst/>
            <a:rect l="l" t="t" r="r" b="b"/>
            <a:pathLst>
              <a:path w="5998640" h="7201413">
                <a:moveTo>
                  <a:pt x="0" y="0"/>
                </a:moveTo>
                <a:lnTo>
                  <a:pt x="5998640" y="0"/>
                </a:lnTo>
                <a:lnTo>
                  <a:pt x="5998640" y="7201413"/>
                </a:lnTo>
                <a:lnTo>
                  <a:pt x="0" y="7201413"/>
                </a:lnTo>
                <a:lnTo>
                  <a:pt x="0" y="0"/>
                </a:lnTo>
                <a:close/>
              </a:path>
            </a:pathLst>
          </a:custGeom>
          <a:blipFill>
            <a:blip r:embed="rId6"/>
            <a:stretch>
              <a:fillRect/>
            </a:stretch>
          </a:blipFill>
        </p:spPr>
      </p:sp>
      <p:sp>
        <p:nvSpPr>
          <p:cNvPr id="5" name="Freeform 5"/>
          <p:cNvSpPr/>
          <p:nvPr/>
        </p:nvSpPr>
        <p:spPr>
          <a:xfrm>
            <a:off x="17602200" y="9185141"/>
            <a:ext cx="552605" cy="552605"/>
          </a:xfrm>
          <a:custGeom>
            <a:avLst/>
            <a:gdLst/>
            <a:ahLst/>
            <a:cxnLst/>
            <a:rect l="l" t="t" r="r" b="b"/>
            <a:pathLst>
              <a:path w="552605" h="552605">
                <a:moveTo>
                  <a:pt x="0" y="0"/>
                </a:moveTo>
                <a:lnTo>
                  <a:pt x="552605" y="0"/>
                </a:lnTo>
                <a:lnTo>
                  <a:pt x="552605" y="552605"/>
                </a:lnTo>
                <a:lnTo>
                  <a:pt x="0" y="55260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591655" y="1537980"/>
            <a:ext cx="6714249" cy="8192481"/>
          </a:xfrm>
          <a:custGeom>
            <a:avLst/>
            <a:gdLst/>
            <a:ahLst/>
            <a:cxnLst/>
            <a:rect l="l" t="t" r="r" b="b"/>
            <a:pathLst>
              <a:path w="6071483" h="7300236">
                <a:moveTo>
                  <a:pt x="0" y="0"/>
                </a:moveTo>
                <a:lnTo>
                  <a:pt x="6071483" y="0"/>
                </a:lnTo>
                <a:lnTo>
                  <a:pt x="6071483" y="7300236"/>
                </a:lnTo>
                <a:lnTo>
                  <a:pt x="0" y="7300236"/>
                </a:lnTo>
                <a:lnTo>
                  <a:pt x="0" y="0"/>
                </a:lnTo>
                <a:close/>
              </a:path>
            </a:pathLst>
          </a:custGeom>
          <a:blipFill>
            <a:blip r:embed="rId9"/>
            <a:stretch>
              <a:fillRect/>
            </a:stretch>
          </a:blipFill>
        </p:spPr>
      </p:sp>
      <p:sp>
        <p:nvSpPr>
          <p:cNvPr id="7" name="Freeform 7"/>
          <p:cNvSpPr/>
          <p:nvPr/>
        </p:nvSpPr>
        <p:spPr>
          <a:xfrm>
            <a:off x="0" y="973106"/>
            <a:ext cx="1105210" cy="1105210"/>
          </a:xfrm>
          <a:custGeom>
            <a:avLst/>
            <a:gdLst/>
            <a:ahLst/>
            <a:cxnLst/>
            <a:rect l="l" t="t" r="r" b="b"/>
            <a:pathLst>
              <a:path w="1105210" h="1105210">
                <a:moveTo>
                  <a:pt x="0" y="0"/>
                </a:moveTo>
                <a:lnTo>
                  <a:pt x="1105210" y="0"/>
                </a:lnTo>
                <a:lnTo>
                  <a:pt x="1105210" y="1105210"/>
                </a:lnTo>
                <a:lnTo>
                  <a:pt x="0" y="11052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8" name="Picture 8"/>
          <p:cNvPicPr>
            <a:picLocks noChangeAspect="1"/>
          </p:cNvPicPr>
          <p:nvPr/>
        </p:nvPicPr>
        <p:blipFill>
          <a:blip r:embed="rId10"/>
          <a:srcRect/>
          <a:stretch>
            <a:fillRect/>
          </a:stretch>
        </p:blipFill>
        <p:spPr>
          <a:xfrm rot="8195748">
            <a:off x="10874189" y="1028890"/>
            <a:ext cx="845089" cy="1018180"/>
          </a:xfrm>
          <a:prstGeom prst="rect">
            <a:avLst/>
          </a:prstGeom>
        </p:spPr>
      </p:pic>
      <p:sp>
        <p:nvSpPr>
          <p:cNvPr id="9" name="TextBox 9"/>
          <p:cNvSpPr txBox="1"/>
          <p:nvPr/>
        </p:nvSpPr>
        <p:spPr>
          <a:xfrm>
            <a:off x="1221837" y="209825"/>
            <a:ext cx="11585466" cy="1039584"/>
          </a:xfrm>
          <a:prstGeom prst="rect">
            <a:avLst/>
          </a:prstGeom>
        </p:spPr>
        <p:txBody>
          <a:bodyPr lIns="0" tIns="0" rIns="0" bIns="0" rtlCol="0" anchor="t">
            <a:spAutoFit/>
          </a:bodyPr>
          <a:lstStyle/>
          <a:p>
            <a:pPr algn="l">
              <a:lnSpc>
                <a:spcPts val="7598"/>
              </a:lnSpc>
            </a:pPr>
            <a:r>
              <a:rPr lang="en-US" sz="6724">
                <a:solidFill>
                  <a:srgbClr val="EEF4F4"/>
                </a:solidFill>
                <a:latin typeface="Scripter"/>
              </a:rPr>
              <a:t>Positive behaviour management</a:t>
            </a:r>
          </a:p>
        </p:txBody>
      </p:sp>
      <p:sp>
        <p:nvSpPr>
          <p:cNvPr id="10" name="TextBox 10"/>
          <p:cNvSpPr txBox="1"/>
          <p:nvPr/>
        </p:nvSpPr>
        <p:spPr>
          <a:xfrm>
            <a:off x="6378750" y="1913443"/>
            <a:ext cx="5151905" cy="7861847"/>
          </a:xfrm>
          <a:prstGeom prst="rect">
            <a:avLst/>
          </a:prstGeom>
        </p:spPr>
        <p:txBody>
          <a:bodyPr lIns="0" tIns="0" rIns="0" bIns="0" rtlCol="0" anchor="t">
            <a:spAutoFit/>
          </a:bodyPr>
          <a:lstStyle/>
          <a:p>
            <a:pPr algn="ctr">
              <a:lnSpc>
                <a:spcPts val="2709"/>
              </a:lnSpc>
            </a:pPr>
            <a:r>
              <a:rPr lang="en-US" sz="1935" dirty="0">
                <a:solidFill>
                  <a:srgbClr val="000000"/>
                </a:solidFill>
                <a:latin typeface="Dreaming Outloud Sans"/>
              </a:rPr>
              <a:t>Our 3B rules are consistent from nursery to Year 4 which supports children in understanding expectations for </a:t>
            </a:r>
            <a:r>
              <a:rPr lang="en-US" sz="1935" dirty="0" err="1">
                <a:solidFill>
                  <a:srgbClr val="000000"/>
                </a:solidFill>
                <a:latin typeface="Dreaming Outloud Sans"/>
              </a:rPr>
              <a:t>behaviour</a:t>
            </a:r>
            <a:r>
              <a:rPr lang="en-US" sz="1935" dirty="0">
                <a:solidFill>
                  <a:srgbClr val="000000"/>
                </a:solidFill>
                <a:latin typeface="Dreaming Outloud Sans"/>
              </a:rPr>
              <a:t>. </a:t>
            </a:r>
          </a:p>
          <a:p>
            <a:pPr algn="ctr">
              <a:lnSpc>
                <a:spcPts val="2709"/>
              </a:lnSpc>
            </a:pPr>
            <a:endParaRPr lang="en-US" sz="1935" dirty="0">
              <a:solidFill>
                <a:srgbClr val="000000"/>
              </a:solidFill>
              <a:latin typeface="Dreaming Outloud Sans"/>
            </a:endParaRPr>
          </a:p>
          <a:p>
            <a:pPr algn="ctr">
              <a:lnSpc>
                <a:spcPts val="2709"/>
              </a:lnSpc>
            </a:pPr>
            <a:r>
              <a:rPr lang="en-US" sz="1935" dirty="0">
                <a:solidFill>
                  <a:srgbClr val="000000"/>
                </a:solidFill>
                <a:latin typeface="Dreaming Outloud Sans"/>
              </a:rPr>
              <a:t>Each class starts the year by writing their own class 3B expectations which develop over the years as they do themselves.</a:t>
            </a:r>
          </a:p>
          <a:p>
            <a:pPr algn="ctr">
              <a:lnSpc>
                <a:spcPts val="2709"/>
              </a:lnSpc>
            </a:pPr>
            <a:endParaRPr lang="en-US" sz="1935" dirty="0">
              <a:solidFill>
                <a:srgbClr val="000000"/>
              </a:solidFill>
              <a:latin typeface="Dreaming Outloud Sans"/>
            </a:endParaRPr>
          </a:p>
          <a:p>
            <a:pPr algn="ctr">
              <a:lnSpc>
                <a:spcPts val="2709"/>
              </a:lnSpc>
            </a:pPr>
            <a:r>
              <a:rPr lang="en-US" sz="1935" dirty="0">
                <a:solidFill>
                  <a:srgbClr val="000000"/>
                </a:solidFill>
                <a:latin typeface="Dreaming Outloud Sans"/>
              </a:rPr>
              <a:t>Our Positive </a:t>
            </a:r>
            <a:r>
              <a:rPr lang="en-US" sz="1935" dirty="0" err="1">
                <a:solidFill>
                  <a:srgbClr val="000000"/>
                </a:solidFill>
                <a:latin typeface="Dreaming Outloud Sans"/>
              </a:rPr>
              <a:t>Behaviour</a:t>
            </a:r>
            <a:r>
              <a:rPr lang="en-US" sz="1935" dirty="0">
                <a:solidFill>
                  <a:srgbClr val="000000"/>
                </a:solidFill>
                <a:latin typeface="Dreaming Outloud Sans"/>
              </a:rPr>
              <a:t> Policy is based upon restorative conversations and practice. Ensuring all children use mistakes as a chance to learn and better themselves. </a:t>
            </a:r>
          </a:p>
          <a:p>
            <a:pPr algn="ctr">
              <a:lnSpc>
                <a:spcPts val="2709"/>
              </a:lnSpc>
            </a:pPr>
            <a:endParaRPr lang="en-US" sz="1935" dirty="0">
              <a:solidFill>
                <a:srgbClr val="000000"/>
              </a:solidFill>
              <a:latin typeface="Dreaming Outloud Sans"/>
            </a:endParaRPr>
          </a:p>
          <a:p>
            <a:pPr algn="ctr">
              <a:lnSpc>
                <a:spcPts val="2709"/>
              </a:lnSpc>
            </a:pPr>
            <a:r>
              <a:rPr lang="en-US" sz="1935" dirty="0">
                <a:solidFill>
                  <a:srgbClr val="000000"/>
                </a:solidFill>
                <a:latin typeface="Dreaming Outloud Sans"/>
              </a:rPr>
              <a:t>Parents are notified if their child reaches a ‘red card’. This will mean that your child has needed multiple reminders and have not been able to follow the 3Bs over a period of time. </a:t>
            </a:r>
          </a:p>
          <a:p>
            <a:pPr algn="ctr">
              <a:lnSpc>
                <a:spcPts val="2709"/>
              </a:lnSpc>
            </a:pPr>
            <a:endParaRPr lang="en-US" sz="1935" dirty="0">
              <a:solidFill>
                <a:srgbClr val="000000"/>
              </a:solidFill>
              <a:latin typeface="Dreaming Outloud Sans"/>
            </a:endParaRPr>
          </a:p>
          <a:p>
            <a:pPr algn="ctr">
              <a:lnSpc>
                <a:spcPts val="2709"/>
              </a:lnSpc>
            </a:pPr>
            <a:r>
              <a:rPr lang="en-US" sz="1935" dirty="0">
                <a:solidFill>
                  <a:srgbClr val="000000"/>
                </a:solidFill>
                <a:latin typeface="Dreaming Outloud Sans"/>
              </a:rPr>
              <a:t>If your child reaches ‘WOW’ this is down to them following the 3B expectations </a:t>
            </a:r>
            <a:r>
              <a:rPr lang="en-US" sz="1935" dirty="0" err="1">
                <a:solidFill>
                  <a:srgbClr val="000000"/>
                </a:solidFill>
                <a:latin typeface="Dreaming Outloud Sans"/>
              </a:rPr>
              <a:t>conssitently</a:t>
            </a:r>
            <a:r>
              <a:rPr lang="en-US" sz="1935" dirty="0">
                <a:solidFill>
                  <a:srgbClr val="000000"/>
                </a:solidFill>
                <a:latin typeface="Dreaming Outloud Sans"/>
              </a:rPr>
              <a:t> enough to reach a reward. Moving to WOW is not done due to a one off event or learning  achievement.</a:t>
            </a:r>
          </a:p>
        </p:txBody>
      </p:sp>
      <p:pic>
        <p:nvPicPr>
          <p:cNvPr id="11" name="Picture 11"/>
          <p:cNvPicPr>
            <a:picLocks noChangeAspect="1"/>
          </p:cNvPicPr>
          <p:nvPr/>
        </p:nvPicPr>
        <p:blipFill>
          <a:blip r:embed="rId10"/>
          <a:srcRect/>
          <a:stretch>
            <a:fillRect/>
          </a:stretch>
        </p:blipFill>
        <p:spPr>
          <a:xfrm rot="5400000">
            <a:off x="6335102" y="1028890"/>
            <a:ext cx="845089" cy="1018180"/>
          </a:xfrm>
          <a:prstGeom prst="rect">
            <a:avLst/>
          </a:prstGeom>
        </p:spPr>
      </p:pic>
      <p:sp>
        <p:nvSpPr>
          <p:cNvPr id="13" name="TextBox 13"/>
          <p:cNvSpPr txBox="1"/>
          <p:nvPr/>
        </p:nvSpPr>
        <p:spPr>
          <a:xfrm>
            <a:off x="13332210" y="227179"/>
            <a:ext cx="4582229" cy="983597"/>
          </a:xfrm>
          <a:prstGeom prst="rect">
            <a:avLst/>
          </a:prstGeom>
        </p:spPr>
        <p:txBody>
          <a:bodyPr lIns="0" tIns="0" rIns="0" bIns="0" rtlCol="0" anchor="t">
            <a:spAutoFit/>
          </a:bodyPr>
          <a:lstStyle/>
          <a:p>
            <a:pPr algn="l">
              <a:lnSpc>
                <a:spcPts val="2580"/>
              </a:lnSpc>
            </a:pPr>
            <a:r>
              <a:rPr lang="en-US" sz="1843" u="sng">
                <a:solidFill>
                  <a:srgbClr val="000000"/>
                </a:solidFill>
                <a:latin typeface="Arimo"/>
                <a:hlinkClick r:id="rId11" tooltip="https://www.knypersley.staffs.sch.uk/wp-content/uploads/2023/08/Knypersley-Positive-Behaviour-Policy-23-24-5.pdf"/>
              </a:rPr>
              <a:t>https://www.knypersley.staffs.sch.uk/wp-content/uploads/2023/08/Knypersley-Positive-Behaviour-Policy-23-24-5.pdf</a:t>
            </a:r>
          </a:p>
        </p:txBody>
      </p:sp>
      <p:sp>
        <p:nvSpPr>
          <p:cNvPr id="14" name="Freeform 6">
            <a:extLst>
              <a:ext uri="{FF2B5EF4-FFF2-40B4-BE49-F238E27FC236}">
                <a16:creationId xmlns:a16="http://schemas.microsoft.com/office/drawing/2014/main" id="{39E210AB-B090-4649-A17A-B30566FB1F25}"/>
              </a:ext>
            </a:extLst>
          </p:cNvPr>
          <p:cNvSpPr/>
          <p:nvPr/>
        </p:nvSpPr>
        <p:spPr>
          <a:xfrm>
            <a:off x="-904684" y="193739"/>
            <a:ext cx="1414721" cy="828767"/>
          </a:xfrm>
          <a:custGeom>
            <a:avLst/>
            <a:gdLst/>
            <a:ahLst/>
            <a:cxnLst/>
            <a:rect l="l" t="t" r="r" b="b"/>
            <a:pathLst>
              <a:path w="1885324" h="1047934">
                <a:moveTo>
                  <a:pt x="0" y="0"/>
                </a:moveTo>
                <a:lnTo>
                  <a:pt x="1885325" y="0"/>
                </a:lnTo>
                <a:lnTo>
                  <a:pt x="1885325" y="1047934"/>
                </a:lnTo>
                <a:lnTo>
                  <a:pt x="0" y="1047934"/>
                </a:lnTo>
                <a:lnTo>
                  <a:pt x="0" y="0"/>
                </a:lnTo>
                <a:close/>
              </a:path>
            </a:pathLst>
          </a:custGeom>
          <a:blipFill>
            <a:blip r:embed="rId12"/>
            <a:stretch>
              <a:fillRect/>
            </a:stretch>
          </a:blipFill>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EF4F4"/>
        </a:solidFill>
        <a:effectLst/>
      </p:bgPr>
    </p:bg>
    <p:spTree>
      <p:nvGrpSpPr>
        <p:cNvPr id="1" name=""/>
        <p:cNvGrpSpPr/>
        <p:nvPr/>
      </p:nvGrpSpPr>
      <p:grpSpPr>
        <a:xfrm>
          <a:off x="0" y="0"/>
          <a:ext cx="0" cy="0"/>
          <a:chOff x="0" y="0"/>
          <a:chExt cx="0" cy="0"/>
        </a:xfrm>
      </p:grpSpPr>
      <p:sp>
        <p:nvSpPr>
          <p:cNvPr id="2" name="Freeform 2"/>
          <p:cNvSpPr/>
          <p:nvPr/>
        </p:nvSpPr>
        <p:spPr>
          <a:xfrm flipH="1">
            <a:off x="-235291" y="-265528"/>
            <a:ext cx="6458248" cy="6374829"/>
          </a:xfrm>
          <a:custGeom>
            <a:avLst/>
            <a:gdLst/>
            <a:ahLst/>
            <a:cxnLst/>
            <a:rect l="l" t="t" r="r" b="b"/>
            <a:pathLst>
              <a:path w="6458248" h="6374829">
                <a:moveTo>
                  <a:pt x="6458248" y="0"/>
                </a:moveTo>
                <a:lnTo>
                  <a:pt x="0" y="0"/>
                </a:lnTo>
                <a:lnTo>
                  <a:pt x="0" y="6374828"/>
                </a:lnTo>
                <a:lnTo>
                  <a:pt x="6458248" y="6374828"/>
                </a:lnTo>
                <a:lnTo>
                  <a:pt x="645824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4578737" y="0"/>
            <a:ext cx="3782631" cy="3788946"/>
          </a:xfrm>
          <a:custGeom>
            <a:avLst/>
            <a:gdLst/>
            <a:ahLst/>
            <a:cxnLst/>
            <a:rect l="l" t="t" r="r" b="b"/>
            <a:pathLst>
              <a:path w="3782631" h="3788946">
                <a:moveTo>
                  <a:pt x="0" y="0"/>
                </a:moveTo>
                <a:lnTo>
                  <a:pt x="3782632" y="0"/>
                </a:lnTo>
                <a:lnTo>
                  <a:pt x="3782632" y="3788946"/>
                </a:lnTo>
                <a:lnTo>
                  <a:pt x="0" y="37889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5676912" y="1894473"/>
            <a:ext cx="2684456" cy="2771051"/>
          </a:xfrm>
          <a:custGeom>
            <a:avLst/>
            <a:gdLst/>
            <a:ahLst/>
            <a:cxnLst/>
            <a:rect l="l" t="t" r="r" b="b"/>
            <a:pathLst>
              <a:path w="2684456" h="2771051">
                <a:moveTo>
                  <a:pt x="0" y="0"/>
                </a:moveTo>
                <a:lnTo>
                  <a:pt x="2684457" y="0"/>
                </a:lnTo>
                <a:lnTo>
                  <a:pt x="2684457" y="2771052"/>
                </a:lnTo>
                <a:lnTo>
                  <a:pt x="0" y="27710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2490624" y="697271"/>
            <a:ext cx="1613876" cy="1197202"/>
          </a:xfrm>
          <a:custGeom>
            <a:avLst/>
            <a:gdLst/>
            <a:ahLst/>
            <a:cxnLst/>
            <a:rect l="l" t="t" r="r" b="b"/>
            <a:pathLst>
              <a:path w="1613876" h="1197202">
                <a:moveTo>
                  <a:pt x="0" y="0"/>
                </a:moveTo>
                <a:lnTo>
                  <a:pt x="1613876" y="0"/>
                </a:lnTo>
                <a:lnTo>
                  <a:pt x="1613876" y="1197202"/>
                </a:lnTo>
                <a:lnTo>
                  <a:pt x="0" y="11972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rot="-1717840">
            <a:off x="-684004" y="8443243"/>
            <a:ext cx="2730870" cy="2323722"/>
          </a:xfrm>
          <a:custGeom>
            <a:avLst/>
            <a:gdLst/>
            <a:ahLst/>
            <a:cxnLst/>
            <a:rect l="l" t="t" r="r" b="b"/>
            <a:pathLst>
              <a:path w="2730870" h="2323722">
                <a:moveTo>
                  <a:pt x="0" y="0"/>
                </a:moveTo>
                <a:lnTo>
                  <a:pt x="2730870" y="0"/>
                </a:lnTo>
                <a:lnTo>
                  <a:pt x="2730870" y="2323722"/>
                </a:lnTo>
                <a:lnTo>
                  <a:pt x="0" y="232372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TextBox 7"/>
          <p:cNvSpPr txBox="1"/>
          <p:nvPr/>
        </p:nvSpPr>
        <p:spPr>
          <a:xfrm>
            <a:off x="6222957" y="5854207"/>
            <a:ext cx="5842087" cy="576875"/>
          </a:xfrm>
          <a:prstGeom prst="rect">
            <a:avLst/>
          </a:prstGeom>
        </p:spPr>
        <p:txBody>
          <a:bodyPr lIns="0" tIns="0" rIns="0" bIns="0" rtlCol="0" anchor="t">
            <a:spAutoFit/>
          </a:bodyPr>
          <a:lstStyle/>
          <a:p>
            <a:pPr algn="ctr">
              <a:lnSpc>
                <a:spcPts val="4135"/>
              </a:lnSpc>
            </a:pPr>
            <a:r>
              <a:rPr lang="en-US" sz="3793">
                <a:solidFill>
                  <a:srgbClr val="EEF4F4"/>
                </a:solidFill>
                <a:latin typeface="Scripter"/>
              </a:rPr>
              <a:t>2. The World We Live In</a:t>
            </a:r>
          </a:p>
        </p:txBody>
      </p:sp>
      <p:sp>
        <p:nvSpPr>
          <p:cNvPr id="8" name="TextBox 8"/>
          <p:cNvSpPr txBox="1"/>
          <p:nvPr/>
        </p:nvSpPr>
        <p:spPr>
          <a:xfrm>
            <a:off x="1585047" y="3060924"/>
            <a:ext cx="12142109" cy="6829575"/>
          </a:xfrm>
          <a:prstGeom prst="rect">
            <a:avLst/>
          </a:prstGeom>
        </p:spPr>
        <p:txBody>
          <a:bodyPr lIns="0" tIns="0" rIns="0" bIns="0" rtlCol="0" anchor="t">
            <a:spAutoFit/>
          </a:bodyPr>
          <a:lstStyle/>
          <a:p>
            <a:pPr algn="ctr">
              <a:lnSpc>
                <a:spcPts val="6024"/>
              </a:lnSpc>
            </a:pPr>
            <a:r>
              <a:rPr lang="en-US" sz="3765" dirty="0">
                <a:solidFill>
                  <a:srgbClr val="3B3B3B"/>
                </a:solidFill>
                <a:latin typeface="Halley"/>
              </a:rPr>
              <a:t>Our year group page hosts a wealth of information that staff refer to throughout the year such as:</a:t>
            </a:r>
          </a:p>
          <a:p>
            <a:pPr marL="812969" lvl="1" indent="-406484" algn="l">
              <a:lnSpc>
                <a:spcPts val="6024"/>
              </a:lnSpc>
              <a:buFont typeface="Arial"/>
              <a:buChar char="•"/>
            </a:pPr>
            <a:r>
              <a:rPr lang="en-US" sz="3765" dirty="0">
                <a:solidFill>
                  <a:srgbClr val="3B3B3B"/>
                </a:solidFill>
                <a:latin typeface="Halley"/>
              </a:rPr>
              <a:t>Curriculum Overviews - Overview of learning over the year. This is a great way to pre-teach or to engage with learning theme's as your child is immersed within them in school.</a:t>
            </a:r>
          </a:p>
          <a:p>
            <a:pPr marL="812969" lvl="1" indent="-406484" algn="l">
              <a:lnSpc>
                <a:spcPts val="6024"/>
              </a:lnSpc>
              <a:buFont typeface="Arial"/>
              <a:buChar char="•"/>
            </a:pPr>
            <a:r>
              <a:rPr lang="en-US" sz="3765" dirty="0">
                <a:solidFill>
                  <a:srgbClr val="3B3B3B"/>
                </a:solidFill>
                <a:latin typeface="Halley"/>
              </a:rPr>
              <a:t>Class Webpages</a:t>
            </a:r>
          </a:p>
          <a:p>
            <a:pPr marL="812969" lvl="1" indent="-406484" algn="l">
              <a:lnSpc>
                <a:spcPts val="6024"/>
              </a:lnSpc>
              <a:buFont typeface="Arial"/>
              <a:buChar char="•"/>
            </a:pPr>
            <a:r>
              <a:rPr lang="en-US" sz="3765" dirty="0">
                <a:solidFill>
                  <a:srgbClr val="3B3B3B"/>
                </a:solidFill>
                <a:latin typeface="Halley"/>
              </a:rPr>
              <a:t>Curriculum drivers i.e. Careers Week, Faith in Focus Etc.</a:t>
            </a:r>
          </a:p>
          <a:p>
            <a:pPr algn="ctr">
              <a:lnSpc>
                <a:spcPts val="6024"/>
              </a:lnSpc>
            </a:pPr>
            <a:endParaRPr lang="en-US" sz="3765" dirty="0">
              <a:solidFill>
                <a:srgbClr val="3B3B3B"/>
              </a:solidFill>
              <a:latin typeface="Halley"/>
            </a:endParaRPr>
          </a:p>
        </p:txBody>
      </p:sp>
      <p:sp>
        <p:nvSpPr>
          <p:cNvPr id="9" name="Freeform 9"/>
          <p:cNvSpPr/>
          <p:nvPr/>
        </p:nvSpPr>
        <p:spPr>
          <a:xfrm>
            <a:off x="16634823" y="5941458"/>
            <a:ext cx="1248954" cy="1287582"/>
          </a:xfrm>
          <a:custGeom>
            <a:avLst/>
            <a:gdLst/>
            <a:ahLst/>
            <a:cxnLst/>
            <a:rect l="l" t="t" r="r" b="b"/>
            <a:pathLst>
              <a:path w="1248954" h="1287582">
                <a:moveTo>
                  <a:pt x="0" y="0"/>
                </a:moveTo>
                <a:lnTo>
                  <a:pt x="1248954" y="0"/>
                </a:lnTo>
                <a:lnTo>
                  <a:pt x="1248954" y="1287582"/>
                </a:lnTo>
                <a:lnTo>
                  <a:pt x="0" y="128758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TextBox 10"/>
          <p:cNvSpPr txBox="1"/>
          <p:nvPr/>
        </p:nvSpPr>
        <p:spPr>
          <a:xfrm>
            <a:off x="4990438" y="867060"/>
            <a:ext cx="8307124" cy="2054826"/>
          </a:xfrm>
          <a:prstGeom prst="rect">
            <a:avLst/>
          </a:prstGeom>
        </p:spPr>
        <p:txBody>
          <a:bodyPr lIns="0" tIns="0" rIns="0" bIns="0" rtlCol="0" anchor="t">
            <a:spAutoFit/>
          </a:bodyPr>
          <a:lstStyle/>
          <a:p>
            <a:pPr algn="ctr">
              <a:lnSpc>
                <a:spcPts val="7720"/>
              </a:lnSpc>
            </a:pPr>
            <a:r>
              <a:rPr lang="en-US" sz="7083">
                <a:solidFill>
                  <a:srgbClr val="F90303"/>
                </a:solidFill>
                <a:latin typeface="Scripter"/>
              </a:rPr>
              <a:t>Class Webpages/ Curriculum overviews</a:t>
            </a:r>
          </a:p>
        </p:txBody>
      </p:sp>
      <p:sp>
        <p:nvSpPr>
          <p:cNvPr id="11" name="Freeform 6">
            <a:extLst>
              <a:ext uri="{FF2B5EF4-FFF2-40B4-BE49-F238E27FC236}">
                <a16:creationId xmlns:a16="http://schemas.microsoft.com/office/drawing/2014/main" id="{E37ACFFC-5C20-493C-9409-D8C59D716BF4}"/>
              </a:ext>
            </a:extLst>
          </p:cNvPr>
          <p:cNvSpPr/>
          <p:nvPr/>
        </p:nvSpPr>
        <p:spPr>
          <a:xfrm>
            <a:off x="16076478" y="8862584"/>
            <a:ext cx="1885324" cy="1047934"/>
          </a:xfrm>
          <a:custGeom>
            <a:avLst/>
            <a:gdLst/>
            <a:ahLst/>
            <a:cxnLst/>
            <a:rect l="l" t="t" r="r" b="b"/>
            <a:pathLst>
              <a:path w="1885324" h="1047934">
                <a:moveTo>
                  <a:pt x="0" y="0"/>
                </a:moveTo>
                <a:lnTo>
                  <a:pt x="1885325" y="0"/>
                </a:lnTo>
                <a:lnTo>
                  <a:pt x="1885325" y="1047934"/>
                </a:lnTo>
                <a:lnTo>
                  <a:pt x="0" y="1047934"/>
                </a:lnTo>
                <a:lnTo>
                  <a:pt x="0" y="0"/>
                </a:lnTo>
                <a:close/>
              </a:path>
            </a:pathLst>
          </a:custGeom>
          <a:blipFill>
            <a:blip r:embed="rId14"/>
            <a:stretch>
              <a:fillRect/>
            </a:stretch>
          </a:blipFill>
        </p:spPr>
      </p:sp>
      <p:sp>
        <p:nvSpPr>
          <p:cNvPr id="12" name="Freeform 7">
            <a:extLst>
              <a:ext uri="{FF2B5EF4-FFF2-40B4-BE49-F238E27FC236}">
                <a16:creationId xmlns:a16="http://schemas.microsoft.com/office/drawing/2014/main" id="{ACE34AAF-C5BC-4462-9C48-F5CC628F4EA8}"/>
              </a:ext>
            </a:extLst>
          </p:cNvPr>
          <p:cNvSpPr/>
          <p:nvPr/>
        </p:nvSpPr>
        <p:spPr>
          <a:xfrm>
            <a:off x="410681" y="484066"/>
            <a:ext cx="1445924" cy="1445924"/>
          </a:xfrm>
          <a:custGeom>
            <a:avLst/>
            <a:gdLst/>
            <a:ahLst/>
            <a:cxnLst/>
            <a:rect l="l" t="t" r="r" b="b"/>
            <a:pathLst>
              <a:path w="1445924" h="1445924">
                <a:moveTo>
                  <a:pt x="0" y="0"/>
                </a:moveTo>
                <a:lnTo>
                  <a:pt x="1445924" y="0"/>
                </a:lnTo>
                <a:lnTo>
                  <a:pt x="1445924" y="1445924"/>
                </a:lnTo>
                <a:lnTo>
                  <a:pt x="0" y="1445924"/>
                </a:lnTo>
                <a:lnTo>
                  <a:pt x="0" y="0"/>
                </a:lnTo>
                <a:close/>
              </a:path>
            </a:pathLst>
          </a:custGeom>
          <a:blipFill>
            <a:blip r:embed="rId15"/>
            <a:stretch>
              <a:fillRect/>
            </a:stretch>
          </a:blipFill>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EF4F4"/>
        </a:solidFill>
        <a:effectLst/>
      </p:bgPr>
    </p:bg>
    <p:spTree>
      <p:nvGrpSpPr>
        <p:cNvPr id="1" name=""/>
        <p:cNvGrpSpPr/>
        <p:nvPr/>
      </p:nvGrpSpPr>
      <p:grpSpPr>
        <a:xfrm>
          <a:off x="0" y="0"/>
          <a:ext cx="0" cy="0"/>
          <a:chOff x="0" y="0"/>
          <a:chExt cx="0" cy="0"/>
        </a:xfrm>
      </p:grpSpPr>
      <p:sp>
        <p:nvSpPr>
          <p:cNvPr id="2" name="Freeform 2"/>
          <p:cNvSpPr/>
          <p:nvPr/>
        </p:nvSpPr>
        <p:spPr>
          <a:xfrm flipH="1">
            <a:off x="-489401" y="-22679"/>
            <a:ext cx="6458248" cy="6374829"/>
          </a:xfrm>
          <a:custGeom>
            <a:avLst/>
            <a:gdLst/>
            <a:ahLst/>
            <a:cxnLst/>
            <a:rect l="l" t="t" r="r" b="b"/>
            <a:pathLst>
              <a:path w="6458248" h="6374829">
                <a:moveTo>
                  <a:pt x="6458248" y="0"/>
                </a:moveTo>
                <a:lnTo>
                  <a:pt x="0" y="0"/>
                </a:lnTo>
                <a:lnTo>
                  <a:pt x="0" y="6374828"/>
                </a:lnTo>
                <a:lnTo>
                  <a:pt x="6458248" y="6374828"/>
                </a:lnTo>
                <a:lnTo>
                  <a:pt x="645824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4578737" y="0"/>
            <a:ext cx="3782631" cy="3788946"/>
          </a:xfrm>
          <a:custGeom>
            <a:avLst/>
            <a:gdLst/>
            <a:ahLst/>
            <a:cxnLst/>
            <a:rect l="l" t="t" r="r" b="b"/>
            <a:pathLst>
              <a:path w="3782631" h="3788946">
                <a:moveTo>
                  <a:pt x="0" y="0"/>
                </a:moveTo>
                <a:lnTo>
                  <a:pt x="3782632" y="0"/>
                </a:lnTo>
                <a:lnTo>
                  <a:pt x="3782632" y="3788946"/>
                </a:lnTo>
                <a:lnTo>
                  <a:pt x="0" y="37889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5603544" y="154173"/>
            <a:ext cx="2684456" cy="2771051"/>
          </a:xfrm>
          <a:custGeom>
            <a:avLst/>
            <a:gdLst/>
            <a:ahLst/>
            <a:cxnLst/>
            <a:rect l="l" t="t" r="r" b="b"/>
            <a:pathLst>
              <a:path w="2684456" h="2771051">
                <a:moveTo>
                  <a:pt x="0" y="0"/>
                </a:moveTo>
                <a:lnTo>
                  <a:pt x="2684457" y="0"/>
                </a:lnTo>
                <a:lnTo>
                  <a:pt x="2684457" y="2771052"/>
                </a:lnTo>
                <a:lnTo>
                  <a:pt x="0" y="27710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1717840">
            <a:off x="-684004" y="8443243"/>
            <a:ext cx="2730870" cy="2323722"/>
          </a:xfrm>
          <a:custGeom>
            <a:avLst/>
            <a:gdLst/>
            <a:ahLst/>
            <a:cxnLst/>
            <a:rect l="l" t="t" r="r" b="b"/>
            <a:pathLst>
              <a:path w="2730870" h="2323722">
                <a:moveTo>
                  <a:pt x="0" y="0"/>
                </a:moveTo>
                <a:lnTo>
                  <a:pt x="2730870" y="0"/>
                </a:lnTo>
                <a:lnTo>
                  <a:pt x="2730870" y="2323722"/>
                </a:lnTo>
                <a:lnTo>
                  <a:pt x="0" y="232372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TextBox 7"/>
          <p:cNvSpPr txBox="1"/>
          <p:nvPr/>
        </p:nvSpPr>
        <p:spPr>
          <a:xfrm>
            <a:off x="2809144" y="9586567"/>
            <a:ext cx="11714512" cy="451149"/>
          </a:xfrm>
          <a:prstGeom prst="rect">
            <a:avLst/>
          </a:prstGeom>
        </p:spPr>
        <p:txBody>
          <a:bodyPr wrap="square" lIns="0" tIns="0" rIns="0" bIns="0" rtlCol="0" anchor="t">
            <a:spAutoFit/>
          </a:bodyPr>
          <a:lstStyle/>
          <a:p>
            <a:pPr algn="ctr">
              <a:lnSpc>
                <a:spcPts val="4135"/>
              </a:lnSpc>
            </a:pPr>
            <a:r>
              <a:rPr lang="en-US" sz="2000" dirty="0">
                <a:solidFill>
                  <a:srgbClr val="FF0000"/>
                </a:solidFill>
                <a:latin typeface="Scripter"/>
                <a:hlinkClick r:id="rId10"/>
              </a:rPr>
              <a:t>https://www.knypersley.staffs.sch.uk/special-educational-needs-and-disabilities/</a:t>
            </a:r>
            <a:endParaRPr lang="en-US" sz="2000" dirty="0">
              <a:solidFill>
                <a:srgbClr val="FF0000"/>
              </a:solidFill>
              <a:latin typeface="Scripter"/>
            </a:endParaRPr>
          </a:p>
        </p:txBody>
      </p:sp>
      <p:sp>
        <p:nvSpPr>
          <p:cNvPr id="10" name="TextBox 10"/>
          <p:cNvSpPr txBox="1"/>
          <p:nvPr/>
        </p:nvSpPr>
        <p:spPr>
          <a:xfrm>
            <a:off x="3111307" y="127697"/>
            <a:ext cx="12517113" cy="868443"/>
          </a:xfrm>
          <a:prstGeom prst="rect">
            <a:avLst/>
          </a:prstGeom>
        </p:spPr>
        <p:txBody>
          <a:bodyPr wrap="square" lIns="0" tIns="0" rIns="0" bIns="0" rtlCol="0" anchor="t">
            <a:spAutoFit/>
          </a:bodyPr>
          <a:lstStyle/>
          <a:p>
            <a:pPr algn="ctr">
              <a:lnSpc>
                <a:spcPts val="7720"/>
              </a:lnSpc>
            </a:pPr>
            <a:r>
              <a:rPr lang="en-US" sz="4800" dirty="0">
                <a:solidFill>
                  <a:srgbClr val="F90303"/>
                </a:solidFill>
                <a:latin typeface="Scripter"/>
              </a:rPr>
              <a:t>SEND support AT Knypersley First School</a:t>
            </a:r>
          </a:p>
        </p:txBody>
      </p:sp>
      <p:sp>
        <p:nvSpPr>
          <p:cNvPr id="11" name="Freeform 6">
            <a:extLst>
              <a:ext uri="{FF2B5EF4-FFF2-40B4-BE49-F238E27FC236}">
                <a16:creationId xmlns:a16="http://schemas.microsoft.com/office/drawing/2014/main" id="{E37ACFFC-5C20-493C-9409-D8C59D716BF4}"/>
              </a:ext>
            </a:extLst>
          </p:cNvPr>
          <p:cNvSpPr/>
          <p:nvPr/>
        </p:nvSpPr>
        <p:spPr>
          <a:xfrm>
            <a:off x="16076478" y="8862584"/>
            <a:ext cx="1885324" cy="1047934"/>
          </a:xfrm>
          <a:custGeom>
            <a:avLst/>
            <a:gdLst/>
            <a:ahLst/>
            <a:cxnLst/>
            <a:rect l="l" t="t" r="r" b="b"/>
            <a:pathLst>
              <a:path w="1885324" h="1047934">
                <a:moveTo>
                  <a:pt x="0" y="0"/>
                </a:moveTo>
                <a:lnTo>
                  <a:pt x="1885325" y="0"/>
                </a:lnTo>
                <a:lnTo>
                  <a:pt x="1885325" y="1047934"/>
                </a:lnTo>
                <a:lnTo>
                  <a:pt x="0" y="1047934"/>
                </a:lnTo>
                <a:lnTo>
                  <a:pt x="0" y="0"/>
                </a:lnTo>
                <a:close/>
              </a:path>
            </a:pathLst>
          </a:custGeom>
          <a:blipFill>
            <a:blip r:embed="rId11"/>
            <a:stretch>
              <a:fillRect/>
            </a:stretch>
          </a:blipFill>
        </p:spPr>
      </p:sp>
      <p:sp>
        <p:nvSpPr>
          <p:cNvPr id="12" name="Freeform 7">
            <a:extLst>
              <a:ext uri="{FF2B5EF4-FFF2-40B4-BE49-F238E27FC236}">
                <a16:creationId xmlns:a16="http://schemas.microsoft.com/office/drawing/2014/main" id="{ACE34AAF-C5BC-4462-9C48-F5CC628F4EA8}"/>
              </a:ext>
            </a:extLst>
          </p:cNvPr>
          <p:cNvSpPr/>
          <p:nvPr/>
        </p:nvSpPr>
        <p:spPr>
          <a:xfrm>
            <a:off x="990705" y="257153"/>
            <a:ext cx="1445924" cy="1445924"/>
          </a:xfrm>
          <a:custGeom>
            <a:avLst/>
            <a:gdLst/>
            <a:ahLst/>
            <a:cxnLst/>
            <a:rect l="l" t="t" r="r" b="b"/>
            <a:pathLst>
              <a:path w="1445924" h="1445924">
                <a:moveTo>
                  <a:pt x="0" y="0"/>
                </a:moveTo>
                <a:lnTo>
                  <a:pt x="1445924" y="0"/>
                </a:lnTo>
                <a:lnTo>
                  <a:pt x="1445924" y="1445924"/>
                </a:lnTo>
                <a:lnTo>
                  <a:pt x="0" y="1445924"/>
                </a:lnTo>
                <a:lnTo>
                  <a:pt x="0" y="0"/>
                </a:lnTo>
                <a:close/>
              </a:path>
            </a:pathLst>
          </a:custGeom>
          <a:blipFill>
            <a:blip r:embed="rId12"/>
            <a:stretch>
              <a:fillRect/>
            </a:stretch>
          </a:blipFill>
        </p:spPr>
      </p:sp>
      <p:pic>
        <p:nvPicPr>
          <p:cNvPr id="18" name="Picture 17">
            <a:extLst>
              <a:ext uri="{FF2B5EF4-FFF2-40B4-BE49-F238E27FC236}">
                <a16:creationId xmlns:a16="http://schemas.microsoft.com/office/drawing/2014/main" id="{19DE1BF8-AB4A-4182-8AE2-22C584591F20}"/>
              </a:ext>
            </a:extLst>
          </p:cNvPr>
          <p:cNvPicPr>
            <a:picLocks noChangeAspect="1"/>
          </p:cNvPicPr>
          <p:nvPr/>
        </p:nvPicPr>
        <p:blipFill>
          <a:blip r:embed="rId13"/>
          <a:stretch>
            <a:fillRect/>
          </a:stretch>
        </p:blipFill>
        <p:spPr>
          <a:xfrm>
            <a:off x="8942732" y="996140"/>
            <a:ext cx="4698918" cy="8440414"/>
          </a:xfrm>
          <a:prstGeom prst="rect">
            <a:avLst/>
          </a:prstGeom>
        </p:spPr>
      </p:pic>
      <p:pic>
        <p:nvPicPr>
          <p:cNvPr id="19" name="Picture 18">
            <a:extLst>
              <a:ext uri="{FF2B5EF4-FFF2-40B4-BE49-F238E27FC236}">
                <a16:creationId xmlns:a16="http://schemas.microsoft.com/office/drawing/2014/main" id="{80F0EDF7-8F0A-412F-8183-CA0D41F6DCD7}"/>
              </a:ext>
            </a:extLst>
          </p:cNvPr>
          <p:cNvPicPr>
            <a:picLocks noChangeAspect="1"/>
          </p:cNvPicPr>
          <p:nvPr/>
        </p:nvPicPr>
        <p:blipFill>
          <a:blip r:embed="rId14"/>
          <a:stretch>
            <a:fillRect/>
          </a:stretch>
        </p:blipFill>
        <p:spPr>
          <a:xfrm>
            <a:off x="14354678" y="3945949"/>
            <a:ext cx="3671715" cy="4759631"/>
          </a:xfrm>
          <a:prstGeom prst="rect">
            <a:avLst/>
          </a:prstGeom>
        </p:spPr>
      </p:pic>
      <p:sp>
        <p:nvSpPr>
          <p:cNvPr id="5" name="Freeform 5"/>
          <p:cNvSpPr/>
          <p:nvPr/>
        </p:nvSpPr>
        <p:spPr>
          <a:xfrm rot="5695331">
            <a:off x="13973236" y="1182332"/>
            <a:ext cx="1157668" cy="954000"/>
          </a:xfrm>
          <a:custGeom>
            <a:avLst/>
            <a:gdLst/>
            <a:ahLst/>
            <a:cxnLst/>
            <a:rect l="l" t="t" r="r" b="b"/>
            <a:pathLst>
              <a:path w="1613876" h="1197202">
                <a:moveTo>
                  <a:pt x="0" y="0"/>
                </a:moveTo>
                <a:lnTo>
                  <a:pt x="1613876" y="0"/>
                </a:lnTo>
                <a:lnTo>
                  <a:pt x="1613876" y="1197202"/>
                </a:lnTo>
                <a:lnTo>
                  <a:pt x="0" y="119720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dirty="0"/>
          </a:p>
        </p:txBody>
      </p:sp>
      <p:pic>
        <p:nvPicPr>
          <p:cNvPr id="23" name="Picture 22">
            <a:extLst>
              <a:ext uri="{FF2B5EF4-FFF2-40B4-BE49-F238E27FC236}">
                <a16:creationId xmlns:a16="http://schemas.microsoft.com/office/drawing/2014/main" id="{893DD21D-73B8-4AA5-A409-BEBA181D0583}"/>
              </a:ext>
            </a:extLst>
          </p:cNvPr>
          <p:cNvPicPr>
            <a:picLocks noChangeAspect="1"/>
          </p:cNvPicPr>
          <p:nvPr/>
        </p:nvPicPr>
        <p:blipFill>
          <a:blip r:embed="rId17"/>
          <a:stretch>
            <a:fillRect/>
          </a:stretch>
        </p:blipFill>
        <p:spPr>
          <a:xfrm>
            <a:off x="1365750" y="3102813"/>
            <a:ext cx="6846323" cy="4828230"/>
          </a:xfrm>
          <a:prstGeom prst="rect">
            <a:avLst/>
          </a:prstGeom>
        </p:spPr>
      </p:pic>
    </p:spTree>
    <p:extLst>
      <p:ext uri="{BB962C8B-B14F-4D97-AF65-F5344CB8AC3E}">
        <p14:creationId xmlns:p14="http://schemas.microsoft.com/office/powerpoint/2010/main" val="33153662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f349248-1e45-49e4-a371-0a1bd6adc428">
      <Terms xmlns="http://schemas.microsoft.com/office/infopath/2007/PartnerControls"/>
    </lcf76f155ced4ddcb4097134ff3c332f>
    <TaxCatchAll xmlns="bdd55185-8fc5-4dee-9784-3837121dcfb8"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5259A6EF9E30E4AB458056033936B5E" ma:contentTypeVersion="15" ma:contentTypeDescription="Create a new document." ma:contentTypeScope="" ma:versionID="992c1c8c5e5ca4aeb6b223d9db104728">
  <xsd:schema xmlns:xsd="http://www.w3.org/2001/XMLSchema" xmlns:xs="http://www.w3.org/2001/XMLSchema" xmlns:p="http://schemas.microsoft.com/office/2006/metadata/properties" xmlns:ns2="0f349248-1e45-49e4-a371-0a1bd6adc428" xmlns:ns3="bdd55185-8fc5-4dee-9784-3837121dcfb8" targetNamespace="http://schemas.microsoft.com/office/2006/metadata/properties" ma:root="true" ma:fieldsID="afceb99ac4dcf75f12545331af32c0b8" ns2:_="" ns3:_="">
    <xsd:import namespace="0f349248-1e45-49e4-a371-0a1bd6adc428"/>
    <xsd:import namespace="bdd55185-8fc5-4dee-9784-3837121dcfb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f349248-1e45-49e4-a371-0a1bd6adc42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3e417ed9-6e09-4aae-adde-8c88d7640662"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dd55185-8fc5-4dee-9784-3837121dcfb8"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c871d946-f305-4c26-8cb0-97e5b65ac7c0}" ma:internalName="TaxCatchAll" ma:showField="CatchAllData" ma:web="bdd55185-8fc5-4dee-9784-3837121dcfb8">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DA734AD-2475-410E-B657-C492A8DA2A3C}">
  <ds:schemaRefs>
    <ds:schemaRef ds:uri="http://schemas.microsoft.com/office/2006/metadata/properties"/>
    <ds:schemaRef ds:uri="http://schemas.microsoft.com/office/infopath/2007/PartnerControls"/>
    <ds:schemaRef ds:uri="http://www.w3.org/XML/1998/namespace"/>
    <ds:schemaRef ds:uri="http://purl.org/dc/elements/1.1/"/>
    <ds:schemaRef ds:uri="0f349248-1e45-49e4-a371-0a1bd6adc428"/>
    <ds:schemaRef ds:uri="http://purl.org/dc/dcmitype/"/>
    <ds:schemaRef ds:uri="http://schemas.microsoft.com/office/2006/documentManagement/types"/>
    <ds:schemaRef ds:uri="http://schemas.openxmlformats.org/package/2006/metadata/core-properties"/>
    <ds:schemaRef ds:uri="bdd55185-8fc5-4dee-9784-3837121dcfb8"/>
    <ds:schemaRef ds:uri="http://purl.org/dc/terms/"/>
  </ds:schemaRefs>
</ds:datastoreItem>
</file>

<file path=customXml/itemProps2.xml><?xml version="1.0" encoding="utf-8"?>
<ds:datastoreItem xmlns:ds="http://schemas.openxmlformats.org/officeDocument/2006/customXml" ds:itemID="{28694E38-3BDF-48AD-B028-DFE354837150}">
  <ds:schemaRefs>
    <ds:schemaRef ds:uri="http://schemas.microsoft.com/sharepoint/v3/contenttype/forms"/>
  </ds:schemaRefs>
</ds:datastoreItem>
</file>

<file path=customXml/itemProps3.xml><?xml version="1.0" encoding="utf-8"?>
<ds:datastoreItem xmlns:ds="http://schemas.openxmlformats.org/officeDocument/2006/customXml" ds:itemID="{BA7DABB0-BB5D-4D1E-8A57-CB1F28B8F09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f349248-1e45-49e4-a371-0a1bd6adc428"/>
    <ds:schemaRef ds:uri="bdd55185-8fc5-4dee-9784-3837121dcfb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1512</TotalTime>
  <Words>1021</Words>
  <Application>Microsoft Office PowerPoint</Application>
  <PresentationFormat>Custom</PresentationFormat>
  <Paragraphs>109</Paragraphs>
  <Slides>16</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Dreaming Outloud Sans</vt:lpstr>
      <vt:lpstr>Arimo</vt:lpstr>
      <vt:lpstr>Halley</vt:lpstr>
      <vt:lpstr>SassoonPrimaryInfant</vt:lpstr>
      <vt:lpstr>Calibri</vt:lpstr>
      <vt:lpstr>Scripter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Modern Kids Class Syllabus Presentation</dc:title>
  <dc:creator>L. LEESE (Knypersley First School)</dc:creator>
  <cp:lastModifiedBy>S. COURT (Knypersley First School)</cp:lastModifiedBy>
  <cp:revision>17</cp:revision>
  <cp:lastPrinted>2024-06-04T14:56:21Z</cp:lastPrinted>
  <dcterms:created xsi:type="dcterms:W3CDTF">2006-08-16T00:00:00Z</dcterms:created>
  <dcterms:modified xsi:type="dcterms:W3CDTF">2024-07-04T10:48:17Z</dcterms:modified>
  <dc:identifier>DAGFIzkTC_0</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0x01010015259A6EF9E30E4AB458056033936B5E</vt:lpwstr>
  </property>
</Properties>
</file>