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4"/>
  </p:sldMasterIdLst>
  <p:notesMasterIdLst>
    <p:notesMasterId r:id="rId25"/>
  </p:notesMasterIdLst>
  <p:sldIdLst>
    <p:sldId id="256" r:id="rId5"/>
    <p:sldId id="289" r:id="rId6"/>
    <p:sldId id="290" r:id="rId7"/>
    <p:sldId id="291" r:id="rId8"/>
    <p:sldId id="292" r:id="rId9"/>
    <p:sldId id="293" r:id="rId10"/>
    <p:sldId id="294" r:id="rId11"/>
    <p:sldId id="258" r:id="rId12"/>
    <p:sldId id="261" r:id="rId13"/>
    <p:sldId id="259" r:id="rId14"/>
    <p:sldId id="264" r:id="rId15"/>
    <p:sldId id="265" r:id="rId16"/>
    <p:sldId id="266" r:id="rId17"/>
    <p:sldId id="269" r:id="rId18"/>
    <p:sldId id="270" r:id="rId19"/>
    <p:sldId id="288" r:id="rId20"/>
    <p:sldId id="281" r:id="rId21"/>
    <p:sldId id="283" r:id="rId22"/>
    <p:sldId id="284" r:id="rId23"/>
    <p:sldId id="268" r:id="rId24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280" autoAdjust="0"/>
    <p:restoredTop sz="93690" autoAdjust="0"/>
  </p:normalViewPr>
  <p:slideViewPr>
    <p:cSldViewPr snapToGrid="0">
      <p:cViewPr varScale="1">
        <p:scale>
          <a:sx n="66" d="100"/>
          <a:sy n="66" d="100"/>
        </p:scale>
        <p:origin x="23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D64613-8ECA-4D4A-A735-C17776F86A5F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8FE675-5358-48C4-B0D7-A0AD493365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430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FE675-5358-48C4-B0D7-A0AD493365A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426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FE675-5358-48C4-B0D7-A0AD493365A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00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Starting with nursery. </a:t>
            </a:r>
          </a:p>
          <a:p>
            <a:endParaRPr lang="en-GB" dirty="0"/>
          </a:p>
          <a:p>
            <a:r>
              <a:rPr lang="en-GB" dirty="0"/>
              <a:t>Will break these down over the next few slides to explain what this looks like and how you can help at home.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FE675-5358-48C4-B0D7-A0AD493365A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922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FE675-5358-48C4-B0D7-A0AD493365A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1903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Progression through reception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FE675-5358-48C4-B0D7-A0AD493365A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622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These are all of the sounds that chn in Rec. will be taught.</a:t>
            </a:r>
          </a:p>
          <a:p>
            <a:r>
              <a:rPr lang="en-GB" dirty="0"/>
              <a:t>-pronunciation phrase</a:t>
            </a:r>
          </a:p>
          <a:p>
            <a:r>
              <a:rPr lang="en-GB" dirty="0"/>
              <a:t>-formation phrase</a:t>
            </a:r>
          </a:p>
          <a:p>
            <a:r>
              <a:rPr lang="en-GB" dirty="0"/>
              <a:t>All available on </a:t>
            </a:r>
            <a:r>
              <a:rPr lang="en-GB" dirty="0" err="1"/>
              <a:t>on</a:t>
            </a:r>
            <a:r>
              <a:rPr lang="en-GB" dirty="0"/>
              <a:t> website.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FE675-5358-48C4-B0D7-A0AD493365A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903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FE675-5358-48C4-B0D7-A0AD493365A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687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We assess your child every six weeks to check progress. Any child who needs extra support has daily keep-up sessions planned for them.</a:t>
            </a:r>
          </a:p>
          <a:p>
            <a:endParaRPr lang="en-US" i="1" dirty="0"/>
          </a:p>
          <a:p>
            <a:endParaRPr lang="en-US" i="1" dirty="0"/>
          </a:p>
          <a:p>
            <a:r>
              <a:rPr lang="en-US" i="1" dirty="0"/>
              <a:t>3 reading sessions</a:t>
            </a:r>
          </a:p>
          <a:p>
            <a:r>
              <a:rPr lang="en-US" i="1" dirty="0"/>
              <a:t>1- decode</a:t>
            </a:r>
          </a:p>
          <a:p>
            <a:r>
              <a:rPr lang="en-US" i="1" dirty="0"/>
              <a:t>2-prosody (discuss vocab &amp; link to meaning, photos and experiences.</a:t>
            </a:r>
          </a:p>
          <a:p>
            <a:r>
              <a:rPr lang="en-US" i="1" dirty="0"/>
              <a:t>3- comprehension- understanding what has been read and answering questions.   (PROMPTS for this at home @ back of book)</a:t>
            </a:r>
          </a:p>
        </p:txBody>
      </p:sp>
    </p:spTree>
    <p:extLst>
      <p:ext uri="{BB962C8B-B14F-4D97-AF65-F5344CB8AC3E}">
        <p14:creationId xmlns:p14="http://schemas.microsoft.com/office/powerpoint/2010/main" val="1433544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D0D65-4319-41ED-9CD0-E55DED6A60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0A4E8F-B64A-47EC-B326-D32425E4F7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0E345-F10D-406D-B936-276FB7C3B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DDD3A-A82F-450B-919F-91BEBD2B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4DF15-63EA-4151-A202-E945D6C87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664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DF00D-094E-4ECF-B18C-0F96CDDBD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23CD6-4432-4E3B-8A6B-D4FF6E19DA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A5FBAA-A803-45A3-B590-E22FF4434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87813-5146-4068-A97F-1B91EC820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586F-AA3A-420A-98B7-F0A041D5F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101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4F8CC1-D42D-4D31-985F-406977F165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A7E718-BDC9-48FD-BD55-67171CD39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576A0-9489-416D-836C-BBA5E0FBE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8433C-4985-480C-9086-EEF90F70F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A9065D-0156-4E06-B1CB-489AA8EC9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392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BAEA52-D0D2-B049-80AB-560660D724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916832"/>
            <a:ext cx="11161240" cy="43924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553B36-7CD1-D746-9E03-7490FF01D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332656"/>
            <a:ext cx="9793088" cy="1152128"/>
          </a:xfrm>
          <a:prstGeom prst="rect">
            <a:avLst/>
          </a:prstGeom>
        </p:spPr>
        <p:txBody>
          <a:bodyPr anchor="b" anchorCtr="0"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5282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164F4-0BA5-4893-BF9B-8E85BED6F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7B14B-8F9E-4C01-8C21-CE3B847D3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41EF6-5BE2-40FD-BC7D-DB844E81C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9/21/2023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F9453-E76A-4AF6-BE4E-AEB5977D1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71D6D8-10C9-40B6-9205-C7BB1A579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703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6BFB1-AC18-4FB5-BC20-99CA634EB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F6830-F146-41E1-B509-30B431465F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8D794-4DDF-4E98-B1A0-3558ED64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C0B2B-9FC2-47E6-8F73-7524287EF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9CC83-1A83-40B6-B87B-5DED7860B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54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64A4D-598F-4AA0-8023-4B5A5F927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57E24-B22A-4BC0-954C-14498D5BE9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CDE15A-4EF3-4FE8-8B2F-BAA1D1DF46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EB918A-EA02-45FD-81EB-2A7D71B69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9/21/2023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259FAB-B03B-4424-A326-36375F061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0AFD9-92EC-4B48-81C5-76FDAF34F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269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E618F-7F04-4A0C-9D0B-5FE5268BA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350E6-CDF4-4117-9DC5-55DCC8E93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B4C843-2E12-4ED7-81BA-C69E34C34C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DDAF30-D3B5-4EB9-A930-493C5D4027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96AEF1-CFA9-4D97-8D3A-0758819F6D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B1D1FA-B5DC-437F-8338-7F197FA48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AEDD9C-C783-4A8B-BC54-49E9227B3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FB0369-F1EF-4A2B-A484-A9FC0F32C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465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3FC3F-1016-4870-8925-3B016A05C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3CCD2A-AE66-4878-AC57-9CC7A5AFC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FFA9AA-3EB7-4C6F-8FB5-EDA06931E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ED294-C550-4036-BC53-411ADD354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069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ADD9D0-5BE9-4C5D-94EB-6A04056F4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3C1B34-1813-4C9C-80E6-E50B5604E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BE238-F6C4-45F6-91DA-4EED8AEC6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298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199A7-0B5A-4112-8D32-4E831D101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C9C99-95EF-48EE-9DA0-50DEB0077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BAA156-8BD4-473C-A365-9C73490CDF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6B0161-846E-40E7-BE9A-CEEC8892B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BB50E4-9874-40A8-9168-23F606CB3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42CAFC-BD89-4C2F-A6CC-6B67E0F45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870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EE6A2-EF16-492F-8AD5-CC44C5941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B27C0C-6BDC-4247-AEF9-C80C2071E2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BA9CC4-5680-4E15-9D11-4C88FF53FC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FC814-C3B2-4232-8E69-B7054E0A4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671244-CFD4-4CFC-8AED-F79CF6412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76B7D-4504-4713-AA06-2D20EFDD8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15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6F5048-501E-40A3-B656-A85B4C6AC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FF1CD6-77A7-4C01-B80B-E919D357D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E236A-600F-453B-BEF0-AEFCF43D73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6EC25-902E-4D77-95F7-7B47C4B9A1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C2F17-4C39-42A6-9796-6D5E61D27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212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tiff"/><Relationship Id="rId5" Type="http://schemas.openxmlformats.org/officeDocument/2006/relationships/image" Target="../media/image57.tiff"/><Relationship Id="rId4" Type="http://schemas.openxmlformats.org/officeDocument/2006/relationships/image" Target="../media/image5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tiff"/><Relationship Id="rId4" Type="http://schemas.openxmlformats.org/officeDocument/2006/relationships/image" Target="../media/image61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99A24A-F499-40F9-B83F-91911E632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012" y="0"/>
            <a:ext cx="12231658" cy="68358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SassoonPrimaryInfant" pitchFamily="2" charset="0"/>
              </a:rPr>
              <a:t>EYFS Curriculum Workshop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latin typeface="SassoonPrimaryInfant" pitchFamily="2" charset="0"/>
              </a:rPr>
              <a:t>Supporting Learning at Home Workshop – 21</a:t>
            </a:r>
            <a:r>
              <a:rPr lang="en-GB" baseline="30000" dirty="0">
                <a:latin typeface="SassoonPrimaryInfant" pitchFamily="2" charset="0"/>
              </a:rPr>
              <a:t>st</a:t>
            </a:r>
            <a:r>
              <a:rPr lang="en-GB" dirty="0">
                <a:latin typeface="SassoonPrimaryInfant" pitchFamily="2" charset="0"/>
              </a:rPr>
              <a:t> September 2023</a:t>
            </a:r>
          </a:p>
        </p:txBody>
      </p:sp>
      <p:pic>
        <p:nvPicPr>
          <p:cNvPr id="1026" name="Picture 2" descr="School Uniform – Knypersley First School | Biddulph | Staffordshire">
            <a:extLst>
              <a:ext uri="{FF2B5EF4-FFF2-40B4-BE49-F238E27FC236}">
                <a16:creationId xmlns:a16="http://schemas.microsoft.com/office/drawing/2014/main" id="{1F6AB835-B089-46B7-9125-A126ED645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624" y="697588"/>
            <a:ext cx="1748063" cy="146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55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8695" y="998501"/>
            <a:ext cx="10515600" cy="1325563"/>
          </a:xfrm>
        </p:spPr>
        <p:txBody>
          <a:bodyPr/>
          <a:lstStyle/>
          <a:p>
            <a:r>
              <a:rPr lang="en-GB" dirty="0">
                <a:latin typeface="SassoonPrimaryInfant" pitchFamily="2" charset="0"/>
              </a:rPr>
              <a:t>Nursery – ‘Foundations for Phonics’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5715" y="2324064"/>
            <a:ext cx="10515600" cy="2529807"/>
          </a:xfrm>
        </p:spPr>
        <p:txBody>
          <a:bodyPr/>
          <a:lstStyle/>
          <a:p>
            <a:r>
              <a:rPr lang="en-GB" dirty="0">
                <a:latin typeface="SassoonPrimaryInfant" pitchFamily="2" charset="0"/>
              </a:rPr>
              <a:t>Tuning into sounds</a:t>
            </a:r>
          </a:p>
          <a:p>
            <a:r>
              <a:rPr lang="en-GB" dirty="0">
                <a:latin typeface="SassoonPrimaryInfant" pitchFamily="2" charset="0"/>
              </a:rPr>
              <a:t>Distinguishing between different sounds</a:t>
            </a:r>
          </a:p>
          <a:p>
            <a:r>
              <a:rPr lang="en-GB" dirty="0">
                <a:latin typeface="SassoonPrimaryInfant" pitchFamily="2" charset="0"/>
              </a:rPr>
              <a:t>Listening &amp; Attention games</a:t>
            </a:r>
          </a:p>
          <a:p>
            <a:r>
              <a:rPr lang="en-GB" dirty="0">
                <a:latin typeface="SassoonPrimaryInfant" pitchFamily="2" charset="0"/>
              </a:rPr>
              <a:t>Knowing how to hold and use a book.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95F5D8-CADD-4775-AE16-2DC09AE3F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3158" y="2822503"/>
            <a:ext cx="3187864" cy="278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688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69077" y="587804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SassoonPrimaryInfant" pitchFamily="2" charset="0"/>
              </a:rPr>
              <a:t>Hearing initial sounds</a:t>
            </a:r>
            <a:br>
              <a:rPr lang="en-GB" dirty="0">
                <a:latin typeface="SassoonPrimaryInfant" pitchFamily="2" charset="0"/>
              </a:rPr>
            </a:br>
            <a:r>
              <a:rPr lang="en-GB" sz="1800" dirty="0">
                <a:latin typeface="SassoonPrimaryInfant" pitchFamily="2" charset="0"/>
              </a:rPr>
              <a:t>The 1</a:t>
            </a:r>
            <a:r>
              <a:rPr lang="en-GB" sz="1800" baseline="30000" dirty="0">
                <a:latin typeface="SassoonPrimaryInfant" pitchFamily="2" charset="0"/>
              </a:rPr>
              <a:t>st</a:t>
            </a:r>
            <a:r>
              <a:rPr lang="en-GB" sz="1800" dirty="0">
                <a:latin typeface="SassoonPrimaryInfant" pitchFamily="2" charset="0"/>
              </a:rPr>
              <a:t> sound in a word. Alliteration games.</a:t>
            </a:r>
            <a:endParaRPr lang="en-GB" dirty="0">
              <a:latin typeface="SassoonPrimaryInfant" pitchFamily="2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7" t="38105" r="32410" b="38508"/>
          <a:stretch/>
        </p:blipFill>
        <p:spPr bwMode="auto">
          <a:xfrm>
            <a:off x="1806041" y="694371"/>
            <a:ext cx="1869723" cy="92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E7D13D-FCDA-4E7A-A749-6BDB4A73A909}"/>
              </a:ext>
            </a:extLst>
          </p:cNvPr>
          <p:cNvSpPr txBox="1"/>
          <p:nvPr/>
        </p:nvSpPr>
        <p:spPr>
          <a:xfrm>
            <a:off x="1707039" y="2419778"/>
            <a:ext cx="31466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With visual pictures, parent modelling separating the initial sound from the word. </a:t>
            </a:r>
          </a:p>
          <a:p>
            <a:r>
              <a:rPr lang="en-GB" dirty="0"/>
              <a:t>C-C-C-C-C cat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82D7767-69C2-40CD-9EDA-D005B7AD8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737" y="2097501"/>
            <a:ext cx="1599427" cy="254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7ACC59-F21F-466C-A5D2-DC1591D26030}"/>
              </a:ext>
            </a:extLst>
          </p:cNvPr>
          <p:cNvSpPr txBox="1"/>
          <p:nvPr/>
        </p:nvSpPr>
        <p:spPr>
          <a:xfrm>
            <a:off x="5057084" y="2335996"/>
            <a:ext cx="25643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With visual pictures, parent says cat and child </a:t>
            </a:r>
          </a:p>
          <a:p>
            <a:r>
              <a:rPr lang="en-GB" dirty="0"/>
              <a:t>recognises c as the initial sound.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6BCCC243-4612-477F-A465-52147FB8A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945" y="2097501"/>
            <a:ext cx="1599427" cy="254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1A8E20-E3D7-45A3-8E40-BACEE24F1A90}"/>
              </a:ext>
            </a:extLst>
          </p:cNvPr>
          <p:cNvSpPr txBox="1"/>
          <p:nvPr/>
        </p:nvSpPr>
        <p:spPr>
          <a:xfrm>
            <a:off x="7865454" y="2474496"/>
            <a:ext cx="354048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I spy style games. Can you see something that starts with a c? Or what sound does cat start with but without the visual.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0719A8-97E5-4111-ADFB-2AC4ED0AD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2397" y="1952483"/>
            <a:ext cx="1473276" cy="236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00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5402" y="550875"/>
            <a:ext cx="9601196" cy="1303867"/>
          </a:xfrm>
        </p:spPr>
        <p:txBody>
          <a:bodyPr/>
          <a:lstStyle/>
          <a:p>
            <a:r>
              <a:rPr lang="en-GB" b="1" dirty="0">
                <a:latin typeface="SassoonPrimaryInfant" pitchFamily="2" charset="0"/>
              </a:rPr>
              <a:t>Oral </a:t>
            </a:r>
            <a:r>
              <a:rPr lang="en-GB" dirty="0">
                <a:latin typeface="SassoonPrimaryInfant" pitchFamily="2" charset="0"/>
              </a:rPr>
              <a:t>Blending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634520" y="1531576"/>
            <a:ext cx="8922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SassoonPrimaryInfant" pitchFamily="2" charset="0"/>
              </a:rPr>
              <a:t>Blending is the process that is involved in bringing the sounds together to make a word or a syllable and how       /c/  /a/  /t/  becomes cat.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E6005E-1C91-430E-91C4-3940697508F7}"/>
              </a:ext>
            </a:extLst>
          </p:cNvPr>
          <p:cNvSpPr txBox="1"/>
          <p:nvPr/>
        </p:nvSpPr>
        <p:spPr>
          <a:xfrm>
            <a:off x="1634520" y="2227004"/>
            <a:ext cx="314664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assoonPrimaryInfant" pitchFamily="2" charset="0"/>
              </a:rPr>
              <a:t>Step 1.</a:t>
            </a:r>
          </a:p>
          <a:p>
            <a:r>
              <a:rPr lang="en-GB" dirty="0">
                <a:latin typeface="SassoonPrimaryInfant" pitchFamily="2" charset="0"/>
              </a:rPr>
              <a:t>With pictures/objects in front of them can they point to the </a:t>
            </a:r>
          </a:p>
          <a:p>
            <a:r>
              <a:rPr lang="en-GB" dirty="0">
                <a:latin typeface="SassoonPrimaryInfant" pitchFamily="2" charset="0"/>
              </a:rPr>
              <a:t>c-a-t?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9DCB8B-AE8B-4E71-B586-901DDD13A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069" y="3339121"/>
            <a:ext cx="2419475" cy="22988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1941D3-D248-4810-82D4-0668D8BA59ED}"/>
              </a:ext>
            </a:extLst>
          </p:cNvPr>
          <p:cNvSpPr txBox="1"/>
          <p:nvPr/>
        </p:nvSpPr>
        <p:spPr>
          <a:xfrm>
            <a:off x="6823231" y="2227004"/>
            <a:ext cx="314664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assoonPrimaryInfant" pitchFamily="2" charset="0"/>
              </a:rPr>
              <a:t>Step 2.</a:t>
            </a:r>
          </a:p>
          <a:p>
            <a:r>
              <a:rPr lang="en-GB" dirty="0">
                <a:latin typeface="SassoonPrimaryInfant" pitchFamily="2" charset="0"/>
              </a:rPr>
              <a:t>Hide the pictures/objects and ask your child to see if they can guess what it is.</a:t>
            </a:r>
          </a:p>
          <a:p>
            <a:r>
              <a:rPr lang="en-GB" dirty="0">
                <a:latin typeface="SassoonPrimaryInfant" pitchFamily="2" charset="0"/>
              </a:rPr>
              <a:t>I am hiding a c-a-t. What is it?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2050" name="Picture 2" descr="Premium Vector | Mystery gift box with cardboard box open inside with a  question mark or surprise in illustration">
            <a:extLst>
              <a:ext uri="{FF2B5EF4-FFF2-40B4-BE49-F238E27FC236}">
                <a16:creationId xmlns:a16="http://schemas.microsoft.com/office/drawing/2014/main" id="{9BFA2B14-D0C6-4E29-B415-CA91DE163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28" y="3893608"/>
            <a:ext cx="2664193" cy="187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344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SassoonPrimaryInfant" pitchFamily="2" charset="0"/>
              </a:rPr>
              <a:t>Oral </a:t>
            </a:r>
            <a:r>
              <a:rPr lang="en-GB" dirty="0">
                <a:latin typeface="SassoonPrimaryInfant" pitchFamily="2" charset="0"/>
              </a:rPr>
              <a:t>Segmenting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3374F4-BF8B-4904-A881-02C569E662FD}"/>
              </a:ext>
            </a:extLst>
          </p:cNvPr>
          <p:cNvSpPr txBox="1"/>
          <p:nvPr/>
        </p:nvSpPr>
        <p:spPr>
          <a:xfrm>
            <a:off x="3753853" y="1916667"/>
            <a:ext cx="104722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SassoonPrimaryInfant" pitchFamily="2" charset="0"/>
              </a:rPr>
              <a:t>Breaking the word up into the sounds that make it.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8BD850D-1F5C-4D48-821A-0E18B9710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2895600"/>
            <a:ext cx="2186973" cy="258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894DF3-8489-4FD8-8C99-EDA3A5DE0EEC}"/>
              </a:ext>
            </a:extLst>
          </p:cNvPr>
          <p:cNvSpPr txBox="1"/>
          <p:nvPr/>
        </p:nvSpPr>
        <p:spPr>
          <a:xfrm>
            <a:off x="5040695" y="3220534"/>
            <a:ext cx="1047228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dirty="0">
                <a:latin typeface="SassoonPrimaryInfant" pitchFamily="2" charset="0"/>
              </a:rPr>
              <a:t>p-</a:t>
            </a:r>
            <a:r>
              <a:rPr lang="en-GB" sz="4800" dirty="0" err="1">
                <a:latin typeface="SassoonPrimaryInfant" pitchFamily="2" charset="0"/>
              </a:rPr>
              <a:t>i</a:t>
            </a:r>
            <a:r>
              <a:rPr lang="en-GB" sz="4800" dirty="0">
                <a:latin typeface="SassoonPrimaryInfant" pitchFamily="2" charset="0"/>
              </a:rPr>
              <a:t>-g</a:t>
            </a:r>
          </a:p>
          <a:p>
            <a:r>
              <a:rPr lang="en-GB" sz="4800" dirty="0">
                <a:latin typeface="SassoonPrimaryInfant" pitchFamily="2" charset="0"/>
              </a:rPr>
              <a:t>d-o-g</a:t>
            </a:r>
          </a:p>
          <a:p>
            <a:r>
              <a:rPr lang="en-GB" sz="4800" dirty="0">
                <a:latin typeface="SassoonPrimaryInfant" pitchFamily="2" charset="0"/>
              </a:rPr>
              <a:t>t-a-p</a:t>
            </a:r>
          </a:p>
        </p:txBody>
      </p:sp>
      <p:pic>
        <p:nvPicPr>
          <p:cNvPr id="3078" name="Picture 6" descr="Fred Fingers – Segmentation – Abbots Phonics">
            <a:extLst>
              <a:ext uri="{FF2B5EF4-FFF2-40B4-BE49-F238E27FC236}">
                <a16:creationId xmlns:a16="http://schemas.microsoft.com/office/drawing/2014/main" id="{522EA0E3-401F-4D2E-87B3-8A181DC28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413" y="3318739"/>
            <a:ext cx="1246060" cy="250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901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9948" y="293873"/>
            <a:ext cx="10515600" cy="1325563"/>
          </a:xfrm>
        </p:spPr>
        <p:txBody>
          <a:bodyPr/>
          <a:lstStyle/>
          <a:p>
            <a:r>
              <a:rPr lang="en-GB" dirty="0">
                <a:latin typeface="SassoonPrimaryInfant" pitchFamily="2" charset="0"/>
              </a:rPr>
              <a:t>Reception Phonics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08542"/>
            <a:ext cx="10515600" cy="4351338"/>
          </a:xfrm>
        </p:spPr>
        <p:txBody>
          <a:bodyPr/>
          <a:lstStyle/>
          <a:p>
            <a:r>
              <a:rPr lang="en-GB" dirty="0">
                <a:latin typeface="SassoonPrimaryInfant" pitchFamily="2" charset="0"/>
              </a:rPr>
              <a:t>Phase 2 -Single letter sounds</a:t>
            </a:r>
            <a:r>
              <a:rPr lang="en-GB" dirty="0">
                <a:solidFill>
                  <a:srgbClr val="FF0000"/>
                </a:solidFill>
                <a:latin typeface="SassoonPrimaryInfant" pitchFamily="2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SassoonPrimaryInfant" pitchFamily="2" charset="0"/>
              </a:rPr>
              <a:t>s,a,t,p,i,n</a:t>
            </a:r>
            <a:endParaRPr lang="en-GB" dirty="0">
              <a:solidFill>
                <a:srgbClr val="FF0000"/>
              </a:solidFill>
              <a:latin typeface="SassoonPrimaryInfant" pitchFamily="2" charset="0"/>
            </a:endParaRPr>
          </a:p>
          <a:p>
            <a:r>
              <a:rPr lang="en-GB" dirty="0">
                <a:latin typeface="SassoonPrimaryInfant" pitchFamily="2" charset="0"/>
              </a:rPr>
              <a:t>Reading  CVC words </a:t>
            </a:r>
            <a:r>
              <a:rPr lang="en-GB" dirty="0">
                <a:solidFill>
                  <a:srgbClr val="FF0000"/>
                </a:solidFill>
                <a:latin typeface="SassoonPrimaryInfant" pitchFamily="2" charset="0"/>
              </a:rPr>
              <a:t>pig, cat, lip</a:t>
            </a:r>
          </a:p>
          <a:p>
            <a:r>
              <a:rPr lang="en-GB" dirty="0">
                <a:latin typeface="SassoonPrimaryInfant" pitchFamily="2" charset="0"/>
              </a:rPr>
              <a:t>Phase 3- digraphs and trigraphs    </a:t>
            </a:r>
            <a:r>
              <a:rPr lang="en-GB" dirty="0" err="1">
                <a:solidFill>
                  <a:srgbClr val="FF0000"/>
                </a:solidFill>
                <a:latin typeface="SassoonPrimaryInfant" pitchFamily="2" charset="0"/>
              </a:rPr>
              <a:t>sh</a:t>
            </a:r>
            <a:r>
              <a:rPr lang="en-GB" dirty="0">
                <a:solidFill>
                  <a:srgbClr val="FF0000"/>
                </a:solidFill>
                <a:latin typeface="SassoonPrimaryInfant" pitchFamily="2" charset="0"/>
              </a:rPr>
              <a:t>   &amp;   </a:t>
            </a:r>
            <a:r>
              <a:rPr lang="en-GB" dirty="0" err="1">
                <a:solidFill>
                  <a:srgbClr val="FF0000"/>
                </a:solidFill>
                <a:latin typeface="SassoonPrimaryInfant" pitchFamily="2" charset="0"/>
              </a:rPr>
              <a:t>igh</a:t>
            </a:r>
            <a:r>
              <a:rPr lang="en-GB" dirty="0">
                <a:solidFill>
                  <a:srgbClr val="FF0000"/>
                </a:solidFill>
                <a:latin typeface="SassoonPrimaryInfant" pitchFamily="2" charset="0"/>
              </a:rPr>
              <a:t>       </a:t>
            </a:r>
          </a:p>
          <a:p>
            <a:r>
              <a:rPr lang="en-GB" dirty="0">
                <a:latin typeface="SassoonPrimaryInfant" pitchFamily="2" charset="0"/>
              </a:rPr>
              <a:t>Reading words with those sounds </a:t>
            </a:r>
          </a:p>
          <a:p>
            <a:r>
              <a:rPr lang="en-GB" dirty="0">
                <a:latin typeface="SassoonPrimaryInfant" pitchFamily="2" charset="0"/>
              </a:rPr>
              <a:t>Phase 4- longer words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69D8DE-988D-4F42-8161-247268F72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121" y="1540698"/>
            <a:ext cx="1877008" cy="166845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5B74A53-39BC-4DF1-80A0-B61D7B5136A5}"/>
              </a:ext>
            </a:extLst>
          </p:cNvPr>
          <p:cNvSpPr txBox="1">
            <a:spLocks/>
          </p:cNvSpPr>
          <p:nvPr/>
        </p:nvSpPr>
        <p:spPr>
          <a:xfrm>
            <a:off x="8180625" y="3648850"/>
            <a:ext cx="3571416" cy="2743200"/>
          </a:xfrm>
          <a:custGeom>
            <a:avLst/>
            <a:gdLst>
              <a:gd name="connsiteX0" fmla="*/ 0 w 3571416"/>
              <a:gd name="connsiteY0" fmla="*/ 0 h 2743200"/>
              <a:gd name="connsiteX1" fmla="*/ 488094 w 3571416"/>
              <a:gd name="connsiteY1" fmla="*/ 0 h 2743200"/>
              <a:gd name="connsiteX2" fmla="*/ 1119044 w 3571416"/>
              <a:gd name="connsiteY2" fmla="*/ 0 h 2743200"/>
              <a:gd name="connsiteX3" fmla="*/ 1749994 w 3571416"/>
              <a:gd name="connsiteY3" fmla="*/ 0 h 2743200"/>
              <a:gd name="connsiteX4" fmla="*/ 2238087 w 3571416"/>
              <a:gd name="connsiteY4" fmla="*/ 0 h 2743200"/>
              <a:gd name="connsiteX5" fmla="*/ 2726181 w 3571416"/>
              <a:gd name="connsiteY5" fmla="*/ 0 h 2743200"/>
              <a:gd name="connsiteX6" fmla="*/ 3571416 w 3571416"/>
              <a:gd name="connsiteY6" fmla="*/ 0 h 2743200"/>
              <a:gd name="connsiteX7" fmla="*/ 3571416 w 3571416"/>
              <a:gd name="connsiteY7" fmla="*/ 576072 h 2743200"/>
              <a:gd name="connsiteX8" fmla="*/ 3571416 w 3571416"/>
              <a:gd name="connsiteY8" fmla="*/ 1097280 h 2743200"/>
              <a:gd name="connsiteX9" fmla="*/ 3571416 w 3571416"/>
              <a:gd name="connsiteY9" fmla="*/ 1645920 h 2743200"/>
              <a:gd name="connsiteX10" fmla="*/ 3571416 w 3571416"/>
              <a:gd name="connsiteY10" fmla="*/ 2194560 h 2743200"/>
              <a:gd name="connsiteX11" fmla="*/ 3571416 w 3571416"/>
              <a:gd name="connsiteY11" fmla="*/ 2743200 h 2743200"/>
              <a:gd name="connsiteX12" fmla="*/ 2904752 w 3571416"/>
              <a:gd name="connsiteY12" fmla="*/ 2743200 h 2743200"/>
              <a:gd name="connsiteX13" fmla="*/ 2345230 w 3571416"/>
              <a:gd name="connsiteY13" fmla="*/ 2743200 h 2743200"/>
              <a:gd name="connsiteX14" fmla="*/ 1714280 w 3571416"/>
              <a:gd name="connsiteY14" fmla="*/ 2743200 h 2743200"/>
              <a:gd name="connsiteX15" fmla="*/ 1154758 w 3571416"/>
              <a:gd name="connsiteY15" fmla="*/ 2743200 h 2743200"/>
              <a:gd name="connsiteX16" fmla="*/ 630950 w 3571416"/>
              <a:gd name="connsiteY16" fmla="*/ 2743200 h 2743200"/>
              <a:gd name="connsiteX17" fmla="*/ 0 w 3571416"/>
              <a:gd name="connsiteY17" fmla="*/ 2743200 h 2743200"/>
              <a:gd name="connsiteX18" fmla="*/ 0 w 3571416"/>
              <a:gd name="connsiteY18" fmla="*/ 2221992 h 2743200"/>
              <a:gd name="connsiteX19" fmla="*/ 0 w 3571416"/>
              <a:gd name="connsiteY19" fmla="*/ 1645920 h 2743200"/>
              <a:gd name="connsiteX20" fmla="*/ 0 w 3571416"/>
              <a:gd name="connsiteY20" fmla="*/ 1152144 h 2743200"/>
              <a:gd name="connsiteX21" fmla="*/ 0 w 3571416"/>
              <a:gd name="connsiteY21" fmla="*/ 603504 h 2743200"/>
              <a:gd name="connsiteX22" fmla="*/ 0 w 3571416"/>
              <a:gd name="connsiteY22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571416" h="2743200" fill="none" extrusionOk="0">
                <a:moveTo>
                  <a:pt x="0" y="0"/>
                </a:moveTo>
                <a:cubicBezTo>
                  <a:pt x="145725" y="-5895"/>
                  <a:pt x="334396" y="54728"/>
                  <a:pt x="488094" y="0"/>
                </a:cubicBezTo>
                <a:cubicBezTo>
                  <a:pt x="641792" y="-54728"/>
                  <a:pt x="813409" y="71026"/>
                  <a:pt x="1119044" y="0"/>
                </a:cubicBezTo>
                <a:cubicBezTo>
                  <a:pt x="1424679" y="-71026"/>
                  <a:pt x="1606895" y="18268"/>
                  <a:pt x="1749994" y="0"/>
                </a:cubicBezTo>
                <a:cubicBezTo>
                  <a:pt x="1893093" y="-18268"/>
                  <a:pt x="2011824" y="57845"/>
                  <a:pt x="2238087" y="0"/>
                </a:cubicBezTo>
                <a:cubicBezTo>
                  <a:pt x="2464350" y="-57845"/>
                  <a:pt x="2597977" y="25740"/>
                  <a:pt x="2726181" y="0"/>
                </a:cubicBezTo>
                <a:cubicBezTo>
                  <a:pt x="2854385" y="-25740"/>
                  <a:pt x="3294583" y="55664"/>
                  <a:pt x="3571416" y="0"/>
                </a:cubicBezTo>
                <a:cubicBezTo>
                  <a:pt x="3585793" y="241348"/>
                  <a:pt x="3536507" y="418393"/>
                  <a:pt x="3571416" y="576072"/>
                </a:cubicBezTo>
                <a:cubicBezTo>
                  <a:pt x="3606325" y="733751"/>
                  <a:pt x="3561719" y="949343"/>
                  <a:pt x="3571416" y="1097280"/>
                </a:cubicBezTo>
                <a:cubicBezTo>
                  <a:pt x="3581113" y="1245217"/>
                  <a:pt x="3518335" y="1461051"/>
                  <a:pt x="3571416" y="1645920"/>
                </a:cubicBezTo>
                <a:cubicBezTo>
                  <a:pt x="3624497" y="1830789"/>
                  <a:pt x="3509458" y="1959181"/>
                  <a:pt x="3571416" y="2194560"/>
                </a:cubicBezTo>
                <a:cubicBezTo>
                  <a:pt x="3633374" y="2429939"/>
                  <a:pt x="3531667" y="2526760"/>
                  <a:pt x="3571416" y="2743200"/>
                </a:cubicBezTo>
                <a:cubicBezTo>
                  <a:pt x="3296482" y="2807606"/>
                  <a:pt x="3117653" y="2734806"/>
                  <a:pt x="2904752" y="2743200"/>
                </a:cubicBezTo>
                <a:cubicBezTo>
                  <a:pt x="2691851" y="2751594"/>
                  <a:pt x="2545412" y="2737940"/>
                  <a:pt x="2345230" y="2743200"/>
                </a:cubicBezTo>
                <a:cubicBezTo>
                  <a:pt x="2145048" y="2748460"/>
                  <a:pt x="2001721" y="2740019"/>
                  <a:pt x="1714280" y="2743200"/>
                </a:cubicBezTo>
                <a:cubicBezTo>
                  <a:pt x="1426839" y="2746381"/>
                  <a:pt x="1286065" y="2728893"/>
                  <a:pt x="1154758" y="2743200"/>
                </a:cubicBezTo>
                <a:cubicBezTo>
                  <a:pt x="1023451" y="2757507"/>
                  <a:pt x="796390" y="2725082"/>
                  <a:pt x="630950" y="2743200"/>
                </a:cubicBezTo>
                <a:cubicBezTo>
                  <a:pt x="465510" y="2761318"/>
                  <a:pt x="145055" y="2730211"/>
                  <a:pt x="0" y="2743200"/>
                </a:cubicBezTo>
                <a:cubicBezTo>
                  <a:pt x="-42250" y="2600346"/>
                  <a:pt x="11603" y="2328617"/>
                  <a:pt x="0" y="2221992"/>
                </a:cubicBezTo>
                <a:cubicBezTo>
                  <a:pt x="-11603" y="2115367"/>
                  <a:pt x="67001" y="1901806"/>
                  <a:pt x="0" y="1645920"/>
                </a:cubicBezTo>
                <a:cubicBezTo>
                  <a:pt x="-67001" y="1390034"/>
                  <a:pt x="1142" y="1292238"/>
                  <a:pt x="0" y="1152144"/>
                </a:cubicBezTo>
                <a:cubicBezTo>
                  <a:pt x="-1142" y="1012050"/>
                  <a:pt x="44038" y="805018"/>
                  <a:pt x="0" y="603504"/>
                </a:cubicBezTo>
                <a:cubicBezTo>
                  <a:pt x="-44038" y="401990"/>
                  <a:pt x="25525" y="139939"/>
                  <a:pt x="0" y="0"/>
                </a:cubicBezTo>
                <a:close/>
              </a:path>
              <a:path w="3571416" h="2743200" stroke="0" extrusionOk="0">
                <a:moveTo>
                  <a:pt x="0" y="0"/>
                </a:moveTo>
                <a:cubicBezTo>
                  <a:pt x="266925" y="-37661"/>
                  <a:pt x="384259" y="47813"/>
                  <a:pt x="559522" y="0"/>
                </a:cubicBezTo>
                <a:cubicBezTo>
                  <a:pt x="734785" y="-47813"/>
                  <a:pt x="861915" y="8288"/>
                  <a:pt x="1154758" y="0"/>
                </a:cubicBezTo>
                <a:cubicBezTo>
                  <a:pt x="1447601" y="-8288"/>
                  <a:pt x="1520890" y="46031"/>
                  <a:pt x="1678566" y="0"/>
                </a:cubicBezTo>
                <a:cubicBezTo>
                  <a:pt x="1836242" y="-46031"/>
                  <a:pt x="2072343" y="62254"/>
                  <a:pt x="2345230" y="0"/>
                </a:cubicBezTo>
                <a:cubicBezTo>
                  <a:pt x="2618117" y="-62254"/>
                  <a:pt x="2762444" y="47045"/>
                  <a:pt x="2976180" y="0"/>
                </a:cubicBezTo>
                <a:cubicBezTo>
                  <a:pt x="3189916" y="-47045"/>
                  <a:pt x="3406862" y="43426"/>
                  <a:pt x="3571416" y="0"/>
                </a:cubicBezTo>
                <a:cubicBezTo>
                  <a:pt x="3577045" y="245504"/>
                  <a:pt x="3537645" y="397851"/>
                  <a:pt x="3571416" y="576072"/>
                </a:cubicBezTo>
                <a:cubicBezTo>
                  <a:pt x="3605187" y="754293"/>
                  <a:pt x="3502610" y="891649"/>
                  <a:pt x="3571416" y="1179576"/>
                </a:cubicBezTo>
                <a:cubicBezTo>
                  <a:pt x="3640222" y="1467503"/>
                  <a:pt x="3506366" y="1567244"/>
                  <a:pt x="3571416" y="1728216"/>
                </a:cubicBezTo>
                <a:cubicBezTo>
                  <a:pt x="3636466" y="1889188"/>
                  <a:pt x="3510343" y="2107451"/>
                  <a:pt x="3571416" y="2249424"/>
                </a:cubicBezTo>
                <a:cubicBezTo>
                  <a:pt x="3632489" y="2391397"/>
                  <a:pt x="3569519" y="2532981"/>
                  <a:pt x="3571416" y="2743200"/>
                </a:cubicBezTo>
                <a:cubicBezTo>
                  <a:pt x="3293817" y="2770273"/>
                  <a:pt x="3289269" y="2722110"/>
                  <a:pt x="3011894" y="2743200"/>
                </a:cubicBezTo>
                <a:cubicBezTo>
                  <a:pt x="2734519" y="2764290"/>
                  <a:pt x="2604441" y="2696386"/>
                  <a:pt x="2345230" y="2743200"/>
                </a:cubicBezTo>
                <a:cubicBezTo>
                  <a:pt x="2086019" y="2790014"/>
                  <a:pt x="1845479" y="2676718"/>
                  <a:pt x="1678566" y="2743200"/>
                </a:cubicBezTo>
                <a:cubicBezTo>
                  <a:pt x="1511653" y="2809682"/>
                  <a:pt x="1261932" y="2689291"/>
                  <a:pt x="1154758" y="2743200"/>
                </a:cubicBezTo>
                <a:cubicBezTo>
                  <a:pt x="1047584" y="2797109"/>
                  <a:pt x="864370" y="2726807"/>
                  <a:pt x="666664" y="2743200"/>
                </a:cubicBezTo>
                <a:cubicBezTo>
                  <a:pt x="468958" y="2759593"/>
                  <a:pt x="193959" y="2724866"/>
                  <a:pt x="0" y="2743200"/>
                </a:cubicBezTo>
                <a:cubicBezTo>
                  <a:pt x="-12096" y="2532612"/>
                  <a:pt x="56419" y="2476870"/>
                  <a:pt x="0" y="2221992"/>
                </a:cubicBezTo>
                <a:cubicBezTo>
                  <a:pt x="-56419" y="1967114"/>
                  <a:pt x="19714" y="1864613"/>
                  <a:pt x="0" y="1673352"/>
                </a:cubicBezTo>
                <a:cubicBezTo>
                  <a:pt x="-19714" y="1482091"/>
                  <a:pt x="46089" y="1248256"/>
                  <a:pt x="0" y="1097280"/>
                </a:cubicBezTo>
                <a:cubicBezTo>
                  <a:pt x="-46089" y="946304"/>
                  <a:pt x="16687" y="767860"/>
                  <a:pt x="0" y="493776"/>
                </a:cubicBezTo>
                <a:cubicBezTo>
                  <a:pt x="-16687" y="219692"/>
                  <a:pt x="30624" y="164687"/>
                  <a:pt x="0" y="0"/>
                </a:cubicBezTo>
                <a:close/>
              </a:path>
            </a:pathLst>
          </a:custGeom>
          <a:solidFill>
            <a:srgbClr val="CC99FF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19233797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SassoonPrimaryInfant" pitchFamily="2" charset="0"/>
              </a:rPr>
              <a:t>Daily phonics lesson</a:t>
            </a:r>
          </a:p>
          <a:p>
            <a:r>
              <a:rPr lang="en-GB" dirty="0">
                <a:latin typeface="SassoonPrimaryInfant" pitchFamily="2" charset="0"/>
              </a:rPr>
              <a:t>3 reading practise sessions a week where secure phonic knowledge is used to read a book matched to your child’s knowledge.</a:t>
            </a:r>
          </a:p>
        </p:txBody>
      </p:sp>
    </p:spTree>
    <p:extLst>
      <p:ext uri="{BB962C8B-B14F-4D97-AF65-F5344CB8AC3E}">
        <p14:creationId xmlns:p14="http://schemas.microsoft.com/office/powerpoint/2010/main" val="765035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41C4D6-98D1-429D-9337-16DB6A021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21" y="783447"/>
            <a:ext cx="3853010" cy="52911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E5326B-903C-4524-9DD4-AF839ACFA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1495" y="2256395"/>
            <a:ext cx="6729984" cy="157597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F6E7451-118A-4164-852C-47921B906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1495" y="4007360"/>
            <a:ext cx="9601196" cy="3318936"/>
          </a:xfrm>
        </p:spPr>
        <p:txBody>
          <a:bodyPr/>
          <a:lstStyle/>
          <a:p>
            <a:r>
              <a:rPr lang="en-GB" dirty="0">
                <a:latin typeface="SassoonPrimaryInfant" pitchFamily="2" charset="0"/>
              </a:rPr>
              <a:t>Pronunciation phrase for each sound </a:t>
            </a:r>
          </a:p>
          <a:p>
            <a:r>
              <a:rPr lang="en-GB" dirty="0">
                <a:latin typeface="SassoonPrimaryInfant" pitchFamily="2" charset="0"/>
              </a:rPr>
              <a:t>Formation phrase for writing.</a:t>
            </a:r>
          </a:p>
          <a:p>
            <a:endParaRPr lang="en-GB" dirty="0">
              <a:latin typeface="SassoonPrimaryInfant" pitchFamily="2" charset="0"/>
            </a:endParaRPr>
          </a:p>
          <a:p>
            <a:r>
              <a:rPr lang="en-GB" dirty="0">
                <a:latin typeface="SassoonPrimaryInfant" pitchFamily="2" charset="0"/>
              </a:rPr>
              <a:t>All available via a link on the Reception webpage.</a:t>
            </a:r>
          </a:p>
        </p:txBody>
      </p:sp>
    </p:spTree>
    <p:extLst>
      <p:ext uri="{BB962C8B-B14F-4D97-AF65-F5344CB8AC3E}">
        <p14:creationId xmlns:p14="http://schemas.microsoft.com/office/powerpoint/2010/main" val="3076522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SassoonPrimaryInfant" pitchFamily="2" charset="0"/>
              </a:rPr>
              <a:t>Tricky Words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1295402" y="2567183"/>
            <a:ext cx="9601196" cy="1720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assoonPrimaryInfant" pitchFamily="2" charset="0"/>
              </a:rPr>
              <a:t>They are tricky because they </a:t>
            </a:r>
            <a:r>
              <a:rPr lang="en-GB" b="1" u="sng" dirty="0">
                <a:latin typeface="SassoonPrimaryInfant" pitchFamily="2" charset="0"/>
              </a:rPr>
              <a:t>cannot</a:t>
            </a:r>
            <a:r>
              <a:rPr lang="en-GB" dirty="0">
                <a:latin typeface="SassoonPrimaryInfant" pitchFamily="2" charset="0"/>
              </a:rPr>
              <a:t> be sounded out, there is a tricky bit in the word. E.g.  the, was, so….</a:t>
            </a:r>
          </a:p>
          <a:p>
            <a:r>
              <a:rPr lang="en-GB" dirty="0">
                <a:latin typeface="SassoonPrimaryInfant" pitchFamily="2" charset="0"/>
              </a:rPr>
              <a:t>Children in Reception start to learn these words and they will continue to learn new common exception words right through into KS2.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36277F-CC06-435D-8475-D48AB5FE4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541" y="4741192"/>
            <a:ext cx="1800880" cy="11346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ABD599-ABE6-49F2-82E0-1022751FF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3321" y="4737060"/>
            <a:ext cx="1736997" cy="10890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19488C-044C-427C-B2B7-3871986D77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5143" y="4706154"/>
            <a:ext cx="1755250" cy="108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272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3699B1BC-E66A-8E40-B1ED-E79D03D2F8BC}"/>
              </a:ext>
            </a:extLst>
          </p:cNvPr>
          <p:cNvSpPr txBox="1">
            <a:spLocks/>
          </p:cNvSpPr>
          <p:nvPr/>
        </p:nvSpPr>
        <p:spPr>
          <a:xfrm>
            <a:off x="263352" y="332656"/>
            <a:ext cx="9937104" cy="1152128"/>
          </a:xfrm>
          <a:prstGeom prst="rect">
            <a:avLst/>
          </a:prstGeom>
        </p:spPr>
        <p:txBody>
          <a:bodyPr anchor="b" anchorCtr="0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502020204030204" pitchFamily="34" charset="0"/>
              </a:defRPr>
            </a:lvl9pPr>
          </a:lstStyle>
          <a:p>
            <a:endParaRPr lang="en-US" dirty="0"/>
          </a:p>
        </p:txBody>
      </p:sp>
      <p:pic>
        <p:nvPicPr>
          <p:cNvPr id="12" name="Picture 11" descr="A picture containing table&#10;&#10;Description automatically generated">
            <a:extLst>
              <a:ext uri="{FF2B5EF4-FFF2-40B4-BE49-F238E27FC236}">
                <a16:creationId xmlns:a16="http://schemas.microsoft.com/office/drawing/2014/main" id="{ACEDA292-F7DD-6A4A-B156-4DBE2EFF8E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950" y="2086205"/>
            <a:ext cx="4348233" cy="3816423"/>
          </a:xfrm>
          <a:prstGeom prst="roundRect">
            <a:avLst>
              <a:gd name="adj" fmla="val 3343"/>
            </a:avLst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481A8C2-E3D2-5A46-8FC1-D043DCBCF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32" y="723402"/>
            <a:ext cx="8064896" cy="115212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  <a:latin typeface="SassoonPrimaryInfant" pitchFamily="2" charset="0"/>
              </a:rPr>
              <a:t>We use assessment to match your child the right level of book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9C6E763-81F8-0149-844B-F8C29823E5E5}"/>
              </a:ext>
            </a:extLst>
          </p:cNvPr>
          <p:cNvCxnSpPr/>
          <p:nvPr/>
        </p:nvCxnSpPr>
        <p:spPr>
          <a:xfrm>
            <a:off x="5447928" y="4064263"/>
            <a:ext cx="936104" cy="0"/>
          </a:xfrm>
          <a:prstGeom prst="straightConnector1">
            <a:avLst/>
          </a:prstGeom>
          <a:ln w="47625"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F30DC56-E8C1-D645-98C1-6E00FC34C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737" y="2132856"/>
            <a:ext cx="2795209" cy="2638677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CEA57A-E6D7-224E-8818-48078F7E7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3312" y="2739334"/>
            <a:ext cx="2795209" cy="2649858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B803DF-37BD-0746-AD9F-AB2ECF12F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1582" y="3253987"/>
            <a:ext cx="2795209" cy="2649858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9000"/>
              </a:schemeClr>
            </a:glow>
          </a:effectLst>
        </p:spPr>
      </p:pic>
      <p:sp>
        <p:nvSpPr>
          <p:cNvPr id="2" name="TextBox 1"/>
          <p:cNvSpPr txBox="1"/>
          <p:nvPr/>
        </p:nvSpPr>
        <p:spPr>
          <a:xfrm>
            <a:off x="1199456" y="5975288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Every 6 weeks children will be assessed</a:t>
            </a:r>
          </a:p>
        </p:txBody>
      </p:sp>
    </p:spTree>
    <p:extLst>
      <p:ext uri="{BB962C8B-B14F-4D97-AF65-F5344CB8AC3E}">
        <p14:creationId xmlns:p14="http://schemas.microsoft.com/office/powerpoint/2010/main" val="209666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assoonPrimaryInfant" pitchFamily="2" charset="0"/>
              </a:rPr>
              <a:t>Reading at home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SassoonPrimaryInfant" pitchFamily="2" charset="0"/>
              </a:rPr>
              <a:t>Library Book </a:t>
            </a:r>
            <a:r>
              <a:rPr lang="en-GB" b="1" dirty="0">
                <a:solidFill>
                  <a:schemeClr val="accent1"/>
                </a:solidFill>
                <a:latin typeface="SassoonPrimaryInfant" pitchFamily="2" charset="0"/>
              </a:rPr>
              <a:t>(all)</a:t>
            </a:r>
            <a:r>
              <a:rPr lang="en-GB" dirty="0">
                <a:latin typeface="SassoonPrimaryInfant" pitchFamily="2" charset="0"/>
              </a:rPr>
              <a:t> </a:t>
            </a:r>
          </a:p>
          <a:p>
            <a:endParaRPr lang="en-GB" dirty="0">
              <a:latin typeface="SassoonPrimaryInfant" pitchFamily="2" charset="0"/>
            </a:endParaRPr>
          </a:p>
          <a:p>
            <a:r>
              <a:rPr lang="en-GB" dirty="0">
                <a:latin typeface="SassoonPrimaryInfant" pitchFamily="2" charset="0"/>
              </a:rPr>
              <a:t>Phonics pack -  for you to do with your child. They will need your support to play it. Instructions will be with the pack </a:t>
            </a:r>
            <a:r>
              <a:rPr lang="en-GB" b="1" dirty="0">
                <a:solidFill>
                  <a:schemeClr val="accent1"/>
                </a:solidFill>
                <a:latin typeface="SassoonPrimaryInfant" pitchFamily="2" charset="0"/>
              </a:rPr>
              <a:t>(reception and nursery when ready)</a:t>
            </a:r>
            <a:endParaRPr lang="en-GB" dirty="0">
              <a:latin typeface="SassoonPrimaryInfant" pitchFamily="2" charset="0"/>
            </a:endParaRPr>
          </a:p>
          <a:p>
            <a:endParaRPr lang="en-GB" dirty="0">
              <a:latin typeface="SassoonPrimaryInfant" pitchFamily="2" charset="0"/>
            </a:endParaRPr>
          </a:p>
          <a:p>
            <a:r>
              <a:rPr lang="en-GB" dirty="0">
                <a:latin typeface="SassoonPrimaryInfant" pitchFamily="2" charset="0"/>
              </a:rPr>
              <a:t>Decodable book </a:t>
            </a:r>
            <a:r>
              <a:rPr lang="en-GB" b="1" dirty="0">
                <a:solidFill>
                  <a:schemeClr val="accent1"/>
                </a:solidFill>
                <a:latin typeface="SassoonPrimaryInfant" pitchFamily="2" charset="0"/>
              </a:rPr>
              <a:t>(reception</a:t>
            </a:r>
            <a:r>
              <a:rPr lang="en-GB" b="1" dirty="0">
                <a:solidFill>
                  <a:schemeClr val="accent1"/>
                </a:solidFill>
              </a:rPr>
              <a:t>)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2B8F0E-C77E-A945-9CD7-8CD7211A9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567" y="4441963"/>
            <a:ext cx="509692" cy="5096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0E41A3-E515-0E45-9C26-69C32364A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63" y="1690688"/>
            <a:ext cx="725350" cy="725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0E41A3-E515-0E45-9C26-69C32364A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909" y="2707537"/>
            <a:ext cx="725350" cy="725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9D9F07-F2DA-894B-8DF2-76A12817A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058" y="4322289"/>
            <a:ext cx="1327777" cy="1258732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6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D0AA75-D178-2746-8F53-7C171FD3BB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2549" y="1664933"/>
            <a:ext cx="580809" cy="635144"/>
          </a:xfrm>
          <a:prstGeom prst="rect">
            <a:avLst/>
          </a:prstGeom>
          <a:effectLst>
            <a:glow rad="127000">
              <a:schemeClr val="tx1">
                <a:lumMod val="95000"/>
                <a:lumOff val="5000"/>
                <a:alpha val="6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550434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4491" y="658586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SassoonPrimaryInfant" pitchFamily="2" charset="0"/>
              </a:rPr>
              <a:t>Phonic Packs</a:t>
            </a:r>
            <a:br>
              <a:rPr lang="en-GB" dirty="0">
                <a:latin typeface="SassoonPrimaryInfant" pitchFamily="2" charset="0"/>
              </a:rPr>
            </a:br>
            <a:r>
              <a:rPr lang="en-GB" sz="2700" dirty="0">
                <a:latin typeface="SassoonPrimaryInfant" pitchFamily="2" charset="0"/>
              </a:rPr>
              <a:t>For</a:t>
            </a:r>
            <a:r>
              <a:rPr lang="en-GB" dirty="0">
                <a:latin typeface="SassoonPrimaryInfant" pitchFamily="2" charset="0"/>
              </a:rPr>
              <a:t> </a:t>
            </a:r>
            <a:r>
              <a:rPr lang="en-GB" sz="2700" dirty="0">
                <a:latin typeface="SassoonPrimaryInfant" pitchFamily="2" charset="0"/>
              </a:rPr>
              <a:t>Reception children and Nursery when they are ready.</a:t>
            </a:r>
            <a:endParaRPr lang="en-GB" dirty="0">
              <a:latin typeface="SassoonPrimaryInfant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45159" y="2554765"/>
            <a:ext cx="4365176" cy="3416320"/>
          </a:xfrm>
          <a:prstGeom prst="rect">
            <a:avLst/>
          </a:prstGeom>
          <a:solidFill>
            <a:srgbClr val="CCCCFF"/>
          </a:solidFill>
          <a:ln>
            <a:solidFill>
              <a:srgbClr val="CC99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SassoonPrimaryInfant" pitchFamily="2" charset="0"/>
              </a:rPr>
              <a:t>Matched to child’s need and used as a resource at home to secure</a:t>
            </a:r>
          </a:p>
          <a:p>
            <a:pPr marL="285750" indent="-285750" algn="ctr">
              <a:buFontTx/>
              <a:buChar char="-"/>
            </a:pPr>
            <a:r>
              <a:rPr lang="en-GB" sz="2400" dirty="0">
                <a:latin typeface="SassoonPrimaryInfant" pitchFamily="2" charset="0"/>
              </a:rPr>
              <a:t>Oral blending (2 stages)</a:t>
            </a:r>
          </a:p>
          <a:p>
            <a:pPr marL="285750" indent="-285750" algn="ctr">
              <a:buFontTx/>
              <a:buChar char="-"/>
            </a:pPr>
            <a:r>
              <a:rPr lang="en-GB" sz="2400" dirty="0">
                <a:latin typeface="SassoonPrimaryInfant" pitchFamily="2" charset="0"/>
              </a:rPr>
              <a:t>Initial sounds</a:t>
            </a:r>
          </a:p>
          <a:p>
            <a:pPr marL="285750" indent="-285750" algn="ctr">
              <a:buFontTx/>
              <a:buChar char="-"/>
            </a:pPr>
            <a:r>
              <a:rPr lang="en-GB" sz="2400" dirty="0">
                <a:latin typeface="SassoonPrimaryInfant" pitchFamily="2" charset="0"/>
              </a:rPr>
              <a:t>CVC word readings</a:t>
            </a:r>
          </a:p>
          <a:p>
            <a:pPr algn="ctr"/>
            <a:r>
              <a:rPr lang="en-GB" sz="2400" dirty="0">
                <a:latin typeface="SassoonPrimaryInfant" pitchFamily="2" charset="0"/>
              </a:rPr>
              <a:t>-Caption reading</a:t>
            </a:r>
          </a:p>
          <a:p>
            <a:pPr algn="ctr"/>
            <a:endParaRPr lang="en-GB" sz="2400" dirty="0">
              <a:latin typeface="SassoonPrimaryInfant" pitchFamily="2" charset="0"/>
            </a:endParaRPr>
          </a:p>
          <a:p>
            <a:pPr algn="ctr"/>
            <a:r>
              <a:rPr lang="en-GB" sz="2400" dirty="0">
                <a:latin typeface="SassoonPrimaryInfant" pitchFamily="2" charset="0"/>
              </a:rPr>
              <a:t>Parent support guidance provided.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227"/>
          <a:stretch/>
        </p:blipFill>
        <p:spPr>
          <a:xfrm>
            <a:off x="1295402" y="5152170"/>
            <a:ext cx="1332729" cy="1000738"/>
          </a:xfrm>
          <a:prstGeom prst="rect">
            <a:avLst/>
          </a:prstGeom>
        </p:spPr>
      </p:pic>
      <p:pic>
        <p:nvPicPr>
          <p:cNvPr id="7" name="Content Placeholder 7"/>
          <p:cNvPicPr>
            <a:picLocks noChangeAspect="1"/>
          </p:cNvPicPr>
          <p:nvPr/>
        </p:nvPicPr>
        <p:blipFill rotWithShape="1">
          <a:blip r:embed="rId3"/>
          <a:srcRect l="49895" t="-287" b="51338"/>
          <a:stretch/>
        </p:blipFill>
        <p:spPr>
          <a:xfrm>
            <a:off x="4777595" y="5532784"/>
            <a:ext cx="1085674" cy="7464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50000" b="50000"/>
          <a:stretch/>
        </p:blipFill>
        <p:spPr>
          <a:xfrm>
            <a:off x="3093213" y="4960280"/>
            <a:ext cx="1083389" cy="7624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50000" r="50000"/>
          <a:stretch/>
        </p:blipFill>
        <p:spPr>
          <a:xfrm>
            <a:off x="3253363" y="5652888"/>
            <a:ext cx="1083389" cy="7624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0000" t="50000"/>
          <a:stretch/>
        </p:blipFill>
        <p:spPr>
          <a:xfrm>
            <a:off x="4433143" y="4946140"/>
            <a:ext cx="1083388" cy="7624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C9EFBB-D0A9-4E39-826D-09C8FAF86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541" y="2467868"/>
            <a:ext cx="5526732" cy="23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48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99A9A-1846-47E0-B375-7EE705CCC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8898" y="875264"/>
            <a:ext cx="9374204" cy="1126791"/>
          </a:xfrm>
        </p:spPr>
        <p:txBody>
          <a:bodyPr>
            <a:normAutofit/>
          </a:bodyPr>
          <a:lstStyle/>
          <a:p>
            <a:r>
              <a:rPr lang="en-GB" dirty="0">
                <a:latin typeface="SassoonPrimaryInfant" pitchFamily="2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Development Matters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3475E6-5552-47BF-9884-F6CC753170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5624" y="2002055"/>
            <a:ext cx="5812893" cy="408781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79460D-0599-4D35-9178-73AB5027D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031" y="1220951"/>
            <a:ext cx="3662474" cy="453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96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7670" y="899515"/>
            <a:ext cx="10515600" cy="1325563"/>
          </a:xfrm>
        </p:spPr>
        <p:txBody>
          <a:bodyPr/>
          <a:lstStyle/>
          <a:p>
            <a:r>
              <a:rPr lang="en-GB" dirty="0">
                <a:latin typeface="SassoonPrimaryInfant" pitchFamily="2" charset="0"/>
              </a:rPr>
              <a:t>Any Questions?</a:t>
            </a:r>
          </a:p>
        </p:txBody>
      </p:sp>
      <p:pic>
        <p:nvPicPr>
          <p:cNvPr id="4" name="Content Placeholder 3" descr="Question Mark Note Duplicate · Free image on Pixaba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4286513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99A9A-1846-47E0-B375-7EE705CCC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8898" y="873292"/>
            <a:ext cx="8861258" cy="1126791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SassoonPrimaryInfant" pitchFamily="2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Personal, Social, Emotional Development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8176A7-D928-48BD-A441-4C2C189E7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8896" y="1974047"/>
            <a:ext cx="7164806" cy="976981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 </a:t>
            </a:r>
            <a:r>
              <a:rPr lang="en-GB" dirty="0">
                <a:latin typeface="SassoonPrimaryInfant" pitchFamily="2" charset="0"/>
              </a:rPr>
              <a:t>How we respond to our feelings and other people’s feelings.</a:t>
            </a:r>
          </a:p>
          <a:p>
            <a:endParaRPr lang="en-GB" dirty="0"/>
          </a:p>
        </p:txBody>
      </p:sp>
      <p:pic>
        <p:nvPicPr>
          <p:cNvPr id="2050" name="Picture 2" descr="Colour Monster Characters with Names | Teaching Resources">
            <a:extLst>
              <a:ext uri="{FF2B5EF4-FFF2-40B4-BE49-F238E27FC236}">
                <a16:creationId xmlns:a16="http://schemas.microsoft.com/office/drawing/2014/main" id="{AA0F3F3F-A102-4C14-AC87-3B8ADD0F2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82" y="2120324"/>
            <a:ext cx="1847850" cy="261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preview">
            <a:extLst>
              <a:ext uri="{FF2B5EF4-FFF2-40B4-BE49-F238E27FC236}">
                <a16:creationId xmlns:a16="http://schemas.microsoft.com/office/drawing/2014/main" id="{4A40D96A-80E2-4D39-92DB-26539C6E4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779" y="3017774"/>
            <a:ext cx="2181128" cy="261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e Bookshelf - The Foundation Stage Forum (FSF) - Home of Early Years  Foundation Stage">
            <a:extLst>
              <a:ext uri="{FF2B5EF4-FFF2-40B4-BE49-F238E27FC236}">
                <a16:creationId xmlns:a16="http://schemas.microsoft.com/office/drawing/2014/main" id="{DD191F65-D468-4F25-AEAB-9EEC3ECAD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295" y="2462537"/>
            <a:ext cx="1975923" cy="245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YFS Next steps on leaves- PSED, C&amp;L, Writing, Maths | Teaching Resources">
            <a:extLst>
              <a:ext uri="{FF2B5EF4-FFF2-40B4-BE49-F238E27FC236}">
                <a16:creationId xmlns:a16="http://schemas.microsoft.com/office/drawing/2014/main" id="{338166C6-7889-45BC-8B82-4BD6557AF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791" y="3321847"/>
            <a:ext cx="3276600" cy="231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264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99A9A-1846-47E0-B375-7EE705CCC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2919" y="427715"/>
            <a:ext cx="6426065" cy="873877"/>
          </a:xfrm>
        </p:spPr>
        <p:txBody>
          <a:bodyPr>
            <a:normAutofit/>
          </a:bodyPr>
          <a:lstStyle/>
          <a:p>
            <a:r>
              <a:rPr lang="en-GB" dirty="0">
                <a:latin typeface="SassoonPrimaryInfant" pitchFamily="2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Understanding the World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8176A7-D928-48BD-A441-4C2C189E7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2980" y="1512337"/>
            <a:ext cx="6306039" cy="191666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GB" b="1" u="sng" dirty="0">
                <a:latin typeface="SassoonPrimaryInfant" pitchFamily="2" charset="0"/>
              </a:rPr>
              <a:t>Our main driver for the EYFS curriculum – </a:t>
            </a:r>
          </a:p>
          <a:p>
            <a:pPr algn="ctr"/>
            <a:r>
              <a:rPr lang="en-GB" dirty="0">
                <a:latin typeface="SassoonPrimaryInfant" pitchFamily="2" charset="0"/>
              </a:rPr>
              <a:t>Myself and My World</a:t>
            </a:r>
          </a:p>
          <a:p>
            <a:pPr algn="ctr"/>
            <a:r>
              <a:rPr lang="en-GB" dirty="0">
                <a:latin typeface="SassoonPrimaryInfant" pitchFamily="2" charset="0"/>
              </a:rPr>
              <a:t>Growth and Change</a:t>
            </a:r>
          </a:p>
          <a:p>
            <a:pPr algn="ctr"/>
            <a:r>
              <a:rPr lang="en-GB" dirty="0">
                <a:latin typeface="SassoonPrimaryInfant" pitchFamily="2" charset="0"/>
              </a:rPr>
              <a:t>My World – Near and Far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  <p:pic>
        <p:nvPicPr>
          <p:cNvPr id="3074" name="Picture 2" descr="Our trip to the Garden Centre | Kirkstyle Primary School">
            <a:extLst>
              <a:ext uri="{FF2B5EF4-FFF2-40B4-BE49-F238E27FC236}">
                <a16:creationId xmlns:a16="http://schemas.microsoft.com/office/drawing/2014/main" id="{7CAA7256-765B-4C28-847C-CE41CFD6B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984" y="1507991"/>
            <a:ext cx="1586203" cy="211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e Memory-Jogging Joy of Making an Annual Photo Book of My Kids |  Wirecutter">
            <a:extLst>
              <a:ext uri="{FF2B5EF4-FFF2-40B4-BE49-F238E27FC236}">
                <a16:creationId xmlns:a16="http://schemas.microsoft.com/office/drawing/2014/main" id="{60EC7E91-1BA3-4AE1-A3C1-C8C49CE70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617" y="4407491"/>
            <a:ext cx="3289634" cy="164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iddulph | Visit Peak District &amp; Derbyshire">
            <a:extLst>
              <a:ext uri="{FF2B5EF4-FFF2-40B4-BE49-F238E27FC236}">
                <a16:creationId xmlns:a16="http://schemas.microsoft.com/office/drawing/2014/main" id="{671B935E-6AB6-400B-A09D-6425CDC71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33" y="2274712"/>
            <a:ext cx="3289634" cy="172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When grandchildren are in care - Saga">
            <a:extLst>
              <a:ext uri="{FF2B5EF4-FFF2-40B4-BE49-F238E27FC236}">
                <a16:creationId xmlns:a16="http://schemas.microsoft.com/office/drawing/2014/main" id="{BB98F154-A899-4479-BB2C-74B0AEE7A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267" y="4152474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Floating &amp; Sinking | What things float? | What things sink?">
            <a:extLst>
              <a:ext uri="{FF2B5EF4-FFF2-40B4-BE49-F238E27FC236}">
                <a16:creationId xmlns:a16="http://schemas.microsoft.com/office/drawing/2014/main" id="{371872AC-6397-447B-ABC2-23D4F9342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55" y="590570"/>
            <a:ext cx="2105025" cy="105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Magnet clip art Clipart for Free Download | FreeImages">
            <a:extLst>
              <a:ext uri="{FF2B5EF4-FFF2-40B4-BE49-F238E27FC236}">
                <a16:creationId xmlns:a16="http://schemas.microsoft.com/office/drawing/2014/main" id="{8A6BF489-D497-4DDB-8ABB-A40A7B2BF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014" y="2561267"/>
            <a:ext cx="1363140" cy="153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573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99A9A-1846-47E0-B375-7EE705CCC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2919" y="427715"/>
            <a:ext cx="6426065" cy="873877"/>
          </a:xfrm>
        </p:spPr>
        <p:txBody>
          <a:bodyPr>
            <a:normAutofit/>
          </a:bodyPr>
          <a:lstStyle/>
          <a:p>
            <a:r>
              <a:rPr lang="en-GB" dirty="0">
                <a:latin typeface="SassoonPrimaryInfant" pitchFamily="2" charset="0"/>
                <a:ea typeface="Sans Serif Collection" panose="020B0502040504020204" pitchFamily="34" charset="0"/>
                <a:cs typeface="Sans Serif Collection" panose="020B0502040504020204" pitchFamily="34" charset="0"/>
              </a:rPr>
              <a:t>Expressive Arts and Design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8176A7-D928-48BD-A441-4C2C189E7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2980" y="1512337"/>
            <a:ext cx="6306039" cy="19166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dirty="0"/>
              <a:t>‘</a:t>
            </a:r>
            <a:r>
              <a:rPr lang="en-GB" dirty="0">
                <a:latin typeface="SassoonPrimaryInfant" pitchFamily="2" charset="0"/>
              </a:rPr>
              <a:t>EAD’ covers subject areas such as Art, DT and performance </a:t>
            </a:r>
          </a:p>
        </p:txBody>
      </p:sp>
      <p:pic>
        <p:nvPicPr>
          <p:cNvPr id="4098" name="Picture 2" descr="Art Supplies Clip Art Collection Creativity Drawing Paint - Etsy UK">
            <a:extLst>
              <a:ext uri="{FF2B5EF4-FFF2-40B4-BE49-F238E27FC236}">
                <a16:creationId xmlns:a16="http://schemas.microsoft.com/office/drawing/2014/main" id="{56DDD77A-9709-4DE9-8856-E67EF8B02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016" y="2470668"/>
            <a:ext cx="235267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 Girl Singing With Microphone On White Background. Child Musical  Performance. Royalty Free SVG, Cliparts, Vectors, and Stock Illustration.  Image 127716749.">
            <a:extLst>
              <a:ext uri="{FF2B5EF4-FFF2-40B4-BE49-F238E27FC236}">
                <a16:creationId xmlns:a16="http://schemas.microsoft.com/office/drawing/2014/main" id="{9D6CC582-93D2-4024-88A3-A996EA520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244" y="3194189"/>
            <a:ext cx="2495550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Vector Illustration Of Kid Playing With Building Blocks Stock Vector |  Adobe Stock">
            <a:extLst>
              <a:ext uri="{FF2B5EF4-FFF2-40B4-BE49-F238E27FC236}">
                <a16:creationId xmlns:a16="http://schemas.microsoft.com/office/drawing/2014/main" id="{57563601-95EA-48A7-A149-8F247FE82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818" y="2316664"/>
            <a:ext cx="3219071" cy="321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Jackson Pollock paintings – St Blaise Primary School">
            <a:extLst>
              <a:ext uri="{FF2B5EF4-FFF2-40B4-BE49-F238E27FC236}">
                <a16:creationId xmlns:a16="http://schemas.microsoft.com/office/drawing/2014/main" id="{3812099F-8C7E-4C2C-9B89-A85438728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96" y="284099"/>
            <a:ext cx="2653084" cy="170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lour Mixing | Wallace Primary School and Nursery Class">
            <a:extLst>
              <a:ext uri="{FF2B5EF4-FFF2-40B4-BE49-F238E27FC236}">
                <a16:creationId xmlns:a16="http://schemas.microsoft.com/office/drawing/2014/main" id="{CD1498D5-3BF1-4AA0-BEC8-DDA4F5552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689" y="427715"/>
            <a:ext cx="1659653" cy="222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List of tallest residential buildings - Wikipedia">
            <a:extLst>
              <a:ext uri="{FF2B5EF4-FFF2-40B4-BE49-F238E27FC236}">
                <a16:creationId xmlns:a16="http://schemas.microsoft.com/office/drawing/2014/main" id="{C315F06D-0F21-4A28-92A6-AF2FAFD4E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757" y="4820716"/>
            <a:ext cx="2050889" cy="136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152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06A67-56FA-45BD-ADC3-883C9BCDA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280987"/>
            <a:ext cx="5410200" cy="1101725"/>
          </a:xfrm>
        </p:spPr>
        <p:txBody>
          <a:bodyPr/>
          <a:lstStyle/>
          <a:p>
            <a:r>
              <a:rPr lang="en-GB" dirty="0">
                <a:latin typeface="SassoonPrimaryInfant" pitchFamily="2" charset="0"/>
              </a:rPr>
              <a:t>Physical Development</a:t>
            </a:r>
          </a:p>
        </p:txBody>
      </p:sp>
      <p:pic>
        <p:nvPicPr>
          <p:cNvPr id="5122" name="Picture 2" descr="Motor skills in 2 minutes | Gross and fine motor skills | हिन्दी - YouTube">
            <a:extLst>
              <a:ext uri="{FF2B5EF4-FFF2-40B4-BE49-F238E27FC236}">
                <a16:creationId xmlns:a16="http://schemas.microsoft.com/office/drawing/2014/main" id="{DB01EF9B-9B2E-4443-8FF6-C89EB9C3A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458" y="1955601"/>
            <a:ext cx="5238750" cy="294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ye Hand Coordination Fine Motor Activities - Your Therapy Source">
            <a:extLst>
              <a:ext uri="{FF2B5EF4-FFF2-40B4-BE49-F238E27FC236}">
                <a16:creationId xmlns:a16="http://schemas.microsoft.com/office/drawing/2014/main" id="{538ED298-6C99-4F05-B4F3-BE784B9F8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285">
            <a:off x="8614785" y="751436"/>
            <a:ext cx="1889441" cy="126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and-Eye Coordination Activities for Babies and Toddlers - ADAM &amp; Mila">
            <a:extLst>
              <a:ext uri="{FF2B5EF4-FFF2-40B4-BE49-F238E27FC236}">
                <a16:creationId xmlns:a16="http://schemas.microsoft.com/office/drawing/2014/main" id="{0571D826-646D-463C-BBE3-7167B8A43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6108" y="2431509"/>
            <a:ext cx="2219325" cy="154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Pinterest">
            <a:extLst>
              <a:ext uri="{FF2B5EF4-FFF2-40B4-BE49-F238E27FC236}">
                <a16:creationId xmlns:a16="http://schemas.microsoft.com/office/drawing/2014/main" id="{0CBED4EA-2F22-4CCF-9C0E-44F956186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639" y="4184667"/>
            <a:ext cx="1396939" cy="209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Gross Motor Skills and Development | Teaching Wiki | Twinkl">
            <a:extLst>
              <a:ext uri="{FF2B5EF4-FFF2-40B4-BE49-F238E27FC236}">
                <a16:creationId xmlns:a16="http://schemas.microsoft.com/office/drawing/2014/main" id="{B1EDCE7B-6DEF-4A79-BEB5-17009D26B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7547">
            <a:off x="202969" y="781351"/>
            <a:ext cx="2914650" cy="206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1BB6D2-D6D0-4DFB-A4F0-6A6B3A316D70}"/>
              </a:ext>
            </a:extLst>
          </p:cNvPr>
          <p:cNvSpPr txBox="1"/>
          <p:nvPr/>
        </p:nvSpPr>
        <p:spPr>
          <a:xfrm>
            <a:off x="2776432" y="4885427"/>
            <a:ext cx="6429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SassoonPrimaryInfant" pitchFamily="2" charset="0"/>
              </a:rPr>
              <a:t>Balance, agility, core strength, co-ordination</a:t>
            </a:r>
          </a:p>
        </p:txBody>
      </p:sp>
      <p:pic>
        <p:nvPicPr>
          <p:cNvPr id="5132" name="Picture 12" descr="swim pool – Knypersley First School | Biddulph | Staffordshire">
            <a:extLst>
              <a:ext uri="{FF2B5EF4-FFF2-40B4-BE49-F238E27FC236}">
                <a16:creationId xmlns:a16="http://schemas.microsoft.com/office/drawing/2014/main" id="{B0C03634-EEBC-4207-A79B-A75C00A1F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740" y="3065451"/>
            <a:ext cx="2127785" cy="159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Get Squiggling - YouTube">
            <a:extLst>
              <a:ext uri="{FF2B5EF4-FFF2-40B4-BE49-F238E27FC236}">
                <a16:creationId xmlns:a16="http://schemas.microsoft.com/office/drawing/2014/main" id="{3E465372-F228-4DF0-BE40-61B144CD9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341" y="168528"/>
            <a:ext cx="1481488" cy="148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>
            <a:extLst>
              <a:ext uri="{FF2B5EF4-FFF2-40B4-BE49-F238E27FC236}">
                <a16:creationId xmlns:a16="http://schemas.microsoft.com/office/drawing/2014/main" id="{466F6F20-30EC-4D72-B078-A36973E0C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6" y="4885427"/>
            <a:ext cx="1475175" cy="196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Squiggle while you wiggle on Pinterest">
            <a:extLst>
              <a:ext uri="{FF2B5EF4-FFF2-40B4-BE49-F238E27FC236}">
                <a16:creationId xmlns:a16="http://schemas.microsoft.com/office/drawing/2014/main" id="{A612238D-4500-4698-A5E7-99F9409C7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996" y="5379407"/>
            <a:ext cx="224790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900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8B9DB-315E-41D6-9241-B873513A0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2995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latin typeface="SassoonPrimaryInfant" pitchFamily="2" charset="0"/>
              </a:rPr>
              <a:t>Mathematics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E7B4E-A711-434D-AD93-B5704A84C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2569" y="1257734"/>
            <a:ext cx="5966861" cy="1100455"/>
          </a:xfrm>
        </p:spPr>
        <p:txBody>
          <a:bodyPr/>
          <a:lstStyle/>
          <a:p>
            <a:r>
              <a:rPr lang="en-GB" dirty="0">
                <a:latin typeface="SassoonPrimaryInfant" pitchFamily="2" charset="0"/>
              </a:rPr>
              <a:t>Ten Town</a:t>
            </a:r>
          </a:p>
          <a:p>
            <a:r>
              <a:rPr lang="en-GB" dirty="0">
                <a:latin typeface="SassoonPrimaryInfant" pitchFamily="2" charset="0"/>
              </a:rPr>
              <a:t>Maths Mastery – NCTEM (Reception)</a:t>
            </a:r>
          </a:p>
        </p:txBody>
      </p:sp>
      <p:pic>
        <p:nvPicPr>
          <p:cNvPr id="6146" name="Picture 2" descr="Is Maths Mastery Right for the EYFS? | Learning and Development | Teach Early  Years">
            <a:extLst>
              <a:ext uri="{FF2B5EF4-FFF2-40B4-BE49-F238E27FC236}">
                <a16:creationId xmlns:a16="http://schemas.microsoft.com/office/drawing/2014/main" id="{34D5DA36-AB53-47D7-A215-D1527A910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580" y="1493221"/>
            <a:ext cx="2593607" cy="172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10 EYFS Maths Activities for World Maths Day">
            <a:extLst>
              <a:ext uri="{FF2B5EF4-FFF2-40B4-BE49-F238E27FC236}">
                <a16:creationId xmlns:a16="http://schemas.microsoft.com/office/drawing/2014/main" id="{A77860BB-77E3-4359-B1E1-3E36DD8B3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83" y="1807961"/>
            <a:ext cx="2279052" cy="151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hape and Space | NCETM">
            <a:extLst>
              <a:ext uri="{FF2B5EF4-FFF2-40B4-BE49-F238E27FC236}">
                <a16:creationId xmlns:a16="http://schemas.microsoft.com/office/drawing/2014/main" id="{8BCE99A9-601E-45DC-88D3-2244B2AC0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491" y="4499812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Shapes Hunt and Survey Worksheets (SB5067) - SparkleBox">
            <a:extLst>
              <a:ext uri="{FF2B5EF4-FFF2-40B4-BE49-F238E27FC236}">
                <a16:creationId xmlns:a16="http://schemas.microsoft.com/office/drawing/2014/main" id="{995E3606-0ED2-4F05-8770-D7A12CE4A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784" y="3857189"/>
            <a:ext cx="1654901" cy="234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Pattern | NCETM">
            <a:extLst>
              <a:ext uri="{FF2B5EF4-FFF2-40B4-BE49-F238E27FC236}">
                <a16:creationId xmlns:a16="http://schemas.microsoft.com/office/drawing/2014/main" id="{232949E0-1B7F-4322-9B8F-E4C7A3DDD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680" y="4170436"/>
            <a:ext cx="2857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Numbers 0-10 - Ten Town">
            <a:extLst>
              <a:ext uri="{FF2B5EF4-FFF2-40B4-BE49-F238E27FC236}">
                <a16:creationId xmlns:a16="http://schemas.microsoft.com/office/drawing/2014/main" id="{DCC25E07-AEBF-46B0-B056-37659A477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609" y="2359055"/>
            <a:ext cx="2840724" cy="193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Meet the Numberblocks - Apps on Google Play">
            <a:extLst>
              <a:ext uri="{FF2B5EF4-FFF2-40B4-BE49-F238E27FC236}">
                <a16:creationId xmlns:a16="http://schemas.microsoft.com/office/drawing/2014/main" id="{F7382372-EC47-46C0-8D53-FCE93AF38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599" y="455899"/>
            <a:ext cx="1205662" cy="120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Colourblocks First Colours : Sweet Cherry Publishing: Amazon.co.uk: Books">
            <a:extLst>
              <a:ext uri="{FF2B5EF4-FFF2-40B4-BE49-F238E27FC236}">
                <a16:creationId xmlns:a16="http://schemas.microsoft.com/office/drawing/2014/main" id="{3B207177-EA62-4C6E-BDC9-590CE86E1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573" y="366600"/>
            <a:ext cx="1205661" cy="120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923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1674" y="1098703"/>
            <a:ext cx="8835190" cy="1235074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SassoonPrimaryInfant" pitchFamily="2" charset="0"/>
              </a:rPr>
              <a:t>The foundations of reading…is phonics!</a:t>
            </a:r>
          </a:p>
        </p:txBody>
      </p:sp>
      <p:pic>
        <p:nvPicPr>
          <p:cNvPr id="1028" name="Picture 4" descr="Little Wandle Letters and Sounds - Pet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493" y="2274819"/>
            <a:ext cx="5355771" cy="348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471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44342" y="1854677"/>
            <a:ext cx="575697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>
              <a:latin typeface="SassoonPrimaryInfant" pitchFamily="2" charset="0"/>
            </a:endParaRPr>
          </a:p>
          <a:p>
            <a:r>
              <a:rPr lang="en-GB" sz="3200" dirty="0">
                <a:latin typeface="SassoonPrimaryInfant" pitchFamily="2" charset="0"/>
              </a:rPr>
              <a:t>These are incredibly important!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SassoonPrimaryInfant" pitchFamily="2" charset="0"/>
              </a:rPr>
              <a:t>1</a:t>
            </a:r>
            <a:r>
              <a:rPr lang="en-GB" sz="3200" baseline="30000" dirty="0">
                <a:latin typeface="SassoonPrimaryInfant" pitchFamily="2" charset="0"/>
              </a:rPr>
              <a:t>st</a:t>
            </a:r>
            <a:r>
              <a:rPr lang="en-GB" sz="3200" dirty="0">
                <a:latin typeface="SassoonPrimaryInfant" pitchFamily="2" charset="0"/>
              </a:rPr>
              <a:t>. Speaking and listening skills done with our </a:t>
            </a:r>
            <a:r>
              <a:rPr lang="en-GB" sz="3200" b="1" u="sng" dirty="0">
                <a:latin typeface="SassoonPrimaryInfant" pitchFamily="2" charset="0"/>
              </a:rPr>
              <a:t>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latin typeface="SassoonPrimaryInfant" pitchFamily="2" charset="0"/>
              </a:rPr>
              <a:t>2</a:t>
            </a:r>
            <a:r>
              <a:rPr lang="en-GB" sz="3200" baseline="30000" dirty="0">
                <a:latin typeface="SassoonPrimaryInfant" pitchFamily="2" charset="0"/>
              </a:rPr>
              <a:t>nd</a:t>
            </a:r>
            <a:r>
              <a:rPr lang="en-GB" sz="3200" dirty="0">
                <a:latin typeface="SassoonPrimaryInfant" pitchFamily="2" charset="0"/>
              </a:rPr>
              <a:t>. Children are provided with solid foundations ready for ‘</a:t>
            </a:r>
            <a:r>
              <a:rPr lang="en-GB" sz="3200" b="1" u="sng" dirty="0">
                <a:latin typeface="SassoonPrimaryInfant" pitchFamily="2" charset="0"/>
              </a:rPr>
              <a:t>reading with our eyes</a:t>
            </a:r>
            <a:r>
              <a:rPr lang="en-GB" sz="3200" dirty="0">
                <a:latin typeface="SassoonPrimaryInfant" pitchFamily="2" charset="0"/>
              </a:rPr>
              <a:t>!’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00479" y="3429000"/>
            <a:ext cx="3111336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0325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SassoonPrimaryInfant" pitchFamily="2" charset="0"/>
              </a:rPr>
              <a:t>These next slides will take you through step by step of a child’s reading journey…</a:t>
            </a:r>
          </a:p>
        </p:txBody>
      </p:sp>
      <p:pic>
        <p:nvPicPr>
          <p:cNvPr id="7" name="Picture 6" descr="Road PNG Transparent Images | PNG All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984" y="3516671"/>
            <a:ext cx="2813297" cy="281329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D2B6F9D-2337-4405-A3B7-47104FF4E8E1}"/>
              </a:ext>
            </a:extLst>
          </p:cNvPr>
          <p:cNvSpPr txBox="1">
            <a:spLocks/>
          </p:cNvSpPr>
          <p:nvPr/>
        </p:nvSpPr>
        <p:spPr>
          <a:xfrm>
            <a:off x="1295402" y="982132"/>
            <a:ext cx="9601196" cy="130386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>
                <a:latin typeface="SassoonPrimaryInfant" pitchFamily="2" charset="0"/>
              </a:rPr>
              <a:t>Early Years = Pre-Reading Skills</a:t>
            </a:r>
          </a:p>
        </p:txBody>
      </p:sp>
    </p:spTree>
    <p:extLst>
      <p:ext uri="{BB962C8B-B14F-4D97-AF65-F5344CB8AC3E}">
        <p14:creationId xmlns:p14="http://schemas.microsoft.com/office/powerpoint/2010/main" val="2680336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59DCCEF74D2A4291E48BD938A81BCB" ma:contentTypeVersion="13" ma:contentTypeDescription="Create a new document." ma:contentTypeScope="" ma:versionID="af52566dcbd3d06e0c45ad2c167290fa">
  <xsd:schema xmlns:xsd="http://www.w3.org/2001/XMLSchema" xmlns:xs="http://www.w3.org/2001/XMLSchema" xmlns:p="http://schemas.microsoft.com/office/2006/metadata/properties" xmlns:ns3="449c1d2d-0c85-4f22-a891-383cca763936" xmlns:ns4="a511b462-084a-4bde-92d2-4e69f0764848" targetNamespace="http://schemas.microsoft.com/office/2006/metadata/properties" ma:root="true" ma:fieldsID="e0773523b9e89896f64d8b63fd6817a7" ns3:_="" ns4:_="">
    <xsd:import namespace="449c1d2d-0c85-4f22-a891-383cca763936"/>
    <xsd:import namespace="a511b462-084a-4bde-92d2-4e69f076484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9c1d2d-0c85-4f22-a891-383cca7639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11b462-084a-4bde-92d2-4e69f076484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2EE33E0-C596-4BF5-8166-D7490691F024}">
  <ds:schemaRefs>
    <ds:schemaRef ds:uri="http://purl.org/dc/dcmitype/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elements/1.1/"/>
    <ds:schemaRef ds:uri="449c1d2d-0c85-4f22-a891-383cca763936"/>
    <ds:schemaRef ds:uri="http://www.w3.org/XML/1998/namespace"/>
    <ds:schemaRef ds:uri="a511b462-084a-4bde-92d2-4e69f0764848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3D101E5A-CED8-47CB-A733-58B12BDCFFC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F580410-68EF-47F6-AD71-B2A4D5A7E9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9c1d2d-0c85-4f22-a891-383cca763936"/>
    <ds:schemaRef ds:uri="a511b462-084a-4bde-92d2-4e69f076484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418</TotalTime>
  <Words>746</Words>
  <Application>Microsoft Office PowerPoint</Application>
  <PresentationFormat>Widescreen</PresentationFormat>
  <Paragraphs>140</Paragraphs>
  <Slides>20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SassoonPrimaryInfant</vt:lpstr>
      <vt:lpstr>Office Theme</vt:lpstr>
      <vt:lpstr>EYFS Curriculum Workshop</vt:lpstr>
      <vt:lpstr>Development Matters </vt:lpstr>
      <vt:lpstr>Personal, Social, Emotional Development</vt:lpstr>
      <vt:lpstr>Understanding the World</vt:lpstr>
      <vt:lpstr>Expressive Arts and Design</vt:lpstr>
      <vt:lpstr>Physical Development</vt:lpstr>
      <vt:lpstr>Mathematics</vt:lpstr>
      <vt:lpstr>The foundations of reading…is phonics!</vt:lpstr>
      <vt:lpstr>PowerPoint Presentation</vt:lpstr>
      <vt:lpstr>Nursery – ‘Foundations for Phonics’</vt:lpstr>
      <vt:lpstr>Hearing initial sounds The 1st sound in a word. Alliteration games.</vt:lpstr>
      <vt:lpstr>Oral Blending</vt:lpstr>
      <vt:lpstr>Oral Segmenting</vt:lpstr>
      <vt:lpstr>Reception Phonics</vt:lpstr>
      <vt:lpstr>PowerPoint Presentation</vt:lpstr>
      <vt:lpstr>Tricky Words</vt:lpstr>
      <vt:lpstr>We use assessment to match your child the right level of book</vt:lpstr>
      <vt:lpstr>Reading at home</vt:lpstr>
      <vt:lpstr>Phonic Packs For Reception children and Nursery when they are ready.</vt:lpstr>
      <vt:lpstr>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Phonics in the Early Years</dc:title>
  <dc:creator>Amy Cheetham</dc:creator>
  <cp:lastModifiedBy>L. LEESE (Knypersley First School)</cp:lastModifiedBy>
  <cp:revision>29</cp:revision>
  <cp:lastPrinted>2023-09-21T12:32:36Z</cp:lastPrinted>
  <dcterms:created xsi:type="dcterms:W3CDTF">2022-10-02T19:43:02Z</dcterms:created>
  <dcterms:modified xsi:type="dcterms:W3CDTF">2023-09-21T14:34:25Z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0x0101006E59DCCEF74D2A4291E48BD938A81BCB</vt:lpwstr>
  </property>
</Properties>
</file>